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7" r:id="rId4"/>
    <p:sldId id="287" r:id="rId5"/>
    <p:sldId id="288" r:id="rId6"/>
    <p:sldId id="289" r:id="rId7"/>
    <p:sldId id="290" r:id="rId8"/>
    <p:sldId id="291" r:id="rId9"/>
    <p:sldId id="292" r:id="rId10"/>
    <p:sldId id="294" r:id="rId11"/>
    <p:sldId id="295" r:id="rId12"/>
    <p:sldId id="296" r:id="rId13"/>
    <p:sldId id="281" r:id="rId14"/>
    <p:sldId id="285" r:id="rId15"/>
    <p:sldId id="272" r:id="rId16"/>
    <p:sldId id="286" r:id="rId17"/>
    <p:sldId id="268" r:id="rId18"/>
    <p:sldId id="259" r:id="rId19"/>
    <p:sldId id="279" r:id="rId20"/>
    <p:sldId id="260" r:id="rId21"/>
    <p:sldId id="274" r:id="rId22"/>
    <p:sldId id="262" r:id="rId23"/>
    <p:sldId id="275" r:id="rId24"/>
    <p:sldId id="261" r:id="rId25"/>
    <p:sldId id="276" r:id="rId26"/>
    <p:sldId id="263" r:id="rId27"/>
    <p:sldId id="271" r:id="rId28"/>
    <p:sldId id="293" r:id="rId29"/>
    <p:sldId id="284" r:id="rId30"/>
    <p:sldId id="277" r:id="rId31"/>
    <p:sldId id="278" r:id="rId32"/>
    <p:sldId id="266" r:id="rId33"/>
    <p:sldId id="269" r:id="rId34"/>
    <p:sldId id="297" r:id="rId35"/>
    <p:sldId id="270"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00"/>
    <a:srgbClr val="FF9933"/>
    <a:srgbClr val="7E317B"/>
    <a:srgbClr val="663300"/>
    <a:srgbClr val="996600"/>
    <a:srgbClr val="FFFFC1"/>
    <a:srgbClr val="FFFF66"/>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60" autoAdjust="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1D0CB-540D-4E91-A96C-2AA38805D68A}" type="datetimeFigureOut">
              <a:rPr lang="en-GB" smtClean="0"/>
              <a:t>03/08/2017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98F0-41DB-4F5E-9ED7-D2BF55C8BA0D}" type="slidenum">
              <a:rPr lang="en-GB" smtClean="0"/>
              <a:t>‹#›</a:t>
            </a:fld>
            <a:endParaRPr lang="en-GB"/>
          </a:p>
        </p:txBody>
      </p:sp>
    </p:spTree>
    <p:extLst>
      <p:ext uri="{BB962C8B-B14F-4D97-AF65-F5344CB8AC3E}">
        <p14:creationId xmlns:p14="http://schemas.microsoft.com/office/powerpoint/2010/main" val="377636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5B98F0-41DB-4F5E-9ED7-D2BF55C8BA0D}" type="slidenum">
              <a:rPr lang="en-GB" smtClean="0"/>
              <a:t>4</a:t>
            </a:fld>
            <a:endParaRPr lang="en-GB"/>
          </a:p>
        </p:txBody>
      </p:sp>
    </p:spTree>
    <p:extLst>
      <p:ext uri="{BB962C8B-B14F-4D97-AF65-F5344CB8AC3E}">
        <p14:creationId xmlns:p14="http://schemas.microsoft.com/office/powerpoint/2010/main" val="101919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5B98F0-41DB-4F5E-9ED7-D2BF55C8BA0D}" type="slidenum">
              <a:rPr lang="en-GB" smtClean="0"/>
              <a:t>18</a:t>
            </a:fld>
            <a:endParaRPr lang="en-GB"/>
          </a:p>
        </p:txBody>
      </p:sp>
    </p:spTree>
    <p:extLst>
      <p:ext uri="{BB962C8B-B14F-4D97-AF65-F5344CB8AC3E}">
        <p14:creationId xmlns:p14="http://schemas.microsoft.com/office/powerpoint/2010/main" val="101919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5B98F0-41DB-4F5E-9ED7-D2BF55C8BA0D}" type="slidenum">
              <a:rPr lang="en-GB" smtClean="0"/>
              <a:t>19</a:t>
            </a:fld>
            <a:endParaRPr lang="en-GB"/>
          </a:p>
        </p:txBody>
      </p:sp>
    </p:spTree>
    <p:extLst>
      <p:ext uri="{BB962C8B-B14F-4D97-AF65-F5344CB8AC3E}">
        <p14:creationId xmlns:p14="http://schemas.microsoft.com/office/powerpoint/2010/main" val="101919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37E575-0FE4-4DE0-9E6F-A00DC3C3F683}" type="datetimeFigureOut">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19507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37E575-0FE4-4DE0-9E6F-A00DC3C3F683}" type="datetimeFigureOut">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282709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37E575-0FE4-4DE0-9E6F-A00DC3C3F683}" type="datetimeFigureOut">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258639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37E575-0FE4-4DE0-9E6F-A00DC3C3F683}" type="datetimeFigureOut">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55008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7E575-0FE4-4DE0-9E6F-A00DC3C3F683}" type="datetimeFigureOut">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293413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37E575-0FE4-4DE0-9E6F-A00DC3C3F683}" type="datetimeFigureOut">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152332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37E575-0FE4-4DE0-9E6F-A00DC3C3F683}" type="datetimeFigureOut">
              <a:rPr lang="en-GB" smtClean="0"/>
              <a:t>03/08/2017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208099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37E575-0FE4-4DE0-9E6F-A00DC3C3F683}" type="datetimeFigureOut">
              <a:rPr lang="en-GB" smtClean="0"/>
              <a:t>03/08/2017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194636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7E575-0FE4-4DE0-9E6F-A00DC3C3F683}" type="datetimeFigureOut">
              <a:rPr lang="en-GB" smtClean="0"/>
              <a:t>03/08/2017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24692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7E575-0FE4-4DE0-9E6F-A00DC3C3F683}" type="datetimeFigureOut">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45360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7E575-0FE4-4DE0-9E6F-A00DC3C3F683}" type="datetimeFigureOut">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E012D4-AE9F-4AF2-BB41-E8B44D257C53}" type="slidenum">
              <a:rPr lang="en-GB" smtClean="0"/>
              <a:t>‹#›</a:t>
            </a:fld>
            <a:endParaRPr lang="en-GB"/>
          </a:p>
        </p:txBody>
      </p:sp>
    </p:spTree>
    <p:extLst>
      <p:ext uri="{BB962C8B-B14F-4D97-AF65-F5344CB8AC3E}">
        <p14:creationId xmlns:p14="http://schemas.microsoft.com/office/powerpoint/2010/main" val="63774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7E575-0FE4-4DE0-9E6F-A00DC3C3F683}" type="datetimeFigureOut">
              <a:rPr lang="en-GB" smtClean="0"/>
              <a:t>03/08/2017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012D4-AE9F-4AF2-BB41-E8B44D257C53}" type="slidenum">
              <a:rPr lang="en-GB" smtClean="0"/>
              <a:t>‹#›</a:t>
            </a:fld>
            <a:endParaRPr lang="en-GB"/>
          </a:p>
        </p:txBody>
      </p:sp>
    </p:spTree>
    <p:extLst>
      <p:ext uri="{BB962C8B-B14F-4D97-AF65-F5344CB8AC3E}">
        <p14:creationId xmlns:p14="http://schemas.microsoft.com/office/powerpoint/2010/main" val="238979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3.jpeg"/><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1.jpe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fallibleblogma.com/index.php/why-do-catholic-bishops-wear-funny-hats/" TargetMode="External"/><Relationship Id="rId1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48.gif"/><Relationship Id="rId3" Type="http://schemas.microsoft.com/office/2007/relationships/hdphoto" Target="../media/hdphoto1.wdp"/><Relationship Id="rId7" Type="http://schemas.openxmlformats.org/officeDocument/2006/relationships/hyperlink" Target="http://www.google.co.uk/url?sa=i&amp;rct=j&amp;q=&amp;esrc=s&amp;source=images&amp;cd=&amp;cad=rja&amp;uact=8&amp;ved=0ahUKEwjtxMOpybjVAhVBxFQKHfPlCW4QjRwIBw&amp;url=http://www.medievalwarfare.info/&amp;psig=AFQjCNGV0maCq67KptXSVeZYnxCoOnTgng&amp;ust=1501764083951684"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19.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1.png"/><Relationship Id="rId11" Type="http://schemas.microsoft.com/office/2007/relationships/hdphoto" Target="../media/hdphoto18.wdp"/><Relationship Id="rId5" Type="http://schemas.microsoft.com/office/2007/relationships/hdphoto" Target="../media/hdphoto15.wdp"/><Relationship Id="rId10" Type="http://schemas.openxmlformats.org/officeDocument/2006/relationships/image" Target="../media/image53.png"/><Relationship Id="rId4" Type="http://schemas.openxmlformats.org/officeDocument/2006/relationships/image" Target="../media/image50.png"/><Relationship Id="rId9" Type="http://schemas.microsoft.com/office/2007/relationships/hdphoto" Target="../media/hdphoto17.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hyperlink" Target="http://www.google.co.uk/url?sa=i&amp;rct=j&amp;q=&amp;esrc=s&amp;source=images&amp;cd=&amp;cad=rja&amp;uact=8&amp;ved=0ahUKEwiWkfWWx7jVAhWpr1QKHWufDT0QjRwIBw&amp;url=http://www.cynthiaqueen.com/WEB_GIF_PAGES/GIF_Horses_WEB/gif_horse_western.htm&amp;psig=AFQjCNF8ncEsq0Ev932VCsWtRixfvEJTFw&amp;ust=1501763481873373" TargetMode="Externa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3.jpeg"/><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1.jpe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fallibleblogma.com/index.php/why-do-catholic-bishops-wear-funny-hats/" TargetMode="External"/><Relationship Id="rId1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u6-qjhazVAhUClxQKHSXDAY8QjRwIBw&amp;url=http://georgina-gibson.deviantart.com/art/Norman-Medieval-Knight-1-179289702&amp;psig=AFQjCNHgscEbK0If7QqdNhQgZmB83KsGbA&amp;ust=1501333503888801"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hyperlink" Target="http://www.google.co.uk/url?sa=i&amp;rct=j&amp;q=&amp;esrc=s&amp;source=images&amp;cd=&amp;cad=rja&amp;uact=8&amp;ved=0ahUKEwj54vKP17jVAhVq64MKHbSMCggQjRwIBw&amp;url=http://abcounties.com/countyflagsday/2014/07/01/county-durham-flag-50-durham-flags/&amp;psig=AFQjCNHtkX_d1W7CcXcg1AVohamYoOxZ6Q&amp;ust=1501767768755938"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9.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s://www.google.co.uk/url?sa=i&amp;rct=j&amp;q=&amp;esrc=s&amp;source=images&amp;cd=&amp;cad=rja&amp;uact=8&amp;ved=0ahUKEwiV2dCH6LjVAhVKLMAKHa6YDo0QjRwIBw&amp;url=https://www.pinterest.com/pin/559431584935628121/&amp;psig=AFQjCNGTh35ILGtFI-FP9bur927BUEl8WA&amp;ust=150177214776790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62.jpeg"/><Relationship Id="rId1" Type="http://schemas.openxmlformats.org/officeDocument/2006/relationships/slideLayout" Target="../slideLayouts/slideLayout2.xml"/><Relationship Id="rId5" Type="http://schemas.microsoft.com/office/2007/relationships/hdphoto" Target="../media/hdphoto25.wdp"/><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www.google.co.uk/url?sa=i&amp;rct=j&amp;q=&amp;esrc=s&amp;source=images&amp;cd=&amp;cad=rja&amp;uact=8&amp;ved=0ahUKEwju6-qjhazVAhUClxQKHSXDAY8QjRwIBw&amp;url=http://georgina-gibson.deviantart.com/art/Norman-Medieval-Knight-1-179289702&amp;psig=AFQjCNHgscEbK0If7QqdNhQgZmB83KsGbA&amp;ust=1501333503888801"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1.gif"/><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hyperlink" Target="http://www.google.co.uk/url?sa=i&amp;rct=j&amp;q=&amp;esrc=s&amp;source=images&amp;cd=&amp;cad=rja&amp;uact=8&amp;ved=0ahUKEwi5_KGU47jVAhUKjVQKHTcAAikQjRwIBw&amp;url=http://www.sevenoaksart.co.uk/snow_animations.htm&amp;psig=AFQjCNGY3ylVeoWQW8ivR42URVwIONW6nA&amp;ust=1501771012069124"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0.gif"/><Relationship Id="rId5" Type="http://schemas.openxmlformats.org/officeDocument/2006/relationships/image" Target="../media/image9.jpeg"/><Relationship Id="rId15" Type="http://schemas.openxmlformats.org/officeDocument/2006/relationships/image" Target="../media/image33.png"/><Relationship Id="rId10" Type="http://schemas.microsoft.com/office/2007/relationships/hdphoto" Target="../media/hdphoto7.wdp"/><Relationship Id="rId4" Type="http://schemas.openxmlformats.org/officeDocument/2006/relationships/image" Target="../media/image27.jpeg"/><Relationship Id="rId9" Type="http://schemas.openxmlformats.org/officeDocument/2006/relationships/image" Target="../media/image29.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google.co.uk/url?sa=i&amp;rct=j&amp;q=&amp;esrc=s&amp;source=images&amp;cd=&amp;cad=rja&amp;uact=8&amp;ved=0ahUKEwj3mc2BjaHTAhXGuBQKHb17APEQjRwIBw&amp;url=http://pngimg.com/img/sport/football&amp;bvm=bv.152180690,d.ZGg&amp;psig=AFQjCNHdQj4ImuAJAdWm5dz6v8UhXrnH3g&amp;ust=1492161528281484"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rham cast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urham university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116632"/>
            <a:ext cx="1482128" cy="639106"/>
          </a:xfrm>
          <a:prstGeom prst="rect">
            <a:avLst/>
          </a:prstGeom>
          <a:noFill/>
          <a:effectLst>
            <a:outerShdw blurRad="50800" dist="50800" dir="54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581689"/>
            <a:ext cx="8280920" cy="1015663"/>
          </a:xfrm>
          <a:prstGeom prst="rect">
            <a:avLst/>
          </a:prstGeom>
          <a:solidFill>
            <a:srgbClr val="7E317B"/>
          </a:solidFill>
          <a:ln w="76200">
            <a:solidFill>
              <a:schemeClr val="tx1"/>
            </a:solidFill>
          </a:ln>
        </p:spPr>
        <p:txBody>
          <a:bodyPr wrap="square" rtlCol="0">
            <a:spAutoFit/>
          </a:bodyPr>
          <a:lstStyle/>
          <a:p>
            <a:pPr algn="ctr"/>
            <a:r>
              <a:rPr lang="en-GB" sz="6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Durham Castle Quiz!</a:t>
            </a:r>
            <a:endParaRPr lang="en-GB" sz="6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4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durham castle norman chap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88640"/>
            <a:ext cx="8640960" cy="540060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5838363"/>
            <a:ext cx="8534173" cy="830997"/>
          </a:xfrm>
          <a:prstGeom prst="rect">
            <a:avLst/>
          </a:prstGeom>
          <a:solidFill>
            <a:srgbClr val="7E317B"/>
          </a:solidFill>
          <a:ln w="76200">
            <a:solidFill>
              <a:schemeClr val="tx1"/>
            </a:solidFill>
          </a:ln>
        </p:spPr>
        <p:txBody>
          <a:bodyPr wrap="square" rtlCol="0">
            <a:spAutoFit/>
          </a:bodyPr>
          <a:lstStyle/>
          <a:p>
            <a:pPr algn="ctr"/>
            <a:r>
              <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9</a:t>
            </a:r>
            <a:r>
              <a:rPr lang="en-GB" sz="4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are misericords used for? </a:t>
            </a:r>
            <a:endPar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67544" y="332656"/>
            <a:ext cx="3133573"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To make people miserable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5580112" y="764704"/>
            <a:ext cx="31335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have a sneaky sit down during long church services</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708486" y="4860449"/>
            <a:ext cx="3727027"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play music with</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6544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urham castle norman chap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3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9" y="260648"/>
            <a:ext cx="8534173" cy="1446550"/>
          </a:xfrm>
          <a:prstGeom prst="rect">
            <a:avLst/>
          </a:prstGeom>
          <a:solidFill>
            <a:srgbClr val="7E317B"/>
          </a:solidFill>
          <a:ln w="76200">
            <a:solidFill>
              <a:schemeClr val="tx1"/>
            </a:solidFill>
          </a:ln>
        </p:spPr>
        <p:txBody>
          <a:bodyPr wrap="square" rtlCol="0">
            <a:spAutoFit/>
          </a:bodyPr>
          <a:lstStyle/>
          <a:p>
            <a:pPr algn="ctr"/>
            <a:r>
              <a:rPr lang="en-GB" sz="4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10. TRUE OR FALSE - the Norman Chapel has a mermaid in it.</a:t>
            </a:r>
            <a:endPar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104" name="Picture 8" descr="Image result for mermaid transparent 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rot="19188485">
            <a:off x="-4066841" y="2509336"/>
            <a:ext cx="3996840" cy="392363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177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3000" fill="hold"/>
                                        <p:tgtEl>
                                          <p:spTgt spid="4104"/>
                                        </p:tgtEl>
                                        <p:attrNameLst>
                                          <p:attrName>ppt_x</p:attrName>
                                        </p:attrNameLst>
                                      </p:cBhvr>
                                      <p:tavLst>
                                        <p:tav tm="0">
                                          <p:val>
                                            <p:strVal val="1+#ppt_w/2"/>
                                          </p:val>
                                        </p:tav>
                                        <p:tav tm="100000">
                                          <p:val>
                                            <p:strVal val="#ppt_x"/>
                                          </p:val>
                                        </p:tav>
                                      </p:tavLst>
                                    </p:anim>
                                    <p:anim calcmode="lin" valueType="num">
                                      <p:cBhvr additive="base">
                                        <p:cTn id="12" dur="3000" fill="hold"/>
                                        <p:tgtEl>
                                          <p:spTgt spid="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 descr="\\hudson\qllx12\Mds_Desktop\20170802_101624.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86299" y="2420888"/>
            <a:ext cx="8534172" cy="4226838"/>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8" y="188640"/>
            <a:ext cx="8534173" cy="1938992"/>
          </a:xfrm>
          <a:prstGeom prst="rect">
            <a:avLst/>
          </a:prstGeom>
          <a:solidFill>
            <a:srgbClr val="7E317B"/>
          </a:solidFill>
          <a:ln w="76200">
            <a:solidFill>
              <a:schemeClr val="bg1"/>
            </a:solidFill>
          </a:ln>
        </p:spPr>
        <p:txBody>
          <a:bodyPr wrap="square" rtlCol="0">
            <a:spAutoFit/>
          </a:bodyPr>
          <a:lstStyle/>
          <a:p>
            <a:pPr algn="ct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BONUS QUESTION:</a:t>
            </a:r>
          </a:p>
          <a:p>
            <a:pPr algn="ctr"/>
            <a:r>
              <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a:t>
            </a: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fruit could you find on the Black Staircase that showed how rich you are?</a:t>
            </a:r>
            <a:endPar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026" name="Picture 2" descr="Image result for purple 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1011">
            <a:off x="5256408" y="3465338"/>
            <a:ext cx="1977279" cy="197727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87597"/>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rham cast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581689"/>
            <a:ext cx="8280920" cy="1015663"/>
          </a:xfrm>
          <a:prstGeom prst="rect">
            <a:avLst/>
          </a:prstGeom>
          <a:solidFill>
            <a:srgbClr val="7E317B"/>
          </a:solidFill>
          <a:ln w="76200">
            <a:solidFill>
              <a:schemeClr val="tx1"/>
            </a:solidFill>
          </a:ln>
        </p:spPr>
        <p:txBody>
          <a:bodyPr wrap="square" rtlCol="0">
            <a:spAutoFit/>
          </a:bodyPr>
          <a:lstStyle/>
          <a:p>
            <a:pPr algn="ctr"/>
            <a:r>
              <a:rPr lang="en-GB" sz="6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Answers!</a:t>
            </a:r>
            <a:endParaRPr lang="en-GB" sz="6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3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Related image"/>
          <p:cNvPicPr>
            <a:picLocks noChangeAspect="1" noChangeArrowheads="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612040" y="2084985"/>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655453" y="4197443"/>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2084986"/>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mage result for blank gold photo fram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111" x2="24754" y2="81111"/>
                      </a14:backgroundRemoval>
                    </a14:imgEffect>
                  </a14:imgLayer>
                </a14:imgProps>
              </a:ext>
              <a:ext uri="{28A0092B-C50C-407E-A947-70E740481C1C}">
                <a14:useLocalDpi xmlns:a14="http://schemas.microsoft.com/office/drawing/2010/main"/>
              </a:ext>
            </a:extLst>
          </a:blip>
          <a:srcRect/>
          <a:stretch>
            <a:fillRect/>
          </a:stretch>
        </p:blipFill>
        <p:spPr bwMode="auto">
          <a:xfrm rot="5400000">
            <a:off x="3259496" y="3979802"/>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80" name="Picture 8" descr="Image result for blank gold photo frame"/>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333" x2="23772" y2="80889"/>
                      </a14:backgroundRemoval>
                    </a14:imgEffect>
                  </a14:imgLayer>
                </a14:imgProps>
              </a:ext>
              <a:ext uri="{28A0092B-C50C-407E-A947-70E740481C1C}">
                <a14:useLocalDpi xmlns:a14="http://schemas.microsoft.com/office/drawing/2010/main"/>
              </a:ext>
            </a:extLst>
          </a:blip>
          <a:srcRect/>
          <a:stretch>
            <a:fillRect/>
          </a:stretch>
        </p:blipFill>
        <p:spPr bwMode="auto">
          <a:xfrm rot="5400000">
            <a:off x="143595" y="1880744"/>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4" name="Picture 2" descr="Image result for william the conqueror crown"/>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2708" b="93750" l="0" r="100000">
                        <a14:backgroundMark x1="77703" y1="41042" x2="78378" y2="43542"/>
                      </a14:backgroundRemoval>
                    </a14:imgEffect>
                    <a14:imgEffect>
                      <a14:sharpenSoften amount="55000"/>
                    </a14:imgEffect>
                  </a14:imgLayer>
                </a14:imgProps>
              </a:ext>
              <a:ext uri="{28A0092B-C50C-407E-A947-70E740481C1C}">
                <a14:useLocalDpi xmlns:a14="http://schemas.microsoft.com/office/drawing/2010/main"/>
              </a:ext>
            </a:extLst>
          </a:blip>
          <a:srcRect/>
          <a:stretch>
            <a:fillRect/>
          </a:stretch>
        </p:blipFill>
        <p:spPr bwMode="auto">
          <a:xfrm>
            <a:off x="718749" y="2660878"/>
            <a:ext cx="1657828" cy="134418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6" name="Picture 4" descr="Related image">
            <a:hlinkClick r:id="rId9"/>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1000" r="100000"/>
                    </a14:imgEffect>
                  </a14:imgLayer>
                </a14:imgProps>
              </a:ext>
              <a:ext uri="{28A0092B-C50C-407E-A947-70E740481C1C}">
                <a14:useLocalDpi xmlns:a14="http://schemas.microsoft.com/office/drawing/2010/main"/>
              </a:ext>
            </a:extLst>
          </a:blip>
          <a:srcRect/>
          <a:stretch>
            <a:fillRect/>
          </a:stretch>
        </p:blipFill>
        <p:spPr bwMode="auto">
          <a:xfrm>
            <a:off x="3863330" y="4442097"/>
            <a:ext cx="160047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blank gold photo fram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111" x2="24754" y2="81111"/>
                      </a14:backgroundRemoval>
                    </a14:imgEffect>
                  </a14:imgLayer>
                </a14:imgProps>
              </a:ext>
              <a:ext uri="{28A0092B-C50C-407E-A947-70E740481C1C}">
                <a14:useLocalDpi xmlns:a14="http://schemas.microsoft.com/office/drawing/2010/main"/>
              </a:ext>
            </a:extLst>
          </a:blip>
          <a:srcRect/>
          <a:stretch>
            <a:fillRect/>
          </a:stretch>
        </p:blipFill>
        <p:spPr bwMode="auto">
          <a:xfrm rot="5400000">
            <a:off x="6192268" y="1880744"/>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mortar board 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31375" y="2768859"/>
            <a:ext cx="1584176" cy="115212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 name="Picture 10" descr="Image result for gold plaque blank"/>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83348" y="232666"/>
            <a:ext cx="8424936" cy="139613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3348" y="356463"/>
            <a:ext cx="8424936" cy="1077218"/>
          </a:xfrm>
          <a:prstGeom prst="rect">
            <a:avLst/>
          </a:prstGeom>
          <a:noFill/>
        </p:spPr>
        <p:txBody>
          <a:bodyPr wrap="square" lIns="91440" tIns="45720" rIns="91440" bIns="45720">
            <a:spAutoFit/>
          </a:bodyPr>
          <a:lstStyle/>
          <a:p>
            <a:pPr algn="ctr"/>
            <a:r>
              <a:rPr lang="en-US" sz="32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1. Which really important person lived in Durham Castle hundreds of years ago?</a:t>
            </a:r>
            <a:endPar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3" name="Picture 12" descr="Image result for gold plaque blank"/>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5536" y="4797152"/>
            <a:ext cx="2376264" cy="64807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5536" y="4798893"/>
            <a:ext cx="2316444" cy="584775"/>
          </a:xfrm>
          <a:prstGeom prst="rect">
            <a:avLst/>
          </a:prstGeom>
          <a:noFill/>
        </p:spPr>
        <p:txBody>
          <a:bodyPr wrap="square" lIns="91440" tIns="45720" rIns="91440" bIns="45720">
            <a:spAutoFit/>
          </a:bodyPr>
          <a:lstStyle/>
          <a:p>
            <a:pPr algn="ctr"/>
            <a:r>
              <a:rPr lang="en-US" sz="32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a. The king</a:t>
            </a:r>
            <a:endParaRPr lang="en-US" sz="32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pic>
        <p:nvPicPr>
          <p:cNvPr id="15" name="Picture 14" descr="Image result for gold plaque blan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37594" y="2132856"/>
            <a:ext cx="2376264" cy="141613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3437594" y="2132856"/>
            <a:ext cx="2376264" cy="1384995"/>
          </a:xfrm>
          <a:prstGeom prst="rect">
            <a:avLst/>
          </a:prstGeom>
          <a:noFill/>
        </p:spPr>
        <p:txBody>
          <a:bodyPr wrap="square" lIns="91440" tIns="45720" rIns="91440" bIns="45720">
            <a:spAutoFit/>
          </a:bodyPr>
          <a:lstStyle/>
          <a:p>
            <a:pPr algn="ctr"/>
            <a:r>
              <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b</a:t>
            </a:r>
            <a:r>
              <a:rPr lang="en-US" sz="28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 The Prince Bishop of Durham</a:t>
            </a:r>
            <a:endPar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pic>
        <p:nvPicPr>
          <p:cNvPr id="17" name="Picture 16" descr="Image result for gold plaque blank"/>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432020" y="4798894"/>
            <a:ext cx="2376264" cy="107721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6432020" y="4798893"/>
            <a:ext cx="2376264" cy="954107"/>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c. Your head teacher</a:t>
            </a:r>
            <a:endPar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8175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Related image"/>
          <p:cNvPicPr>
            <a:picLocks noChangeAspect="1" noChangeArrowheads="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gold plaque blank"/>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24128" y="232665"/>
            <a:ext cx="3096343" cy="624855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796136" y="356463"/>
            <a:ext cx="2880320" cy="6124754"/>
          </a:xfrm>
          <a:prstGeom prst="rect">
            <a:avLst/>
          </a:prstGeom>
          <a:noFill/>
        </p:spPr>
        <p:txBody>
          <a:bodyPr wrap="square" lIns="91440" tIns="45720" rIns="91440" bIns="45720">
            <a:spAutoFit/>
          </a:bodyPr>
          <a:lstStyle/>
          <a:p>
            <a:pPr lvl="0"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b. The Prince Bishop of Durham – this person would be in charge of Durham Cathedral (and all of the churches in the area), as well as things like money, taxes, courts, armies, etc.</a:t>
            </a:r>
            <a:endParaRPr lang="en-GB" sz="2800" dirty="0"/>
          </a:p>
        </p:txBody>
      </p:sp>
      <p:sp>
        <p:nvSpPr>
          <p:cNvPr id="4" name="Rectangle 3"/>
          <p:cNvSpPr/>
          <p:nvPr/>
        </p:nvSpPr>
        <p:spPr>
          <a:xfrm>
            <a:off x="755576" y="908720"/>
            <a:ext cx="4320480"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0" name="Picture 9" descr="Image result for blank gold photo fram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111" x2="24754" y2="81111"/>
                      </a14:backgroundRemoval>
                    </a14:imgEffect>
                  </a14:imgLayer>
                </a14:imgProps>
              </a:ext>
              <a:ext uri="{28A0092B-C50C-407E-A947-70E740481C1C}">
                <a14:useLocalDpi xmlns:a14="http://schemas.microsoft.com/office/drawing/2010/main"/>
              </a:ext>
            </a:extLst>
          </a:blip>
          <a:srcRect/>
          <a:stretch>
            <a:fillRect/>
          </a:stretch>
        </p:blipFill>
        <p:spPr bwMode="auto">
          <a:xfrm rot="5400000">
            <a:off x="-549433" y="509545"/>
            <a:ext cx="6683451" cy="563618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3314" name="Picture 2" descr="Related image">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3608" y="1134563"/>
            <a:ext cx="3643964" cy="45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7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urham castle barbica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299" y="260648"/>
            <a:ext cx="3205581" cy="304698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When you are standing here, what’s missing that normally goes around a castle? </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862363" y="4293096"/>
            <a:ext cx="2485501"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The wall</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627784" y="5803494"/>
            <a:ext cx="3888432"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The front gate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5940152" y="4293096"/>
            <a:ext cx="2485501" cy="584775"/>
          </a:xfrm>
          <a:prstGeom prst="rect">
            <a:avLst/>
          </a:prstGeom>
          <a:solidFill>
            <a:srgbClr val="7E317B"/>
          </a:solidFill>
          <a:ln w="76200">
            <a:solidFill>
              <a:schemeClr val="tx1"/>
            </a:solidFill>
          </a:ln>
        </p:spPr>
        <p:txBody>
          <a:bodyPr wrap="square" rtlCol="0">
            <a:spAutoFit/>
          </a:bodyPr>
          <a:lstStyle/>
          <a:p>
            <a:pPr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The moat</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3074" name="Picture 2" descr="Image result for purple arrow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007993">
            <a:off x="3543564" y="3174927"/>
            <a:ext cx="1556043" cy="219161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03040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up)">
                                      <p:cBhvr>
                                        <p:cTn id="13" dur="500"/>
                                        <p:tgtEl>
                                          <p:spTgt spid="3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udson\qllx12\Mds_Desktop\20170802_103322.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Effect>
                      <a14:saturation sat="115000"/>
                    </a14:imgEffect>
                  </a14:imgLayer>
                </a14:imgProps>
              </a:ext>
              <a:ext uri="{28A0092B-C50C-407E-A947-70E740481C1C}">
                <a14:useLocalDpi xmlns:a14="http://schemas.microsoft.com/office/drawing/2010/main"/>
              </a:ext>
            </a:extLst>
          </a:blip>
          <a:src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299" y="260648"/>
            <a:ext cx="85341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The moat – it got filled in about 350 years ago, when it wasn’t needed any more. The moat wasn’t filled with water – it had sharp metal spikes in the bottom!</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028" name="Picture 4" descr="Related image"/>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a:stretch/>
        </p:blipFill>
        <p:spPr bwMode="auto">
          <a:xfrm>
            <a:off x="0" y="3429001"/>
            <a:ext cx="3202605" cy="342899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r="-575"/>
          <a:stretch/>
        </p:blipFill>
        <p:spPr bwMode="auto">
          <a:xfrm>
            <a:off x="1283917" y="4037610"/>
            <a:ext cx="4248472" cy="282039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 name="Picture 4" descr="Related image"/>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a:ext>
            </a:extLst>
          </a:blip>
          <a:srcRect/>
          <a:stretch/>
        </p:blipFill>
        <p:spPr bwMode="auto">
          <a:xfrm flipH="1">
            <a:off x="4889988" y="4462131"/>
            <a:ext cx="3930484" cy="239587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a:ext>
            </a:extLst>
          </a:blip>
          <a:srcRect/>
          <a:stretch/>
        </p:blipFill>
        <p:spPr bwMode="auto">
          <a:xfrm>
            <a:off x="3136776" y="3385420"/>
            <a:ext cx="3595464" cy="347258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metal spikes png"/>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a:ext>
            </a:extLst>
          </a:blip>
          <a:srcRect/>
          <a:stretch/>
        </p:blipFill>
        <p:spPr bwMode="auto">
          <a:xfrm>
            <a:off x="7877741" y="4227616"/>
            <a:ext cx="1266259" cy="268667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6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 calcmode="lin" valueType="num">
                                      <p:cBhvr additive="base">
                                        <p:cTn id="16" dur="500" fill="hold"/>
                                        <p:tgtEl>
                                          <p:spTgt spid="1030"/>
                                        </p:tgtEl>
                                        <p:attrNameLst>
                                          <p:attrName>ppt_x</p:attrName>
                                        </p:attrNameLst>
                                      </p:cBhvr>
                                      <p:tavLst>
                                        <p:tav tm="0">
                                          <p:val>
                                            <p:strVal val="#ppt_x"/>
                                          </p:val>
                                        </p:tav>
                                        <p:tav tm="100000">
                                          <p:val>
                                            <p:strVal val="#ppt_x"/>
                                          </p:val>
                                        </p:tav>
                                      </p:tavLst>
                                    </p:anim>
                                    <p:anim calcmode="lin" valueType="num">
                                      <p:cBhvr additive="base">
                                        <p:cTn id="17" dur="500" fill="hold"/>
                                        <p:tgtEl>
                                          <p:spTgt spid="103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 calcmode="lin" valueType="num">
                                      <p:cBhvr additive="base">
                                        <p:cTn id="24" dur="500" fill="hold"/>
                                        <p:tgtEl>
                                          <p:spTgt spid="1032"/>
                                        </p:tgtEl>
                                        <p:attrNameLst>
                                          <p:attrName>ppt_x</p:attrName>
                                        </p:attrNameLst>
                                      </p:cBhvr>
                                      <p:tavLst>
                                        <p:tav tm="0">
                                          <p:val>
                                            <p:strVal val="#ppt_x"/>
                                          </p:val>
                                        </p:tav>
                                        <p:tav tm="100000">
                                          <p:val>
                                            <p:strVal val="#ppt_x"/>
                                          </p:val>
                                        </p:tav>
                                      </p:tavLst>
                                    </p:anim>
                                    <p:anim calcmode="lin" valueType="num">
                                      <p:cBhvr additive="base">
                                        <p:cTn id="25" dur="500" fill="hold"/>
                                        <p:tgtEl>
                                          <p:spTgt spid="103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additive="base">
                                        <p:cTn id="28" dur="500" fill="hold"/>
                                        <p:tgtEl>
                                          <p:spTgt spid="1034"/>
                                        </p:tgtEl>
                                        <p:attrNameLst>
                                          <p:attrName>ppt_x</p:attrName>
                                        </p:attrNameLst>
                                      </p:cBhvr>
                                      <p:tavLst>
                                        <p:tav tm="0">
                                          <p:val>
                                            <p:strVal val="#ppt_x"/>
                                          </p:val>
                                        </p:tav>
                                        <p:tav tm="100000">
                                          <p:val>
                                            <p:strVal val="#ppt_x"/>
                                          </p:val>
                                        </p:tav>
                                      </p:tavLst>
                                    </p:anim>
                                    <p:anim calcmode="lin" valueType="num">
                                      <p:cBhvr additive="base">
                                        <p:cTn id="29"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dson\qllx12\Mds_Desktop\20170802_102413.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130000"/>
                    </a14:imgEffect>
                    <a14:imgEffect>
                      <a14:brightnessContrast bright="30000"/>
                    </a14:imgEffect>
                  </a14:imgLayer>
                </a14:imgProps>
              </a:ext>
              <a:ext uri="{28A0092B-C50C-407E-A947-70E740481C1C}">
                <a14:useLocalDpi xmlns:a14="http://schemas.microsoft.com/office/drawing/2010/main"/>
              </a:ext>
            </a:extLst>
          </a:blip>
          <a:srcRect/>
          <a:stretch/>
        </p:blipFill>
        <p:spPr bwMode="auto">
          <a:xfrm>
            <a:off x="0" y="-20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299" y="260648"/>
            <a:ext cx="5653853" cy="1077218"/>
          </a:xfrm>
          <a:prstGeom prst="rect">
            <a:avLst/>
          </a:prstGeom>
          <a:solidFill>
            <a:srgbClr val="7E317B"/>
          </a:solidFill>
          <a:ln w="76200">
            <a:solidFill>
              <a:schemeClr val="tx1"/>
            </a:solidFill>
          </a:ln>
        </p:spPr>
        <p:txBody>
          <a:bodyPr wrap="square" rtlCol="0">
            <a:spAutoFit/>
          </a:bodyPr>
          <a:lstStyle/>
          <a:p>
            <a:pPr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Why does Durham Castle’s front gate have a little door in it? </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286299" y="1556792"/>
            <a:ext cx="31335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So people can get in without opening the big heavy doors</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86299" y="3789040"/>
            <a:ext cx="3133573" cy="1569660"/>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Because people were shorter long ago</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291722" y="5517232"/>
            <a:ext cx="3128150"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let children but no adults in.</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7" name="Picture 2" descr="Image result for purple arrow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flipH="1">
            <a:off x="4254008" y="1614711"/>
            <a:ext cx="1850527" cy="2606376"/>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8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dson\qllx12\Mds_Desktop\20170802_102413.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130000"/>
                    </a14:imgEffect>
                    <a14:imgEffect>
                      <a14:brightnessContrast bright="30000"/>
                    </a14:imgEffect>
                  </a14:imgLayer>
                </a14:imgProps>
              </a:ext>
              <a:ext uri="{28A0092B-C50C-407E-A947-70E740481C1C}">
                <a14:useLocalDpi xmlns:a14="http://schemas.microsoft.com/office/drawing/2010/main"/>
              </a:ext>
            </a:extLst>
          </a:blip>
          <a:srcRect/>
          <a:stretch/>
        </p:blipFill>
        <p:spPr bwMode="auto">
          <a:xfrm>
            <a:off x="0" y="-202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horse walking transparent gif">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53008" y="-4851920"/>
            <a:ext cx="16037389" cy="128996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299" y="260648"/>
            <a:ext cx="3133573" cy="5509200"/>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So people can get in without opening the big heavy doors – at least, less important people. Rich people would ride in on horseback so they needed big tall gates.</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29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2000"/>
                                  </p:stCondLst>
                                  <p:childTnLst>
                                    <p:set>
                                      <p:cBhvr>
                                        <p:cTn id="10" dur="1" fill="hold">
                                          <p:stCondLst>
                                            <p:cond delay="0"/>
                                          </p:stCondLst>
                                        </p:cTn>
                                        <p:tgtEl>
                                          <p:spTgt spid="12290"/>
                                        </p:tgtEl>
                                        <p:attrNameLst>
                                          <p:attrName>style.visibility</p:attrName>
                                        </p:attrNameLst>
                                      </p:cBhvr>
                                      <p:to>
                                        <p:strVal val="visible"/>
                                      </p:to>
                                    </p:set>
                                    <p:anim calcmode="lin" valueType="num">
                                      <p:cBhvr additive="base">
                                        <p:cTn id="11" dur="3000" fill="hold"/>
                                        <p:tgtEl>
                                          <p:spTgt spid="12290"/>
                                        </p:tgtEl>
                                        <p:attrNameLst>
                                          <p:attrName>ppt_x</p:attrName>
                                        </p:attrNameLst>
                                      </p:cBhvr>
                                      <p:tavLst>
                                        <p:tav tm="0">
                                          <p:val>
                                            <p:strVal val="0-#ppt_w/2"/>
                                          </p:val>
                                        </p:tav>
                                        <p:tav tm="100000">
                                          <p:val>
                                            <p:strVal val="#ppt_x"/>
                                          </p:val>
                                        </p:tav>
                                      </p:tavLst>
                                    </p:anim>
                                    <p:anim calcmode="lin" valueType="num">
                                      <p:cBhvr additive="base">
                                        <p:cTn id="12" dur="30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Related image"/>
          <p:cNvPicPr>
            <a:picLocks noChangeAspect="1" noChangeArrowheads="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612040" y="2084985"/>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655453" y="4197443"/>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2084986"/>
            <a:ext cx="2016224" cy="22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mage result for blank gold photo fram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111" x2="24754" y2="81111"/>
                      </a14:backgroundRemoval>
                    </a14:imgEffect>
                  </a14:imgLayer>
                </a14:imgProps>
              </a:ext>
              <a:ext uri="{28A0092B-C50C-407E-A947-70E740481C1C}">
                <a14:useLocalDpi xmlns:a14="http://schemas.microsoft.com/office/drawing/2010/main"/>
              </a:ext>
            </a:extLst>
          </a:blip>
          <a:srcRect/>
          <a:stretch>
            <a:fillRect/>
          </a:stretch>
        </p:blipFill>
        <p:spPr bwMode="auto">
          <a:xfrm rot="5400000">
            <a:off x="3259496" y="3979802"/>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80" name="Picture 8" descr="Image result for blank gold photo frame"/>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333" x2="23772" y2="80889"/>
                      </a14:backgroundRemoval>
                    </a14:imgEffect>
                  </a14:imgLayer>
                </a14:imgProps>
              </a:ext>
              <a:ext uri="{28A0092B-C50C-407E-A947-70E740481C1C}">
                <a14:useLocalDpi xmlns:a14="http://schemas.microsoft.com/office/drawing/2010/main"/>
              </a:ext>
            </a:extLst>
          </a:blip>
          <a:srcRect/>
          <a:stretch>
            <a:fillRect/>
          </a:stretch>
        </p:blipFill>
        <p:spPr bwMode="auto">
          <a:xfrm rot="5400000">
            <a:off x="143595" y="1880744"/>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4" name="Picture 2" descr="Image result for william the conqueror crown"/>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2708" b="93750" l="0" r="100000">
                        <a14:backgroundMark x1="77703" y1="41042" x2="78378" y2="43542"/>
                      </a14:backgroundRemoval>
                    </a14:imgEffect>
                    <a14:imgEffect>
                      <a14:sharpenSoften amount="55000"/>
                    </a14:imgEffect>
                  </a14:imgLayer>
                </a14:imgProps>
              </a:ext>
              <a:ext uri="{28A0092B-C50C-407E-A947-70E740481C1C}">
                <a14:useLocalDpi xmlns:a14="http://schemas.microsoft.com/office/drawing/2010/main"/>
              </a:ext>
            </a:extLst>
          </a:blip>
          <a:srcRect/>
          <a:stretch>
            <a:fillRect/>
          </a:stretch>
        </p:blipFill>
        <p:spPr bwMode="auto">
          <a:xfrm>
            <a:off x="755577" y="2660878"/>
            <a:ext cx="1657828" cy="134418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6" name="Picture 4" descr="Related image">
            <a:hlinkClick r:id="rId9"/>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1000" r="100000"/>
                    </a14:imgEffect>
                  </a14:imgLayer>
                </a14:imgProps>
              </a:ext>
              <a:ext uri="{28A0092B-C50C-407E-A947-70E740481C1C}">
                <a14:useLocalDpi xmlns:a14="http://schemas.microsoft.com/office/drawing/2010/main"/>
              </a:ext>
            </a:extLst>
          </a:blip>
          <a:srcRect/>
          <a:stretch>
            <a:fillRect/>
          </a:stretch>
        </p:blipFill>
        <p:spPr bwMode="auto">
          <a:xfrm>
            <a:off x="3863330" y="4442097"/>
            <a:ext cx="160047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blank gold photo fram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111" x2="24754" y2="81111"/>
                      </a14:backgroundRemoval>
                    </a14:imgEffect>
                  </a14:imgLayer>
                </a14:imgProps>
              </a:ext>
              <a:ext uri="{28A0092B-C50C-407E-A947-70E740481C1C}">
                <a14:useLocalDpi xmlns:a14="http://schemas.microsoft.com/office/drawing/2010/main"/>
              </a:ext>
            </a:extLst>
          </a:blip>
          <a:srcRect/>
          <a:stretch>
            <a:fillRect/>
          </a:stretch>
        </p:blipFill>
        <p:spPr bwMode="auto">
          <a:xfrm rot="5400000">
            <a:off x="6192268" y="1880744"/>
            <a:ext cx="2808137" cy="259228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mortar board 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31375" y="2768859"/>
            <a:ext cx="1584176" cy="115212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 name="Picture 10" descr="Image result for gold plaque blank"/>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83348" y="232666"/>
            <a:ext cx="8424936" cy="139613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3348" y="356463"/>
            <a:ext cx="8424936" cy="1077218"/>
          </a:xfrm>
          <a:prstGeom prst="rect">
            <a:avLst/>
          </a:prstGeom>
          <a:noFill/>
        </p:spPr>
        <p:txBody>
          <a:bodyPr wrap="square" lIns="91440" tIns="45720" rIns="91440" bIns="45720">
            <a:spAutoFit/>
          </a:bodyPr>
          <a:lstStyle/>
          <a:p>
            <a:pPr algn="ctr"/>
            <a:r>
              <a:rPr lang="en-US" sz="32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1. Which really important person lived in Durham Castle hundreds of years ago?</a:t>
            </a:r>
            <a:endPar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3" name="Picture 12" descr="Image result for gold plaque blank"/>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5536" y="4797152"/>
            <a:ext cx="2376264" cy="64807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5536" y="4798893"/>
            <a:ext cx="2316444" cy="584775"/>
          </a:xfrm>
          <a:prstGeom prst="rect">
            <a:avLst/>
          </a:prstGeom>
          <a:noFill/>
        </p:spPr>
        <p:txBody>
          <a:bodyPr wrap="square" lIns="91440" tIns="45720" rIns="91440" bIns="45720">
            <a:spAutoFit/>
          </a:bodyPr>
          <a:lstStyle/>
          <a:p>
            <a:pPr algn="ctr"/>
            <a:r>
              <a:rPr lang="en-US" sz="32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a. The king</a:t>
            </a:r>
            <a:endParaRPr lang="en-US" sz="32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pic>
        <p:nvPicPr>
          <p:cNvPr id="15" name="Picture 14" descr="Image result for gold plaque blan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37594" y="2132856"/>
            <a:ext cx="2376264" cy="141613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3437594" y="2132856"/>
            <a:ext cx="2376264" cy="1384995"/>
          </a:xfrm>
          <a:prstGeom prst="rect">
            <a:avLst/>
          </a:prstGeom>
          <a:noFill/>
        </p:spPr>
        <p:txBody>
          <a:bodyPr wrap="square" lIns="91440" tIns="45720" rIns="91440" bIns="45720">
            <a:spAutoFit/>
          </a:bodyPr>
          <a:lstStyle/>
          <a:p>
            <a:pPr algn="ctr"/>
            <a:r>
              <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b</a:t>
            </a:r>
            <a:r>
              <a:rPr lang="en-US" sz="28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 The Prince Bishop of Durham</a:t>
            </a:r>
            <a:endPar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pic>
        <p:nvPicPr>
          <p:cNvPr id="17" name="Picture 16" descr="Image result for gold plaque blank"/>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432020" y="4798894"/>
            <a:ext cx="2376264" cy="107721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6432020" y="4798893"/>
            <a:ext cx="2376264" cy="954107"/>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rPr>
              <a:t>c. Your head teacher</a:t>
            </a:r>
            <a:endParaRPr lang="en-US" sz="2800" b="1" spc="50" dirty="0">
              <a:ln w="13500">
                <a:solidFill>
                  <a:schemeClr val="bg1">
                    <a:alpha val="50000"/>
                  </a:schemeClr>
                </a:solidFill>
                <a:prstDash val="solid"/>
              </a:ln>
              <a:solidFill>
                <a:srgbClr val="996600"/>
              </a:solidFill>
              <a:effectLst>
                <a:innerShdw blurRad="63500" dist="50800" dir="16200000">
                  <a:schemeClr val="tx1"/>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03116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1000"/>
                                        <p:tgtEl>
                                          <p:spTgt spid="16">
                                            <p:txEl>
                                              <p:pRg st="0" end="0"/>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left)">
                                      <p:cBhvr>
                                        <p:cTn id="30" dur="1000"/>
                                        <p:tgtEl>
                                          <p:spTgt spid="18">
                                            <p:txEl>
                                              <p:pRg st="0" end="0"/>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rham cast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342"/>
            <a:ext cx="91490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norman soldier 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2731" y="1844824"/>
            <a:ext cx="322071" cy="5571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durham castle"/>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89238" l="0" r="99673">
                        <a14:foregroundMark x1="327" y1="85762" x2="36205" y2="85762"/>
                        <a14:foregroundMark x1="72083" y1="87583" x2="94766" y2="67384"/>
                      </a14:backgroundRemoval>
                    </a14:imgEffect>
                  </a14:imgLayer>
                </a14:imgProps>
              </a:ext>
              <a:ext uri="{28A0092B-C50C-407E-A947-70E740481C1C}">
                <a14:useLocalDpi xmlns:a14="http://schemas.microsoft.com/office/drawing/2010/main"/>
              </a:ext>
            </a:extLst>
          </a:blip>
          <a:srcRect r="-1398"/>
          <a:stretch/>
        </p:blipFill>
        <p:spPr bwMode="auto">
          <a:xfrm>
            <a:off x="103449" y="1588333"/>
            <a:ext cx="9149071" cy="5947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447" y="5877272"/>
            <a:ext cx="8534173" cy="707886"/>
          </a:xfrm>
          <a:prstGeom prst="rect">
            <a:avLst/>
          </a:prstGeom>
          <a:solidFill>
            <a:srgbClr val="7E317B"/>
          </a:solidFill>
          <a:ln w="76200">
            <a:solidFill>
              <a:schemeClr val="tx1"/>
            </a:solidFill>
          </a:ln>
        </p:spPr>
        <p:txBody>
          <a:bodyPr wrap="square" rtlCol="0">
            <a:spAutoFit/>
          </a:bodyPr>
          <a:lstStyle/>
          <a:p>
            <a:pPr algn="ct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 Why is the keep high up on a hill? </a:t>
            </a:r>
            <a:endPar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86299" y="260648"/>
            <a:ext cx="3133573"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So you can see for miles around</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40872" y="4077072"/>
            <a:ext cx="3133573" cy="1569660"/>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make it hard for enemies to attack</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708047" y="5061957"/>
            <a:ext cx="3133573"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Both of these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3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8" name="Picture 4" descr="Related image"/>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bwMode="auto">
          <a:xfrm>
            <a:off x="-2666" y="0"/>
            <a:ext cx="914666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0871" y="4535249"/>
            <a:ext cx="8407593" cy="2062103"/>
          </a:xfrm>
          <a:prstGeom prst="rect">
            <a:avLst/>
          </a:prstGeom>
          <a:solidFill>
            <a:srgbClr val="7E317B"/>
          </a:solidFill>
          <a:ln w="76200">
            <a:solidFill>
              <a:schemeClr val="tx1"/>
            </a:solidFill>
          </a:ln>
        </p:spPr>
        <p:txBody>
          <a:bodyPr wrap="square" rtlCol="0">
            <a:spAutoFit/>
          </a:bodyPr>
          <a:lstStyle/>
          <a:p>
            <a:pPr lvl="0"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Both of these </a:t>
            </a:r>
          </a:p>
          <a:p>
            <a:pPr lvl="0"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Being on a hill not only makes it harder to attack it also means that you can spot your enemies early, and get ready to defend yourself! </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7" name="Picture 2" descr="Image result for purple arrow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833788">
            <a:off x="3703479" y="1121497"/>
            <a:ext cx="1556043" cy="366867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durham flag">
            <a:hlinkClick r:id="rId5"/>
          </p:cNvP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0232" y="980728"/>
            <a:ext cx="252028" cy="15751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660232" y="980728"/>
            <a:ext cx="0" cy="36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8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left)">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Related image"/>
          <p:cNvPicPr>
            <a:picLocks noChangeAspect="1" noChangeArrowheads="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udson\qllx12\Mds_Desktop\20170802_1004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053278"/>
            <a:ext cx="4188653" cy="23561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3348" y="139753"/>
            <a:ext cx="8424936" cy="120101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83348" y="167735"/>
            <a:ext cx="8424936" cy="1077218"/>
          </a:xfrm>
          <a:prstGeom prst="rect">
            <a:avLst/>
          </a:prstGeom>
          <a:noFill/>
        </p:spPr>
        <p:txBody>
          <a:bodyPr wrap="square" lIns="91440" tIns="45720" rIns="91440" bIns="45720">
            <a:spAutoFit/>
          </a:bodyPr>
          <a:lstStyle/>
          <a:p>
            <a:pPr algn="ctr"/>
            <a:r>
              <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5</a:t>
            </a:r>
            <a:r>
              <a:rPr lang="en-US" sz="32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 When they first built it, why was the kitchen separate from the Castle?</a:t>
            </a:r>
            <a:endPar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1" name="Picture 10" descr="Image result for gold plaque blan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8144" y="1484784"/>
            <a:ext cx="2940140" cy="141297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8144" y="1484784"/>
            <a:ext cx="2940140" cy="1384995"/>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a. To keep all the smells away from the Castle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3" name="Picture 12"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739" y="3025296"/>
            <a:ext cx="2940140" cy="184386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76739" y="3053278"/>
            <a:ext cx="2940140" cy="1815882"/>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b. So the whole Castle wouldn’t burn down if there was a fire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5" name="Picture 14"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739" y="5012015"/>
            <a:ext cx="2940140" cy="172935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5876739" y="4941168"/>
            <a:ext cx="2940139" cy="1815882"/>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c. So the food could cool down when it was taken outside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7" name="Picture 8" descr="Image result for blank gold photo fram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333" x2="23772" y2="80889"/>
                      </a14:backgroundRemoval>
                    </a14:imgEffect>
                  </a14:imgLayer>
                </a14:imgProps>
              </a:ext>
              <a:ext uri="{28A0092B-C50C-407E-A947-70E740481C1C}">
                <a14:useLocalDpi xmlns:a14="http://schemas.microsoft.com/office/drawing/2010/main"/>
              </a:ext>
            </a:extLst>
          </a:blip>
          <a:srcRect/>
          <a:stretch>
            <a:fillRect/>
          </a:stretch>
        </p:blipFill>
        <p:spPr bwMode="auto">
          <a:xfrm>
            <a:off x="-108520" y="2420888"/>
            <a:ext cx="5976664" cy="360927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639677">
            <a:off x="652475" y="1901779"/>
            <a:ext cx="1610670" cy="523220"/>
          </a:xfrm>
          <a:prstGeom prst="rect">
            <a:avLst/>
          </a:prstGeom>
          <a:noFill/>
        </p:spPr>
        <p:txBody>
          <a:bodyPr wrap="square" rtlCol="0">
            <a:spAutoFit/>
          </a:bodyPr>
          <a:lstStyle/>
          <a:p>
            <a:r>
              <a:rPr lang="en-GB" sz="2800" b="1" dirty="0" smtClean="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rPr>
              <a:t>Kitchen</a:t>
            </a:r>
            <a:endParaRPr lang="en-GB" sz="2800" b="1" dirty="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endParaRPr>
          </a:p>
        </p:txBody>
      </p:sp>
      <p:sp>
        <p:nvSpPr>
          <p:cNvPr id="21" name="TextBox 20"/>
          <p:cNvSpPr txBox="1"/>
          <p:nvPr/>
        </p:nvSpPr>
        <p:spPr>
          <a:xfrm rot="152968">
            <a:off x="4006776" y="1837781"/>
            <a:ext cx="1610670" cy="523220"/>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rPr>
              <a:t>Castle</a:t>
            </a:r>
            <a:endParaRPr lang="en-GB" sz="2800" b="1" dirty="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endParaRPr>
          </a:p>
        </p:txBody>
      </p:sp>
      <p:pic>
        <p:nvPicPr>
          <p:cNvPr id="20" name="Picture 2" descr="Image result for purple arrow 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385714" flipV="1">
            <a:off x="4134490" y="2432180"/>
            <a:ext cx="1021064" cy="201648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8" name="Picture 2" descr="Image result for purple arrow 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0764840" flipH="1" flipV="1">
            <a:off x="873775" y="2474100"/>
            <a:ext cx="890784" cy="201648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2690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Image result for cooking over fire 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
            <a:ext cx="5143498" cy="6858000"/>
          </a:xfrm>
          <a:prstGeom prst="rect">
            <a:avLst/>
          </a:prstGeom>
          <a:noFill/>
          <a:effectLst>
            <a:glow>
              <a:schemeClr val="accent1">
                <a:alpha val="40000"/>
              </a:schemeClr>
            </a:glow>
            <a:softEdge rad="635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148064" y="188640"/>
            <a:ext cx="3767238" cy="6494085"/>
          </a:xfrm>
          <a:prstGeom prst="rect">
            <a:avLst/>
          </a:prstGeom>
        </p:spPr>
        <p:txBody>
          <a:bodyPr wrap="square">
            <a:spAutoFit/>
          </a:bodyPr>
          <a:lstStyle/>
          <a:p>
            <a:pPr lvl="0" algn="r"/>
            <a:r>
              <a:rPr lang="en-GB" sz="32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So the whole Castle wouldn’t burn down if there was a fire – These kitchens would have cooked with fire, so there’s a bit of a fire risk of course.  If your kitchen burns down, you can rebuild it easily enough – not so with the Castle!</a:t>
            </a:r>
          </a:p>
        </p:txBody>
      </p:sp>
    </p:spTree>
    <p:extLst>
      <p:ext uri="{BB962C8B-B14F-4D97-AF65-F5344CB8AC3E}">
        <p14:creationId xmlns:p14="http://schemas.microsoft.com/office/powerpoint/2010/main" val="15795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3" descr="\\hudson\qllx12\Mds_Desktop\20170802_100655.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bwMode="auto">
          <a:xfrm>
            <a:off x="3196676" y="1602379"/>
            <a:ext cx="3031507" cy="2258669"/>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447" y="260648"/>
            <a:ext cx="8534173" cy="923330"/>
          </a:xfrm>
          <a:prstGeom prst="rect">
            <a:avLst/>
          </a:prstGeom>
          <a:solidFill>
            <a:srgbClr val="7E317B"/>
          </a:solidFill>
          <a:ln w="76200">
            <a:solidFill>
              <a:schemeClr val="tx1"/>
            </a:solidFill>
          </a:ln>
        </p:spPr>
        <p:txBody>
          <a:bodyPr wrap="square" rtlCol="0">
            <a:spAutoFit/>
          </a:bodyPr>
          <a:lstStyle/>
          <a:p>
            <a:pPr algn="ctr"/>
            <a:r>
              <a:rPr lang="en-GB" sz="5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a:t>
            </a:r>
            <a:r>
              <a:rPr lang="en-GB" sz="5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goes in the buttery? </a:t>
            </a:r>
            <a:endParaRPr lang="en-GB" sz="5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1188" y="3820832"/>
            <a:ext cx="3078043" cy="2892405"/>
            <a:chOff x="121188" y="3820832"/>
            <a:chExt cx="3078043" cy="2892405"/>
          </a:xfrm>
        </p:grpSpPr>
        <p:pic>
          <p:nvPicPr>
            <p:cNvPr id="2050" name="Picture 2" descr="Image result for butter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188" y="4293096"/>
              <a:ext cx="3078043" cy="242014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100534">
              <a:off x="1271358" y="5566273"/>
              <a:ext cx="1728192" cy="769441"/>
            </a:xfrm>
            <a:prstGeom prst="rect">
              <a:avLst/>
            </a:prstGeom>
            <a:noFill/>
            <a:scene3d>
              <a:camera prst="isometricOffAxis1Right"/>
              <a:lightRig rig="threePt" dir="t"/>
            </a:scene3d>
          </p:spPr>
          <p:txBody>
            <a:bodyPr wrap="square" rtlCol="0">
              <a:spAutoFit/>
            </a:bodyPr>
            <a:lstStyle/>
            <a:p>
              <a:r>
                <a:rPr lang="en-GB" sz="4400" b="1" spc="50" dirty="0" smtClean="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rPr>
                <a:t>Butter</a:t>
              </a:r>
              <a:endParaRPr lang="en-GB" sz="4400" b="1" spc="50" dirty="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endParaRPr>
            </a:p>
          </p:txBody>
        </p:sp>
        <p:sp>
          <p:nvSpPr>
            <p:cNvPr id="7" name="TextBox 6"/>
            <p:cNvSpPr txBox="1"/>
            <p:nvPr/>
          </p:nvSpPr>
          <p:spPr>
            <a:xfrm rot="1049925">
              <a:off x="534849" y="3820832"/>
              <a:ext cx="2153555" cy="2215991"/>
            </a:xfrm>
            <a:prstGeom prst="rect">
              <a:avLst/>
            </a:prstGeom>
            <a:noFill/>
            <a:scene3d>
              <a:camera prst="isometricTopUp"/>
              <a:lightRig rig="threePt" dir="t"/>
            </a:scene3d>
          </p:spPr>
          <p:txBody>
            <a:bodyPr wrap="square" rtlCol="0">
              <a:spAutoFit/>
            </a:bodyPr>
            <a:lstStyle/>
            <a:p>
              <a:pPr algn="ctr"/>
              <a:r>
                <a:rPr lang="en-GB" sz="13800" b="1" spc="50" dirty="0" smtClean="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rPr>
                <a:t>a.</a:t>
              </a:r>
              <a:endParaRPr lang="en-GB" sz="13800" b="1" spc="50" dirty="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endParaRPr>
            </a:p>
          </p:txBody>
        </p:sp>
      </p:grpSp>
      <p:grpSp>
        <p:nvGrpSpPr>
          <p:cNvPr id="10" name="Group 9"/>
          <p:cNvGrpSpPr/>
          <p:nvPr/>
        </p:nvGrpSpPr>
        <p:grpSpPr>
          <a:xfrm>
            <a:off x="2942352" y="3951259"/>
            <a:ext cx="3562187" cy="3078141"/>
            <a:chOff x="2942352" y="3951259"/>
            <a:chExt cx="3562187" cy="3078141"/>
          </a:xfrm>
        </p:grpSpPr>
        <p:pic>
          <p:nvPicPr>
            <p:cNvPr id="2052" name="Picture 4" descr="Image result for medieval bread 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0" r="100000"/>
                      </a14:imgEffect>
                      <a14:imgEffect>
                        <a14:brightnessContrast bright="16000"/>
                      </a14:imgEffect>
                    </a14:imgLayer>
                  </a14:imgProps>
                </a:ext>
                <a:ext uri="{28A0092B-C50C-407E-A947-70E740481C1C}">
                  <a14:useLocalDpi xmlns:a14="http://schemas.microsoft.com/office/drawing/2010/main"/>
                </a:ext>
              </a:extLst>
            </a:blip>
            <a:srcRect/>
            <a:stretch>
              <a:fillRect/>
            </a:stretch>
          </p:blipFill>
          <p:spPr bwMode="auto">
            <a:xfrm flipH="1">
              <a:off x="3222051" y="3951259"/>
              <a:ext cx="3078141" cy="307814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436394">
              <a:off x="2942352" y="5097281"/>
              <a:ext cx="3562187" cy="1107996"/>
            </a:xfrm>
            <a:prstGeom prst="rect">
              <a:avLst/>
            </a:prstGeom>
            <a:noFill/>
            <a:scene3d>
              <a:camera prst="isometricLeftDown"/>
              <a:lightRig rig="threePt" dir="t"/>
            </a:scene3d>
          </p:spPr>
          <p:txBody>
            <a:bodyPr wrap="square" rtlCol="0">
              <a:spAutoFit/>
            </a:bodyPr>
            <a:lstStyle/>
            <a:p>
              <a:r>
                <a:rPr lang="en-GB" sz="6600" dirty="0" smtClean="0">
                  <a:ln w="18415" cmpd="sng">
                    <a:noFill/>
                    <a:prstDash val="solid"/>
                  </a:ln>
                  <a:solidFill>
                    <a:schemeClr val="accent6">
                      <a:lumMod val="50000"/>
                    </a:schemeClr>
                  </a:solidFill>
                  <a:effectLst>
                    <a:glow rad="228600">
                      <a:schemeClr val="accent6">
                        <a:satMod val="175000"/>
                        <a:alpha val="40000"/>
                      </a:schemeClr>
                    </a:glow>
                    <a:outerShdw blurRad="63500" dir="3600000" algn="tl" rotWithShape="0">
                      <a:srgbClr val="000000">
                        <a:alpha val="70000"/>
                      </a:srgbClr>
                    </a:outerShdw>
                  </a:effectLst>
                </a:rPr>
                <a:t>b. Bread</a:t>
              </a:r>
              <a:endParaRPr lang="en-GB" sz="6600" dirty="0">
                <a:ln w="18415" cmpd="sng">
                  <a:noFill/>
                  <a:prstDash val="solid"/>
                </a:ln>
                <a:solidFill>
                  <a:schemeClr val="accent6">
                    <a:lumMod val="50000"/>
                  </a:schemeClr>
                </a:solidFill>
                <a:effectLst>
                  <a:glow rad="228600">
                    <a:schemeClr val="accent6">
                      <a:satMod val="175000"/>
                      <a:alpha val="40000"/>
                    </a:schemeClr>
                  </a:glow>
                  <a:outerShdw blurRad="63500" dir="3600000" algn="tl" rotWithShape="0">
                    <a:srgbClr val="000000">
                      <a:alpha val="70000"/>
                    </a:srgbClr>
                  </a:outerShdw>
                </a:effectLst>
              </a:endParaRPr>
            </a:p>
          </p:txBody>
        </p:sp>
      </p:grpSp>
      <p:grpSp>
        <p:nvGrpSpPr>
          <p:cNvPr id="11" name="Group 10"/>
          <p:cNvGrpSpPr/>
          <p:nvPr/>
        </p:nvGrpSpPr>
        <p:grpSpPr>
          <a:xfrm>
            <a:off x="6228184" y="3645024"/>
            <a:ext cx="3116262" cy="3116263"/>
            <a:chOff x="6228184" y="3645024"/>
            <a:chExt cx="3116262" cy="3116263"/>
          </a:xfrm>
        </p:grpSpPr>
        <p:pic>
          <p:nvPicPr>
            <p:cNvPr id="2054" name="Picture 6" descr="Image result for beer barrel 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99683" l="10000" r="90000"/>
                      </a14:imgEffect>
                    </a14:imgLayer>
                  </a14:imgProps>
                </a:ext>
                <a:ext uri="{28A0092B-C50C-407E-A947-70E740481C1C}">
                  <a14:useLocalDpi xmlns:a14="http://schemas.microsoft.com/office/drawing/2010/main"/>
                </a:ext>
              </a:extLst>
            </a:blip>
            <a:srcRect/>
            <a:stretch>
              <a:fillRect/>
            </a:stretch>
          </p:blipFill>
          <p:spPr bwMode="auto">
            <a:xfrm>
              <a:off x="6228184" y="3645024"/>
              <a:ext cx="3116262" cy="311626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8264" y="4941168"/>
              <a:ext cx="1728192" cy="660413"/>
            </a:xfrm>
            <a:prstGeom prst="rect">
              <a:avLst/>
            </a:prstGeom>
            <a:noFill/>
          </p:spPr>
          <p:txBody>
            <a:bodyPr wrap="square" rtlCol="0">
              <a:prstTxWarp prst="textStop">
                <a:avLst>
                  <a:gd name="adj" fmla="val 14286"/>
                </a:avLst>
              </a:prstTxWarp>
              <a:spAutoFit/>
            </a:bodyPr>
            <a:lstStyle/>
            <a:p>
              <a:r>
                <a:rPr lang="en-GB" b="1" dirty="0" smtClean="0">
                  <a:blipFill>
                    <a:blip r:embed="rId9"/>
                    <a:tile tx="0" ty="0" sx="100000" sy="100000" flip="none" algn="tl"/>
                  </a:blipFill>
                  <a:latin typeface="Copperplate Gothic Bold" panose="020E0705020206020404" pitchFamily="34" charset="0"/>
                </a:rPr>
                <a:t>C. BEER</a:t>
              </a:r>
              <a:endParaRPr lang="en-GB" b="1" dirty="0">
                <a:blipFill>
                  <a:blip r:embed="rId9"/>
                  <a:tile tx="0" ty="0" sx="100000" sy="100000" flip="none" algn="tl"/>
                </a:blipFill>
                <a:latin typeface="Copperplate Gothic Bold" panose="020E0705020206020404" pitchFamily="34" charset="0"/>
              </a:endParaRPr>
            </a:p>
          </p:txBody>
        </p:sp>
      </p:grpSp>
    </p:spTree>
    <p:extLst>
      <p:ext uri="{BB962C8B-B14F-4D97-AF65-F5344CB8AC3E}">
        <p14:creationId xmlns:p14="http://schemas.microsoft.com/office/powerpoint/2010/main" val="339696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Image result for beer barrels butt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311" b="-2772"/>
          <a:stretch/>
        </p:blipFill>
        <p:spPr bwMode="auto">
          <a:xfrm>
            <a:off x="-37800" y="-1"/>
            <a:ext cx="9172506" cy="7064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6299" y="5099700"/>
            <a:ext cx="8534173" cy="1569660"/>
          </a:xfrm>
          <a:prstGeom prst="rect">
            <a:avLst/>
          </a:prstGeom>
          <a:solidFill>
            <a:srgbClr val="7E317B"/>
          </a:solidFill>
          <a:ln w="76200">
            <a:solidFill>
              <a:schemeClr val="tx1"/>
            </a:solidFill>
          </a:ln>
        </p:spPr>
        <p:txBody>
          <a:bodyPr wrap="square" rtlCol="0">
            <a:spAutoFit/>
          </a:bodyPr>
          <a:lstStyle/>
          <a:p>
            <a:pPr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Beer – NOT butter!</a:t>
            </a:r>
          </a:p>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name comes from the large barrels they would keep beer in, called ‘butts’ (like a water butt).</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3423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udson\qllx12\Mds_Desktop\20170802_100737.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Effect>
                      <a14:brightnessContrast bright="10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9" y="260648"/>
            <a:ext cx="8534173" cy="769441"/>
          </a:xfrm>
          <a:prstGeom prst="rect">
            <a:avLst/>
          </a:prstGeom>
          <a:solidFill>
            <a:srgbClr val="7E317B"/>
          </a:solidFill>
          <a:ln w="76200">
            <a:solidFill>
              <a:schemeClr val="tx1"/>
            </a:solidFill>
          </a:ln>
        </p:spPr>
        <p:txBody>
          <a:bodyPr wrap="square" rtlCol="0">
            <a:spAutoFit/>
          </a:bodyPr>
          <a:lstStyle/>
          <a:p>
            <a:pPr algn="ctr"/>
            <a:r>
              <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a:t>
            </a:r>
            <a:r>
              <a:rPr lang="en-GB" sz="4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was the Great Hall used for? </a:t>
            </a:r>
            <a:endPar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86299" y="1336700"/>
            <a:ext cx="2773533" cy="2308324"/>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To have your meals with everybody</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65552" y="3933056"/>
            <a:ext cx="2794280" cy="1200329"/>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practice fighting in</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86298" y="5397023"/>
            <a:ext cx="2773533" cy="1200329"/>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play football in</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1821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 y="0"/>
            <a:ext cx="9209897"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299" y="260648"/>
            <a:ext cx="8534173" cy="1815882"/>
          </a:xfrm>
          <a:prstGeom prst="rect">
            <a:avLst/>
          </a:prstGeom>
          <a:solidFill>
            <a:srgbClr val="7E317B"/>
          </a:solidFill>
          <a:ln w="76200">
            <a:solidFill>
              <a:schemeClr val="tx1"/>
            </a:solidFill>
          </a:ln>
        </p:spPr>
        <p:txBody>
          <a:bodyPr wrap="square" rtlCol="0">
            <a:spAutoFit/>
          </a:bodyPr>
          <a:lstStyle/>
          <a:p>
            <a:pPr marL="514350" indent="-514350" algn="ctr">
              <a:buAutoNum type="alphaLcPeriod"/>
            </a:pPr>
            <a:r>
              <a:rPr lang="en-GB" sz="2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To have your meals with everybody </a:t>
            </a:r>
          </a:p>
          <a:p>
            <a:pPr algn="ctr"/>
            <a:r>
              <a:rPr lang="en-GB" sz="2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very important, as it’s a great way to show off how rich you are! You also need to feed all of the people who run Durham for you, and all of your soldiers. </a:t>
            </a:r>
            <a:endParaRPr lang="en-GB"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1061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udson\qllx12\Mds_Desktop\20170802_101253.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0000"/>
                    </a14:imgEffect>
                    <a14:imgEffect>
                      <a14:colorTemperature colorTemp="11200"/>
                    </a14:imgEffect>
                    <a14:imgEffect>
                      <a14:saturation sat="0"/>
                    </a14:imgEffect>
                    <a14:imgEffect>
                      <a14:brightnessContrast bright="31000" contrast="26000"/>
                    </a14:imgEffect>
                  </a14:imgLayer>
                </a14:imgProps>
              </a:ext>
              <a:ext uri="{28A0092B-C50C-407E-A947-70E740481C1C}">
                <a14:useLocalDpi xmlns:a14="http://schemas.microsoft.com/office/drawing/2010/main"/>
              </a:ext>
            </a:extLst>
          </a:blip>
          <a:srcRect/>
          <a:stretch/>
        </p:blipFill>
        <p:spPr bwMode="auto">
          <a:xfrm rot="5400000">
            <a:off x="1213407" y="-1204184"/>
            <a:ext cx="6848780" cy="9275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7" y="255441"/>
            <a:ext cx="8534173" cy="1569660"/>
          </a:xfrm>
          <a:prstGeom prst="rect">
            <a:avLst/>
          </a:prstGeom>
          <a:solidFill>
            <a:srgbClr val="7E317B"/>
          </a:solidFill>
          <a:ln w="76200">
            <a:solidFill>
              <a:schemeClr val="tx1"/>
            </a:solidFill>
          </a:ln>
        </p:spPr>
        <p:txBody>
          <a:bodyPr wrap="square" rtlCol="0">
            <a:spAutoFit/>
          </a:bodyPr>
          <a:lstStyle/>
          <a:p>
            <a:pPr algn="ctr"/>
            <a:r>
              <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a:t>
            </a:r>
            <a:r>
              <a:rPr lang="en-GB" sz="4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is strange about the Black Staircase? </a:t>
            </a:r>
            <a:endPar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rot="19255511">
            <a:off x="502948" y="2998693"/>
            <a:ext cx="2582336"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It’s white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19152996">
            <a:off x="1142187" y="5199060"/>
            <a:ext cx="3133573"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It’s really old</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rot="2678118">
            <a:off x="5065538" y="5161158"/>
            <a:ext cx="2683878"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It’s wonky</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94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udson\qllx12\Mds_Desktop\20170802_101154.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492120">
            <a:off x="312939" y="833964"/>
            <a:ext cx="8534173" cy="1200329"/>
          </a:xfrm>
          <a:prstGeom prst="rect">
            <a:avLst/>
          </a:prstGeom>
          <a:solidFill>
            <a:srgbClr val="7E317B"/>
          </a:solidFill>
          <a:ln w="76200">
            <a:solidFill>
              <a:schemeClr val="tx1"/>
            </a:solidFill>
          </a:ln>
        </p:spPr>
        <p:txBody>
          <a:bodyPr wrap="square" rtlCol="0">
            <a:spAutoFit/>
          </a:bodyPr>
          <a:lstStyle/>
          <a:p>
            <a:pPr algn="ctr"/>
            <a:r>
              <a:rPr lang="en-GB"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r>
              <a:rPr lang="en-GB" sz="2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The stairs are wonky – they were originally built straight, but as a ‘floating staircase’, it had no supports. Of course, the stairs began to lean in over the years, so supports had to be put in.</a:t>
            </a:r>
            <a:endParaRPr lang="en-GB"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6713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urham castle barbica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299" y="260648"/>
            <a:ext cx="3205581" cy="304698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When you are standing here, what’s missing that normally goes around a castle? </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862363" y="4293096"/>
            <a:ext cx="2485501"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The wall</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627784" y="5803494"/>
            <a:ext cx="3888432"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The front gate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5940152" y="4293096"/>
            <a:ext cx="2485501" cy="584775"/>
          </a:xfrm>
          <a:prstGeom prst="rect">
            <a:avLst/>
          </a:prstGeom>
          <a:solidFill>
            <a:srgbClr val="7E317B"/>
          </a:solidFill>
          <a:ln w="76200">
            <a:solidFill>
              <a:schemeClr val="tx1"/>
            </a:solidFill>
          </a:ln>
        </p:spPr>
        <p:txBody>
          <a:bodyPr wrap="square" rtlCol="0">
            <a:spAutoFit/>
          </a:bodyPr>
          <a:lstStyle/>
          <a:p>
            <a:pPr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The moat</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3074" name="Picture 2" descr="Image result for purple arrow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007993">
            <a:off x="3543564" y="3174927"/>
            <a:ext cx="1556043" cy="219161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6544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up)">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durham castle norman chap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88640"/>
            <a:ext cx="8640960" cy="540060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5838363"/>
            <a:ext cx="8534173" cy="830997"/>
          </a:xfrm>
          <a:prstGeom prst="rect">
            <a:avLst/>
          </a:prstGeom>
          <a:solidFill>
            <a:srgbClr val="7E317B"/>
          </a:solidFill>
          <a:ln w="76200">
            <a:solidFill>
              <a:schemeClr val="tx1"/>
            </a:solidFill>
          </a:ln>
        </p:spPr>
        <p:txBody>
          <a:bodyPr wrap="square" rtlCol="0">
            <a:spAutoFit/>
          </a:bodyPr>
          <a:lstStyle/>
          <a:p>
            <a:pPr algn="ctr"/>
            <a:r>
              <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9</a:t>
            </a:r>
            <a:r>
              <a:rPr lang="en-GB" sz="4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are misericords used for? </a:t>
            </a:r>
            <a:endPar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67544" y="332656"/>
            <a:ext cx="3133573"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To make people miserable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5580112" y="764704"/>
            <a:ext cx="31335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have a sneaky sit down during long church services</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708486" y="4860449"/>
            <a:ext cx="3727027"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play music with</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309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A misericord (mercy seat) in the Tunstall Chapel. This one shows chained bear, probably referring to the pastime of bear-baiting. Misericords are a wealth of information about the pastimes, myths and popular of medieval England. "/>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349104" y="332656"/>
            <a:ext cx="5375024" cy="2718052"/>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4100" name="Picture 4" descr="Wives in wheelbarrows were a popular theme of English nursery rhymes. The fact that the husband in this example is wearing a kilt seems to be a joke at the expense of the Scots - which is not surprising given that a great deal of the Durham Prince Bishop's identity comes from their role as protectors of the northern English border"/>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6110808" y="1640897"/>
            <a:ext cx="2642075" cy="1981557"/>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299" y="3933056"/>
            <a:ext cx="8534173" cy="2677656"/>
          </a:xfrm>
          <a:prstGeom prst="rect">
            <a:avLst/>
          </a:prstGeom>
          <a:solidFill>
            <a:srgbClr val="7E317B"/>
          </a:solidFill>
          <a:ln w="76200">
            <a:solidFill>
              <a:schemeClr val="tx1"/>
            </a:solidFill>
          </a:ln>
        </p:spPr>
        <p:txBody>
          <a:bodyPr wrap="square" rtlCol="0">
            <a:spAutoFit/>
          </a:bodyPr>
          <a:lstStyle/>
          <a:p>
            <a:pPr algn="ctr"/>
            <a:r>
              <a:rPr lang="en-GB" sz="2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have a sneaky sit down long church services – </a:t>
            </a:r>
          </a:p>
          <a:p>
            <a:pPr algn="ctr"/>
            <a:r>
              <a:rPr lang="en-GB" sz="2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you wouldn’t be allowed to sit down in church unless the priest said so, so you could have a </a:t>
            </a:r>
            <a:r>
              <a:rPr lang="en-GB" sz="2800" i="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misericord</a:t>
            </a:r>
            <a:r>
              <a:rPr lang="en-GB" sz="2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 seat with a special ledge, so when the seat is folded up, you can still sit down. There’s not many left nowadays, so the ones at Durham Castle are quite important. </a:t>
            </a:r>
            <a:endParaRPr lang="en-GB"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6120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urham castle norman chap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3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9" y="260648"/>
            <a:ext cx="8534173" cy="1446550"/>
          </a:xfrm>
          <a:prstGeom prst="rect">
            <a:avLst/>
          </a:prstGeom>
          <a:solidFill>
            <a:srgbClr val="7E317B"/>
          </a:solidFill>
          <a:ln w="76200">
            <a:solidFill>
              <a:schemeClr val="tx1"/>
            </a:solidFill>
          </a:ln>
        </p:spPr>
        <p:txBody>
          <a:bodyPr wrap="square" rtlCol="0">
            <a:spAutoFit/>
          </a:bodyPr>
          <a:lstStyle/>
          <a:p>
            <a:pPr algn="ctr"/>
            <a:r>
              <a:rPr lang="en-GB" sz="4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10. TRUE OR FALSE - the Norman Chapel has a mermaid in it.</a:t>
            </a:r>
            <a:endPar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7682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Image result for durham castle norman chapel"/>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11500"/>
                    </a14:imgEffect>
                    <a14:imgEffect>
                      <a14:saturation sat="140000"/>
                    </a14:imgEffect>
                  </a14:imgLayer>
                </a14:imgProps>
              </a:ext>
              <a:ext uri="{28A0092B-C50C-407E-A947-70E740481C1C}">
                <a14:useLocalDpi xmlns:a14="http://schemas.microsoft.com/office/drawing/2010/main"/>
              </a:ext>
            </a:extLst>
          </a:blip>
          <a:srcRect/>
          <a:stretch>
            <a:fillRect/>
          </a:stretch>
        </p:blipFill>
        <p:spPr bwMode="auto">
          <a:xfrm>
            <a:off x="-20892" y="1"/>
            <a:ext cx="916489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6299" y="260648"/>
            <a:ext cx="85341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TRUE – at the top of the pillars in the Norman Chapel there are lots of faces, plants, animals, scenes from stories, and a mermaid – possibly the oldest carving of a mermaid in England!</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9067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 descr="\\hudson\qllx12\Mds_Desktop\20170802_101624.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86299" y="2420888"/>
            <a:ext cx="8534172" cy="4226838"/>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8" y="188640"/>
            <a:ext cx="8534173" cy="1938992"/>
          </a:xfrm>
          <a:prstGeom prst="rect">
            <a:avLst/>
          </a:prstGeom>
          <a:solidFill>
            <a:srgbClr val="7E317B"/>
          </a:solidFill>
          <a:ln w="76200">
            <a:solidFill>
              <a:schemeClr val="bg1"/>
            </a:solidFill>
          </a:ln>
        </p:spPr>
        <p:txBody>
          <a:bodyPr wrap="square" rtlCol="0">
            <a:spAutoFit/>
          </a:bodyPr>
          <a:lstStyle/>
          <a:p>
            <a:pPr algn="ct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BONUS QUESTION:</a:t>
            </a:r>
          </a:p>
          <a:p>
            <a:pPr algn="ctr"/>
            <a:r>
              <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a:t>
            </a: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fruit could you find on the Black Staircase that showed how rich you are?</a:t>
            </a:r>
            <a:endPar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026" name="Picture 2" descr="Image result for purple 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1011">
            <a:off x="5256408" y="3465338"/>
            <a:ext cx="1977279" cy="197727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14801"/>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 descr="\\hudson\qllx12\Mds_Desktop\20170802_101624.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86299" y="2420888"/>
            <a:ext cx="8534172" cy="4226838"/>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8" y="188640"/>
            <a:ext cx="8534173" cy="1938992"/>
          </a:xfrm>
          <a:prstGeom prst="rect">
            <a:avLst/>
          </a:prstGeom>
          <a:solidFill>
            <a:srgbClr val="7E317B"/>
          </a:solidFill>
          <a:ln w="76200">
            <a:solidFill>
              <a:schemeClr val="bg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Pineapples.</a:t>
            </a:r>
          </a:p>
          <a:p>
            <a:pPr algn="ctr"/>
            <a:r>
              <a:rPr lang="en-GB" sz="21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 the 17</a:t>
            </a:r>
            <a:r>
              <a:rPr lang="en-GB" sz="2100" baseline="30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a:t>
            </a:r>
            <a:r>
              <a:rPr lang="en-GB" sz="21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century, they were enormously expensive – one would cost the equivalent of roughly just over £6,000! They had to be exported from South America, and when they were first brought back, rich people across Europe immediately started trying to grow them, eat them and decorate with them.</a:t>
            </a:r>
            <a:endParaRPr lang="en-GB" sz="21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9218" name="Picture 2" descr="Image result for pineapple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60756">
            <a:off x="580595" y="2591990"/>
            <a:ext cx="1805451" cy="390973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100" fill="hold">
                                          <p:stCondLst>
                                            <p:cond delay="0"/>
                                          </p:stCondLst>
                                        </p:cTn>
                                        <p:tgtEl>
                                          <p:spTgt spid="9218"/>
                                        </p:tgtEl>
                                        <p:attrNameLst>
                                          <p:attrName>r</p:attrName>
                                        </p:attrNameLst>
                                      </p:cBhvr>
                                    </p:animRot>
                                    <p:animRot by="-240000">
                                      <p:cBhvr>
                                        <p:cTn id="12" dur="200" fill="hold">
                                          <p:stCondLst>
                                            <p:cond delay="200"/>
                                          </p:stCondLst>
                                        </p:cTn>
                                        <p:tgtEl>
                                          <p:spTgt spid="9218"/>
                                        </p:tgtEl>
                                        <p:attrNameLst>
                                          <p:attrName>r</p:attrName>
                                        </p:attrNameLst>
                                      </p:cBhvr>
                                    </p:animRot>
                                    <p:animRot by="240000">
                                      <p:cBhvr>
                                        <p:cTn id="13" dur="200" fill="hold">
                                          <p:stCondLst>
                                            <p:cond delay="400"/>
                                          </p:stCondLst>
                                        </p:cTn>
                                        <p:tgtEl>
                                          <p:spTgt spid="9218"/>
                                        </p:tgtEl>
                                        <p:attrNameLst>
                                          <p:attrName>r</p:attrName>
                                        </p:attrNameLst>
                                      </p:cBhvr>
                                    </p:animRot>
                                    <p:animRot by="-240000">
                                      <p:cBhvr>
                                        <p:cTn id="14" dur="200" fill="hold">
                                          <p:stCondLst>
                                            <p:cond delay="600"/>
                                          </p:stCondLst>
                                        </p:cTn>
                                        <p:tgtEl>
                                          <p:spTgt spid="9218"/>
                                        </p:tgtEl>
                                        <p:attrNameLst>
                                          <p:attrName>r</p:attrName>
                                        </p:attrNameLst>
                                      </p:cBhvr>
                                    </p:animRot>
                                    <p:animRot by="120000">
                                      <p:cBhvr>
                                        <p:cTn id="15" dur="200" fill="hold">
                                          <p:stCondLst>
                                            <p:cond delay="8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rham cast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urham university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116632"/>
            <a:ext cx="1482128" cy="639106"/>
          </a:xfrm>
          <a:prstGeom prst="rect">
            <a:avLst/>
          </a:prstGeom>
          <a:noFill/>
          <a:effectLst>
            <a:outerShdw blurRad="50800" dist="50800" dir="54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581689"/>
            <a:ext cx="8280920" cy="1015663"/>
          </a:xfrm>
          <a:prstGeom prst="rect">
            <a:avLst/>
          </a:prstGeom>
          <a:solidFill>
            <a:srgbClr val="7E317B"/>
          </a:solidFill>
          <a:ln w="76200">
            <a:solidFill>
              <a:schemeClr val="tx1"/>
            </a:solidFill>
          </a:ln>
        </p:spPr>
        <p:txBody>
          <a:bodyPr wrap="square" rtlCol="0">
            <a:spAutoFit/>
          </a:bodyPr>
          <a:lstStyle/>
          <a:p>
            <a:pPr algn="ctr"/>
            <a:r>
              <a:rPr lang="en-GB" sz="6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Well done!</a:t>
            </a:r>
            <a:endParaRPr lang="en-GB" sz="6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354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dson\qllx12\Mds_Desktop\20170802_102413.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130000"/>
                    </a14:imgEffect>
                    <a14:imgEffect>
                      <a14:brightnessContrast bright="30000"/>
                    </a14:imgEffect>
                  </a14:imgLayer>
                </a14:imgProps>
              </a:ext>
              <a:ext uri="{28A0092B-C50C-407E-A947-70E740481C1C}">
                <a14:useLocalDpi xmlns:a14="http://schemas.microsoft.com/office/drawing/2010/main"/>
              </a:ext>
            </a:extLst>
          </a:blip>
          <a:srcRect/>
          <a:stretch/>
        </p:blipFill>
        <p:spPr bwMode="auto">
          <a:xfrm>
            <a:off x="0" y="-20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299" y="260648"/>
            <a:ext cx="5653853" cy="1077218"/>
          </a:xfrm>
          <a:prstGeom prst="rect">
            <a:avLst/>
          </a:prstGeom>
          <a:solidFill>
            <a:srgbClr val="7E317B"/>
          </a:solidFill>
          <a:ln w="76200">
            <a:solidFill>
              <a:schemeClr val="tx1"/>
            </a:solidFill>
          </a:ln>
        </p:spPr>
        <p:txBody>
          <a:bodyPr wrap="square" rtlCol="0">
            <a:spAutoFit/>
          </a:bodyPr>
          <a:lstStyle/>
          <a:p>
            <a:pPr algn="ctr"/>
            <a:r>
              <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Why does Durham Castle’s front gate have a little door in it? </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286299" y="1556792"/>
            <a:ext cx="3133573" cy="2062103"/>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So people can get in without opening the big heavy doors</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86299" y="3789040"/>
            <a:ext cx="3133573" cy="1569660"/>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Because people were shorter long ago</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291722" y="5517232"/>
            <a:ext cx="3128150"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let children but no adults in.</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7" name="Picture 2" descr="Image result for purple arrow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flipH="1">
            <a:off x="4254008" y="1614711"/>
            <a:ext cx="1850527" cy="2606376"/>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6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rham cast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342"/>
            <a:ext cx="91490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norman soldier 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2731" y="1844824"/>
            <a:ext cx="322071" cy="55719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rot="20953390">
            <a:off x="10780815" y="2921177"/>
            <a:ext cx="1218169" cy="1070107"/>
            <a:chOff x="10538456" y="1586606"/>
            <a:chExt cx="1973947" cy="1837728"/>
          </a:xfrm>
        </p:grpSpPr>
        <p:pic>
          <p:nvPicPr>
            <p:cNvPr id="1028" name="Picture 4" descr="Image result for lots of arrows png"/>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rot="16200000">
              <a:off x="10754086" y="2281661"/>
              <a:ext cx="456516" cy="513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ts of arrows png"/>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rot="15682748">
              <a:off x="11111197" y="2292965"/>
              <a:ext cx="514680" cy="5436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rot="16200000">
              <a:off x="11361705" y="2453921"/>
              <a:ext cx="591114" cy="7564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ots of arrows png"/>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rot="4385571">
              <a:off x="10961559" y="1933131"/>
              <a:ext cx="672972" cy="6729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ots of arrows png"/>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rot="14863415">
              <a:off x="11531180" y="2413022"/>
              <a:ext cx="693277" cy="5712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ots of arrows png"/>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rot="747533">
              <a:off x="10895363" y="1887465"/>
              <a:ext cx="648026" cy="2294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ots of arrows png"/>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rot="20711511">
              <a:off x="10798735" y="1586606"/>
              <a:ext cx="373987" cy="3739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Image result for lots of arrows png"/>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rot="20711511">
              <a:off x="10538456" y="2452416"/>
              <a:ext cx="373987" cy="373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Image result for lots of arrows png"/>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rot="747533">
              <a:off x="11393832" y="3013006"/>
              <a:ext cx="648026" cy="2294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Image result for lots of arrows png"/>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rot="747533">
              <a:off x="11047763" y="2039865"/>
              <a:ext cx="648026" cy="2294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mage result for lots of arrows png"/>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rot="747533">
              <a:off x="10778844" y="2147074"/>
              <a:ext cx="337487" cy="1194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mage result for lots of arrows png"/>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rot="747533">
              <a:off x="12002905" y="3111026"/>
              <a:ext cx="334649" cy="118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mage result for lots of arrows png"/>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rot="747533">
              <a:off x="11034793" y="2950662"/>
              <a:ext cx="648026" cy="2294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lots of arrows png"/>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rot="747533">
              <a:off x="11864377" y="3194916"/>
              <a:ext cx="648026" cy="22941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Image result for durham castle"/>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backgroundRemoval t="0" b="89238" l="0" r="99673">
                        <a14:foregroundMark x1="327" y1="85762" x2="36205" y2="85762"/>
                        <a14:foregroundMark x1="72083" y1="87583" x2="94766" y2="67384"/>
                      </a14:backgroundRemoval>
                    </a14:imgEffect>
                  </a14:imgLayer>
                </a14:imgProps>
              </a:ext>
              <a:ext uri="{28A0092B-C50C-407E-A947-70E740481C1C}">
                <a14:useLocalDpi xmlns:a14="http://schemas.microsoft.com/office/drawing/2010/main"/>
              </a:ext>
            </a:extLst>
          </a:blip>
          <a:srcRect r="-1398"/>
          <a:stretch/>
        </p:blipFill>
        <p:spPr bwMode="auto">
          <a:xfrm>
            <a:off x="103449" y="1588333"/>
            <a:ext cx="9149071" cy="5947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447" y="5877272"/>
            <a:ext cx="8534173" cy="707886"/>
          </a:xfrm>
          <a:prstGeom prst="rect">
            <a:avLst/>
          </a:prstGeom>
          <a:solidFill>
            <a:srgbClr val="7E317B"/>
          </a:solidFill>
          <a:ln w="76200">
            <a:solidFill>
              <a:schemeClr val="tx1"/>
            </a:solidFill>
          </a:ln>
        </p:spPr>
        <p:txBody>
          <a:bodyPr wrap="square" rtlCol="0">
            <a:spAutoFit/>
          </a:bodyPr>
          <a:lstStyle/>
          <a:p>
            <a:pPr algn="ctr"/>
            <a:r>
              <a:rPr lang="en-GB"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 Why is the keep high up on a hill? </a:t>
            </a:r>
            <a:endPar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86299" y="260648"/>
            <a:ext cx="3133573" cy="1077218"/>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So you can see for miles around</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40872" y="4077072"/>
            <a:ext cx="3133573" cy="1569660"/>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make it hard for enemies to attack</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708047" y="5061957"/>
            <a:ext cx="3133573"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Both of these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3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042"/>
                                        </p:tgtEl>
                                        <p:attrNameLst>
                                          <p:attrName>style.visibility</p:attrName>
                                        </p:attrNameLst>
                                      </p:cBhvr>
                                      <p:to>
                                        <p:strVal val="visible"/>
                                      </p:to>
                                    </p:set>
                                    <p:animEffect transition="in" filter="fade">
                                      <p:cBhvr>
                                        <p:cTn id="16" dur="1000"/>
                                        <p:tgtEl>
                                          <p:spTgt spid="1042"/>
                                        </p:tgtEl>
                                      </p:cBhvr>
                                    </p:animEffect>
                                    <p:anim calcmode="lin" valueType="num">
                                      <p:cBhvr>
                                        <p:cTn id="17" dur="1000" fill="hold"/>
                                        <p:tgtEl>
                                          <p:spTgt spid="1042"/>
                                        </p:tgtEl>
                                        <p:attrNameLst>
                                          <p:attrName>ppt_x</p:attrName>
                                        </p:attrNameLst>
                                      </p:cBhvr>
                                      <p:tavLst>
                                        <p:tav tm="0">
                                          <p:val>
                                            <p:strVal val="#ppt_x"/>
                                          </p:val>
                                        </p:tav>
                                        <p:tav tm="100000">
                                          <p:val>
                                            <p:strVal val="#ppt_x"/>
                                          </p:val>
                                        </p:tav>
                                      </p:tavLst>
                                    </p:anim>
                                    <p:anim calcmode="lin" valueType="num">
                                      <p:cBhvr>
                                        <p:cTn id="18"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37" presetClass="path" presetSubtype="0" accel="50000" decel="50000" fill="hold" nodeType="withEffect">
                                  <p:stCondLst>
                                    <p:cond delay="0"/>
                                  </p:stCondLst>
                                  <p:childTnLst>
                                    <p:animMotion origin="layout" path="M 0.23993 0.68888 L -0.14514 -0.147 C -0.22622 -0.33542 -0.34653 -0.4345 -0.47153 -0.4345 C -0.61493 -0.4345 -0.72969 -0.33542 -0.81059 -0.147 L -1.19341 0.68888 " pathEditMode="relative" rAng="0" ptsTypes="FffFF">
                                      <p:cBhvr>
                                        <p:cTn id="25" dur="5000" fill="hold"/>
                                        <p:tgtEl>
                                          <p:spTgt spid="10"/>
                                        </p:tgtEl>
                                        <p:attrNameLst>
                                          <p:attrName>ppt_x</p:attrName>
                                          <p:attrName>ppt_y</p:attrName>
                                        </p:attrNameLst>
                                      </p:cBhvr>
                                      <p:rCtr x="-71667" y="-56181"/>
                                    </p:animMotion>
                                  </p:childTnLst>
                                </p:cTn>
                              </p:par>
                              <p:par>
                                <p:cTn id="26" presetID="8" presetClass="emph" presetSubtype="0" fill="hold" nodeType="withEffect">
                                  <p:stCondLst>
                                    <p:cond delay="0"/>
                                  </p:stCondLst>
                                  <p:childTnLst>
                                    <p:animRot by="-5400000">
                                      <p:cBhvr>
                                        <p:cTn id="27" dur="5000" fill="hold"/>
                                        <p:tgtEl>
                                          <p:spTgt spid="1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Related image"/>
          <p:cNvPicPr>
            <a:picLocks noChangeAspect="1" noChangeArrowheads="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udson\qllx12\Mds_Desktop\20170802_1004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053278"/>
            <a:ext cx="4188653" cy="23561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3348" y="139753"/>
            <a:ext cx="8424936" cy="120101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83348" y="167735"/>
            <a:ext cx="8424936" cy="1077218"/>
          </a:xfrm>
          <a:prstGeom prst="rect">
            <a:avLst/>
          </a:prstGeom>
          <a:noFill/>
        </p:spPr>
        <p:txBody>
          <a:bodyPr wrap="square" lIns="91440" tIns="45720" rIns="91440" bIns="45720">
            <a:spAutoFit/>
          </a:bodyPr>
          <a:lstStyle/>
          <a:p>
            <a:pPr algn="ctr"/>
            <a:r>
              <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5</a:t>
            </a:r>
            <a:r>
              <a:rPr lang="en-US" sz="32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 When they first built it, why was the kitchen separate from the Castle?</a:t>
            </a:r>
            <a:endParaRPr lang="en-US" sz="32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1" name="Picture 10" descr="Image result for gold plaque blan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8144" y="1484784"/>
            <a:ext cx="2940140" cy="141297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8144" y="1484784"/>
            <a:ext cx="2940140" cy="1384995"/>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a. To keep all the smells away from the Castle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3" name="Picture 12"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739" y="3025296"/>
            <a:ext cx="2940140" cy="184386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76739" y="3053278"/>
            <a:ext cx="2940140" cy="1815882"/>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b. So the whole Castle wouldn’t burn down if there was a fire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5" name="Picture 14" descr="Image result for gold plaque bla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739" y="5012015"/>
            <a:ext cx="2940140" cy="172935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5876739" y="4941168"/>
            <a:ext cx="2940139" cy="1815882"/>
          </a:xfrm>
          <a:prstGeom prst="rect">
            <a:avLst/>
          </a:prstGeom>
          <a:noFill/>
        </p:spPr>
        <p:txBody>
          <a:bodyPr wrap="square" lIns="91440" tIns="45720" rIns="91440" bIns="45720">
            <a:spAutoFit/>
          </a:bodyPr>
          <a:lstStyle/>
          <a:p>
            <a:pPr algn="ctr"/>
            <a:r>
              <a:rPr lang="en-US" sz="2800" b="1" spc="50" dirty="0" smtClean="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rPr>
              <a:t>c. So the food could cool down when it was taken outside</a:t>
            </a:r>
            <a:endParaRPr lang="en-US" sz="2800" b="1" spc="50" dirty="0">
              <a:ln w="13500">
                <a:solidFill>
                  <a:schemeClr val="bg1">
                    <a:alpha val="50000"/>
                  </a:schemeClr>
                </a:solidFill>
                <a:prstDash val="solid"/>
              </a:ln>
              <a:solidFill>
                <a:srgbClr val="996600"/>
              </a:solidFill>
              <a:effectLst>
                <a:innerShdw blurRad="63500" dist="50800" dir="16200000">
                  <a:schemeClr val="tx1">
                    <a:alpha val="75000"/>
                  </a:schemeClr>
                </a:innerShdw>
              </a:effectLst>
              <a:latin typeface="Times New Roman" panose="02020603050405020304" pitchFamily="18" charset="0"/>
              <a:cs typeface="Times New Roman" panose="02020603050405020304" pitchFamily="18" charset="0"/>
            </a:endParaRPr>
          </a:p>
        </p:txBody>
      </p:sp>
      <p:pic>
        <p:nvPicPr>
          <p:cNvPr id="17" name="Picture 8" descr="Image result for blank gold photo fram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11591" y1="87556" x2="11591" y2="12889"/>
                        <a14:foregroundMark x1="7859" y1="90444" x2="7662" y2="7778"/>
                        <a14:foregroundMark x1="9627" y1="7778" x2="92534" y2="9556"/>
                        <a14:foregroundMark x1="83694" y1="13778" x2="12181" y2="12000"/>
                        <a14:foregroundMark x1="93517" y1="87778" x2="90766" y2="13556"/>
                        <a14:foregroundMark x1="95481" y1="54667" x2="95874" y2="35556"/>
                        <a14:foregroundMark x1="6876" y1="38889" x2="6287" y2="22444"/>
                        <a14:foregroundMark x1="7662" y1="12000" x2="5894" y2="5556"/>
                        <a14:backgroundMark x1="31041" y1="61333" x2="69745" y2="44444"/>
                        <a14:backgroundMark x1="17878" y1="81333" x2="23772" y2="80889"/>
                      </a14:backgroundRemoval>
                    </a14:imgEffect>
                  </a14:imgLayer>
                </a14:imgProps>
              </a:ext>
              <a:ext uri="{28A0092B-C50C-407E-A947-70E740481C1C}">
                <a14:useLocalDpi xmlns:a14="http://schemas.microsoft.com/office/drawing/2010/main"/>
              </a:ext>
            </a:extLst>
          </a:blip>
          <a:srcRect/>
          <a:stretch>
            <a:fillRect/>
          </a:stretch>
        </p:blipFill>
        <p:spPr bwMode="auto">
          <a:xfrm>
            <a:off x="-108520" y="2420888"/>
            <a:ext cx="5976664" cy="360927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639677">
            <a:off x="652475" y="1901779"/>
            <a:ext cx="1610670" cy="523220"/>
          </a:xfrm>
          <a:prstGeom prst="rect">
            <a:avLst/>
          </a:prstGeom>
          <a:noFill/>
        </p:spPr>
        <p:txBody>
          <a:bodyPr wrap="square" rtlCol="0">
            <a:spAutoFit/>
          </a:bodyPr>
          <a:lstStyle/>
          <a:p>
            <a:r>
              <a:rPr lang="en-GB" sz="2800" b="1" dirty="0" smtClean="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rPr>
              <a:t>Kitchen</a:t>
            </a:r>
            <a:endParaRPr lang="en-GB" sz="2800" b="1" dirty="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endParaRPr>
          </a:p>
        </p:txBody>
      </p:sp>
      <p:sp>
        <p:nvSpPr>
          <p:cNvPr id="21" name="TextBox 20"/>
          <p:cNvSpPr txBox="1"/>
          <p:nvPr/>
        </p:nvSpPr>
        <p:spPr>
          <a:xfrm rot="152968">
            <a:off x="4006776" y="1837781"/>
            <a:ext cx="1610670" cy="523220"/>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rPr>
              <a:t>Castle</a:t>
            </a:r>
            <a:endParaRPr lang="en-GB" sz="2800" b="1" dirty="0">
              <a:solidFill>
                <a:schemeClr val="bg1"/>
              </a:solidFill>
              <a:effectLst>
                <a:outerShdw blurRad="38100" dist="38100" dir="2700000" algn="tl">
                  <a:srgbClr val="000000"/>
                </a:outerShdw>
              </a:effectLst>
              <a:latin typeface="MV Boli" panose="02000500030200090000" pitchFamily="2" charset="0"/>
              <a:cs typeface="MV Boli" panose="02000500030200090000" pitchFamily="2" charset="0"/>
            </a:endParaRPr>
          </a:p>
        </p:txBody>
      </p:sp>
      <p:pic>
        <p:nvPicPr>
          <p:cNvPr id="23" name="Picture 12" descr="Related image"/>
          <p:cNvPicPr>
            <a:picLocks noChangeAspect="1" noChangeArrowheads="1"/>
          </p:cNvPicPr>
          <p:nvPr/>
        </p:nvPicPr>
        <p:blipFill rotWithShape="1">
          <a:blip r:embed="rId9" cstate="email">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rcRect/>
          <a:stretch/>
        </p:blipFill>
        <p:spPr bwMode="auto">
          <a:xfrm rot="1466354">
            <a:off x="1209477" y="2892631"/>
            <a:ext cx="1907510" cy="2259209"/>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8194" name="Picture 2" descr="Related image"/>
          <p:cNvPicPr>
            <a:picLocks noChangeAspect="1" noChangeArrowheads="1" noCrop="1"/>
          </p:cNvPicPr>
          <p:nvPr/>
        </p:nvPicPr>
        <p:blipFill>
          <a:blip r:embed="rId11" cstate="email">
            <a:extLst>
              <a:ext uri="{28A0092B-C50C-407E-A947-70E740481C1C}">
                <a14:useLocalDpi xmlns:a14="http://schemas.microsoft.com/office/drawing/2010/main"/>
              </a:ext>
            </a:extLst>
          </a:blip>
          <a:srcRect/>
          <a:stretch>
            <a:fillRect/>
          </a:stretch>
        </p:blipFill>
        <p:spPr bwMode="auto">
          <a:xfrm rot="1474462">
            <a:off x="1264568" y="4411053"/>
            <a:ext cx="680126" cy="5181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now gif">
            <a:hlinkClick r:id="rId12"/>
          </p:cNvPr>
          <p:cNvPicPr>
            <a:picLocks noChangeAspect="1" noChangeArrowheads="1" noCrop="1"/>
          </p:cNvPicPr>
          <p:nvPr/>
        </p:nvPicPr>
        <p:blipFill>
          <a:blip r:embed="rId13">
            <a:extLst>
              <a:ext uri="{28A0092B-C50C-407E-A947-70E740481C1C}">
                <a14:useLocalDpi xmlns:a14="http://schemas.microsoft.com/office/drawing/2010/main"/>
              </a:ext>
            </a:extLst>
          </a:blip>
          <a:srcRect/>
          <a:stretch>
            <a:fillRect/>
          </a:stretch>
        </p:blipFill>
        <p:spPr bwMode="auto">
          <a:xfrm>
            <a:off x="862916" y="3032782"/>
            <a:ext cx="4117987" cy="23404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purple arrow 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385714" flipV="1">
            <a:off x="4134490" y="2432180"/>
            <a:ext cx="1021064" cy="201648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8" name="Picture 2" descr="Image result for purple arrow 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20764840" flipH="1" flipV="1">
            <a:off x="873775" y="2474100"/>
            <a:ext cx="890784" cy="201648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4537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8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2300"/>
                            </p:stCondLst>
                            <p:childTnLst>
                              <p:par>
                                <p:cTn id="17" presetID="22" presetClass="entr" presetSubtype="8" fill="hold" nodeType="afterEffect">
                                  <p:stCondLst>
                                    <p:cond delay="0"/>
                                  </p:stCondLst>
                                  <p:iterate type="lt">
                                    <p:tmPct val="10000"/>
                                  </p:iterate>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500"/>
                                        <p:tgtEl>
                                          <p:spTgt spid="21">
                                            <p:txEl>
                                              <p:pRg st="0" end="0"/>
                                            </p:txEl>
                                          </p:spTgt>
                                        </p:tgtEl>
                                      </p:cBhvr>
                                    </p:animEffect>
                                  </p:childTnLst>
                                </p:cTn>
                              </p:par>
                            </p:childTnLst>
                          </p:cTn>
                        </p:par>
                        <p:par>
                          <p:cTn id="20" fill="hold">
                            <p:stCondLst>
                              <p:cond delay="305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1000"/>
                                        <p:tgtEl>
                                          <p:spTgt spid="12">
                                            <p:txEl>
                                              <p:pRg st="0" end="0"/>
                                            </p:txEl>
                                          </p:spTgt>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2000"/>
                                        <p:tgtEl>
                                          <p:spTgt spid="23"/>
                                        </p:tgtEl>
                                      </p:cBhvr>
                                    </p:animEffect>
                                  </p:childTnLst>
                                </p:cTn>
                              </p:par>
                            </p:childTnLst>
                          </p:cTn>
                        </p:par>
                        <p:par>
                          <p:cTn id="33" fill="hold">
                            <p:stCondLst>
                              <p:cond delay="3000"/>
                            </p:stCondLst>
                            <p:childTnLst>
                              <p:par>
                                <p:cTn id="34" presetID="22" presetClass="exit" presetSubtype="4" fill="hold" nodeType="afterEffect">
                                  <p:stCondLst>
                                    <p:cond delay="0"/>
                                  </p:stCondLst>
                                  <p:childTnLst>
                                    <p:animEffect transition="out" filter="wipe(down)">
                                      <p:cBhvr>
                                        <p:cTn id="35" dur="2000"/>
                                        <p:tgtEl>
                                          <p:spTgt spid="23"/>
                                        </p:tgtEl>
                                      </p:cBhvr>
                                    </p:animEffect>
                                    <p:set>
                                      <p:cBhvr>
                                        <p:cTn id="36" dur="1" fill="hold">
                                          <p:stCondLst>
                                            <p:cond delay="19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1000"/>
                                        <p:tgtEl>
                                          <p:spTgt spid="14">
                                            <p:txEl>
                                              <p:pRg st="0" end="0"/>
                                            </p:txEl>
                                          </p:spTgt>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8194"/>
                                        </p:tgtEl>
                                        <p:attrNameLst>
                                          <p:attrName>style.visibility</p:attrName>
                                        </p:attrNameLst>
                                      </p:cBhvr>
                                      <p:to>
                                        <p:strVal val="visible"/>
                                      </p:to>
                                    </p:set>
                                    <p:animEffect transition="in" filter="wipe(down)">
                                      <p:cBhvr>
                                        <p:cTn id="45" dur="500"/>
                                        <p:tgtEl>
                                          <p:spTgt spid="8194"/>
                                        </p:tgtEl>
                                      </p:cBhvr>
                                    </p:animEffect>
                                  </p:childTnLst>
                                </p:cTn>
                              </p:par>
                            </p:childTnLst>
                          </p:cTn>
                        </p:par>
                        <p:par>
                          <p:cTn id="46" fill="hold">
                            <p:stCondLst>
                              <p:cond delay="1500"/>
                            </p:stCondLst>
                            <p:childTnLst>
                              <p:par>
                                <p:cTn id="47" presetID="22" presetClass="exit" presetSubtype="4" fill="hold" nodeType="afterEffect">
                                  <p:stCondLst>
                                    <p:cond delay="3000"/>
                                  </p:stCondLst>
                                  <p:childTnLst>
                                    <p:animEffect transition="out" filter="wipe(down)">
                                      <p:cBhvr>
                                        <p:cTn id="48" dur="500"/>
                                        <p:tgtEl>
                                          <p:spTgt spid="8194"/>
                                        </p:tgtEl>
                                      </p:cBhvr>
                                    </p:animEffect>
                                    <p:set>
                                      <p:cBhvr>
                                        <p:cTn id="49" dur="1" fill="hold">
                                          <p:stCondLst>
                                            <p:cond delay="499"/>
                                          </p:stCondLst>
                                        </p:cTn>
                                        <p:tgtEl>
                                          <p:spTgt spid="819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1000"/>
                                        <p:tgtEl>
                                          <p:spTgt spid="16">
                                            <p:txEl>
                                              <p:pRg st="0" end="0"/>
                                            </p:txEl>
                                          </p:spTgt>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8196"/>
                                        </p:tgtEl>
                                        <p:attrNameLst>
                                          <p:attrName>style.visibility</p:attrName>
                                        </p:attrNameLst>
                                      </p:cBhvr>
                                      <p:to>
                                        <p:strVal val="visible"/>
                                      </p:to>
                                    </p:set>
                                    <p:animEffect transition="in" filter="wipe(up)">
                                      <p:cBhvr>
                                        <p:cTn id="58"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3" descr="\\hudson\qllx12\Mds_Desktop\20170802_100655.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bwMode="auto">
          <a:xfrm>
            <a:off x="3196676" y="1602379"/>
            <a:ext cx="3031507" cy="2258669"/>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447" y="260648"/>
            <a:ext cx="8534173" cy="923330"/>
          </a:xfrm>
          <a:prstGeom prst="rect">
            <a:avLst/>
          </a:prstGeom>
          <a:solidFill>
            <a:srgbClr val="7E317B"/>
          </a:solidFill>
          <a:ln w="76200">
            <a:solidFill>
              <a:schemeClr val="tx1"/>
            </a:solidFill>
          </a:ln>
        </p:spPr>
        <p:txBody>
          <a:bodyPr wrap="square" rtlCol="0">
            <a:spAutoFit/>
          </a:bodyPr>
          <a:lstStyle/>
          <a:p>
            <a:pPr algn="ctr"/>
            <a:r>
              <a:rPr lang="en-GB" sz="5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a:t>
            </a:r>
            <a:r>
              <a:rPr lang="en-GB" sz="5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goes in the buttery? </a:t>
            </a:r>
            <a:endParaRPr lang="en-GB" sz="5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1188" y="3820832"/>
            <a:ext cx="3078043" cy="2892405"/>
            <a:chOff x="121188" y="3820832"/>
            <a:chExt cx="3078043" cy="2892405"/>
          </a:xfrm>
        </p:grpSpPr>
        <p:pic>
          <p:nvPicPr>
            <p:cNvPr id="2050" name="Picture 2" descr="Image result for butter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188" y="4293096"/>
              <a:ext cx="3078043" cy="242014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100534">
              <a:off x="1271358" y="5566273"/>
              <a:ext cx="1728192" cy="769441"/>
            </a:xfrm>
            <a:prstGeom prst="rect">
              <a:avLst/>
            </a:prstGeom>
            <a:noFill/>
            <a:scene3d>
              <a:camera prst="isometricOffAxis1Right"/>
              <a:lightRig rig="threePt" dir="t"/>
            </a:scene3d>
          </p:spPr>
          <p:txBody>
            <a:bodyPr wrap="square" rtlCol="0">
              <a:spAutoFit/>
            </a:bodyPr>
            <a:lstStyle/>
            <a:p>
              <a:r>
                <a:rPr lang="en-GB" sz="4400" b="1" spc="50" dirty="0" smtClean="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rPr>
                <a:t>Butter</a:t>
              </a:r>
              <a:endParaRPr lang="en-GB" sz="4400" b="1" spc="50" dirty="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endParaRPr>
            </a:p>
          </p:txBody>
        </p:sp>
        <p:sp>
          <p:nvSpPr>
            <p:cNvPr id="7" name="TextBox 6"/>
            <p:cNvSpPr txBox="1"/>
            <p:nvPr/>
          </p:nvSpPr>
          <p:spPr>
            <a:xfrm rot="1049925">
              <a:off x="534849" y="3820832"/>
              <a:ext cx="2153555" cy="2215991"/>
            </a:xfrm>
            <a:prstGeom prst="rect">
              <a:avLst/>
            </a:prstGeom>
            <a:noFill/>
            <a:scene3d>
              <a:camera prst="isometricTopUp"/>
              <a:lightRig rig="threePt" dir="t"/>
            </a:scene3d>
          </p:spPr>
          <p:txBody>
            <a:bodyPr wrap="square" rtlCol="0">
              <a:spAutoFit/>
            </a:bodyPr>
            <a:lstStyle/>
            <a:p>
              <a:pPr algn="ctr"/>
              <a:r>
                <a:rPr lang="en-GB" sz="13800" b="1" spc="50" dirty="0" smtClean="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rPr>
                <a:t>a.</a:t>
              </a:r>
              <a:endParaRPr lang="en-GB" sz="13800" b="1" spc="50" dirty="0">
                <a:ln w="13500">
                  <a:solidFill>
                    <a:schemeClr val="accent1">
                      <a:shade val="2500"/>
                      <a:alpha val="6500"/>
                    </a:schemeClr>
                  </a:solidFill>
                  <a:prstDash val="solid"/>
                </a:ln>
                <a:solidFill>
                  <a:srgbClr val="FFFFC1">
                    <a:alpha val="94902"/>
                  </a:srgbClr>
                </a:solidFill>
                <a:effectLst>
                  <a:innerShdw blurRad="50900" dist="38500" dir="13500000">
                    <a:schemeClr val="tx1"/>
                  </a:innerShdw>
                </a:effectLst>
              </a:endParaRPr>
            </a:p>
          </p:txBody>
        </p:sp>
      </p:grpSp>
      <p:grpSp>
        <p:nvGrpSpPr>
          <p:cNvPr id="10" name="Group 9"/>
          <p:cNvGrpSpPr/>
          <p:nvPr/>
        </p:nvGrpSpPr>
        <p:grpSpPr>
          <a:xfrm>
            <a:off x="2942352" y="3951259"/>
            <a:ext cx="3562187" cy="3078141"/>
            <a:chOff x="2942352" y="3951259"/>
            <a:chExt cx="3562187" cy="3078141"/>
          </a:xfrm>
        </p:grpSpPr>
        <p:pic>
          <p:nvPicPr>
            <p:cNvPr id="2052" name="Picture 4" descr="Image result for medieval bread 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0" r="100000"/>
                      </a14:imgEffect>
                      <a14:imgEffect>
                        <a14:brightnessContrast bright="16000"/>
                      </a14:imgEffect>
                    </a14:imgLayer>
                  </a14:imgProps>
                </a:ext>
                <a:ext uri="{28A0092B-C50C-407E-A947-70E740481C1C}">
                  <a14:useLocalDpi xmlns:a14="http://schemas.microsoft.com/office/drawing/2010/main"/>
                </a:ext>
              </a:extLst>
            </a:blip>
            <a:srcRect/>
            <a:stretch>
              <a:fillRect/>
            </a:stretch>
          </p:blipFill>
          <p:spPr bwMode="auto">
            <a:xfrm flipH="1">
              <a:off x="3222051" y="3951259"/>
              <a:ext cx="3078141" cy="307814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436394">
              <a:off x="2942352" y="5097281"/>
              <a:ext cx="3562187" cy="1107996"/>
            </a:xfrm>
            <a:prstGeom prst="rect">
              <a:avLst/>
            </a:prstGeom>
            <a:noFill/>
            <a:scene3d>
              <a:camera prst="isometricLeftDown"/>
              <a:lightRig rig="threePt" dir="t"/>
            </a:scene3d>
          </p:spPr>
          <p:txBody>
            <a:bodyPr wrap="square" rtlCol="0">
              <a:spAutoFit/>
            </a:bodyPr>
            <a:lstStyle/>
            <a:p>
              <a:r>
                <a:rPr lang="en-GB" sz="6600" dirty="0" smtClean="0">
                  <a:ln w="18415" cmpd="sng">
                    <a:noFill/>
                    <a:prstDash val="solid"/>
                  </a:ln>
                  <a:solidFill>
                    <a:schemeClr val="accent6">
                      <a:lumMod val="50000"/>
                    </a:schemeClr>
                  </a:solidFill>
                  <a:effectLst>
                    <a:glow rad="228600">
                      <a:schemeClr val="accent6">
                        <a:satMod val="175000"/>
                        <a:alpha val="40000"/>
                      </a:schemeClr>
                    </a:glow>
                    <a:outerShdw blurRad="63500" dir="3600000" algn="tl" rotWithShape="0">
                      <a:srgbClr val="000000">
                        <a:alpha val="70000"/>
                      </a:srgbClr>
                    </a:outerShdw>
                  </a:effectLst>
                </a:rPr>
                <a:t>b. Bread</a:t>
              </a:r>
              <a:endParaRPr lang="en-GB" sz="6600" dirty="0">
                <a:ln w="18415" cmpd="sng">
                  <a:noFill/>
                  <a:prstDash val="solid"/>
                </a:ln>
                <a:solidFill>
                  <a:schemeClr val="accent6">
                    <a:lumMod val="50000"/>
                  </a:schemeClr>
                </a:solidFill>
                <a:effectLst>
                  <a:glow rad="228600">
                    <a:schemeClr val="accent6">
                      <a:satMod val="175000"/>
                      <a:alpha val="40000"/>
                    </a:schemeClr>
                  </a:glow>
                  <a:outerShdw blurRad="63500" dir="3600000" algn="tl" rotWithShape="0">
                    <a:srgbClr val="000000">
                      <a:alpha val="70000"/>
                    </a:srgbClr>
                  </a:outerShdw>
                </a:effectLst>
              </a:endParaRPr>
            </a:p>
          </p:txBody>
        </p:sp>
      </p:grpSp>
      <p:grpSp>
        <p:nvGrpSpPr>
          <p:cNvPr id="11" name="Group 10"/>
          <p:cNvGrpSpPr/>
          <p:nvPr/>
        </p:nvGrpSpPr>
        <p:grpSpPr>
          <a:xfrm>
            <a:off x="6228184" y="3645024"/>
            <a:ext cx="3116262" cy="3116263"/>
            <a:chOff x="6228184" y="3645024"/>
            <a:chExt cx="3116262" cy="3116263"/>
          </a:xfrm>
        </p:grpSpPr>
        <p:pic>
          <p:nvPicPr>
            <p:cNvPr id="2054" name="Picture 6" descr="Image result for beer barrel 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99683" l="10000" r="90000"/>
                      </a14:imgEffect>
                    </a14:imgLayer>
                  </a14:imgProps>
                </a:ext>
                <a:ext uri="{28A0092B-C50C-407E-A947-70E740481C1C}">
                  <a14:useLocalDpi xmlns:a14="http://schemas.microsoft.com/office/drawing/2010/main"/>
                </a:ext>
              </a:extLst>
            </a:blip>
            <a:srcRect/>
            <a:stretch>
              <a:fillRect/>
            </a:stretch>
          </p:blipFill>
          <p:spPr bwMode="auto">
            <a:xfrm>
              <a:off x="6228184" y="3645024"/>
              <a:ext cx="3116262" cy="3116263"/>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8264" y="4941168"/>
              <a:ext cx="1728192" cy="660413"/>
            </a:xfrm>
            <a:prstGeom prst="rect">
              <a:avLst/>
            </a:prstGeom>
            <a:noFill/>
          </p:spPr>
          <p:txBody>
            <a:bodyPr wrap="square" rtlCol="0">
              <a:prstTxWarp prst="textStop">
                <a:avLst>
                  <a:gd name="adj" fmla="val 14286"/>
                </a:avLst>
              </a:prstTxWarp>
              <a:spAutoFit/>
            </a:bodyPr>
            <a:lstStyle/>
            <a:p>
              <a:r>
                <a:rPr lang="en-GB" b="1" dirty="0" smtClean="0">
                  <a:blipFill>
                    <a:blip r:embed="rId9"/>
                    <a:tile tx="0" ty="0" sx="100000" sy="100000" flip="none" algn="tl"/>
                  </a:blipFill>
                  <a:latin typeface="Copperplate Gothic Bold" panose="020E0705020206020404" pitchFamily="34" charset="0"/>
                </a:rPr>
                <a:t>C. BEER</a:t>
              </a:r>
              <a:endParaRPr lang="en-GB" b="1" dirty="0">
                <a:blipFill>
                  <a:blip r:embed="rId9"/>
                  <a:tile tx="0" ty="0" sx="100000" sy="100000" flip="none" algn="tl"/>
                </a:blipFill>
                <a:latin typeface="Copperplate Gothic Bold" panose="020E0705020206020404" pitchFamily="34" charset="0"/>
              </a:endParaRPr>
            </a:p>
          </p:txBody>
        </p:sp>
      </p:grpSp>
    </p:spTree>
    <p:extLst>
      <p:ext uri="{BB962C8B-B14F-4D97-AF65-F5344CB8AC3E}">
        <p14:creationId xmlns:p14="http://schemas.microsoft.com/office/powerpoint/2010/main" val="14763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out)">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udson\qllx12\Mds_Desktop\20170802_100737.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Effect>
                      <a14:brightnessContrast bright="10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299" y="260648"/>
            <a:ext cx="8534173" cy="769441"/>
          </a:xfrm>
          <a:prstGeom prst="rect">
            <a:avLst/>
          </a:prstGeom>
          <a:solidFill>
            <a:srgbClr val="7E317B"/>
          </a:solidFill>
          <a:ln w="76200">
            <a:solidFill>
              <a:schemeClr val="tx1"/>
            </a:solidFill>
          </a:ln>
        </p:spPr>
        <p:txBody>
          <a:bodyPr wrap="square" rtlCol="0">
            <a:spAutoFit/>
          </a:bodyPr>
          <a:lstStyle/>
          <a:p>
            <a:pPr algn="ctr"/>
            <a:r>
              <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a:t>
            </a:r>
            <a:r>
              <a:rPr lang="en-GB" sz="4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was the Great Hall used for? </a:t>
            </a:r>
            <a:endParaRPr lang="en-GB"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86299" y="1336700"/>
            <a:ext cx="2773533" cy="2308324"/>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To have your meals with everybody</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65552" y="3933056"/>
            <a:ext cx="2794280" cy="1200329"/>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To practice fighting in</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86298" y="5397023"/>
            <a:ext cx="2773533" cy="1200329"/>
          </a:xfrm>
          <a:prstGeom prst="rect">
            <a:avLst/>
          </a:prstGeom>
          <a:solidFill>
            <a:srgbClr val="7E317B"/>
          </a:solidFill>
          <a:ln w="76200">
            <a:solidFill>
              <a:schemeClr val="tx1"/>
            </a:solidFill>
          </a:ln>
        </p:spPr>
        <p:txBody>
          <a:bodyPr wrap="square" rtlCol="0">
            <a:spAutoFit/>
          </a:bodyPr>
          <a:lstStyle/>
          <a:p>
            <a:pPr algn="ctr"/>
            <a:r>
              <a:rPr lang="en-GB" sz="36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To play football in</a:t>
            </a:r>
            <a:endParaRPr lang="en-GB" sz="36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9" name="Picture 2" descr="Image result for football 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12560" y="4294502"/>
            <a:ext cx="1000294" cy="100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944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5764 0.20907 C -0.08333 0.18178 -0.04965 0.21554 -0.07465 0.19542 C -0.08802 0.18478 -0.0868 0.18178 -0.10295 0.18178 L -0.55746 -0.47872 L -0.74757 0.48242 " pathEditMode="relative" rAng="0" ptsTypes="ffAAA">
                                      <p:cBhvr>
                                        <p:cTn id="25" dur="2000" fill="hold"/>
                                        <p:tgtEl>
                                          <p:spTgt spid="9"/>
                                        </p:tgtEl>
                                        <p:attrNameLst>
                                          <p:attrName>ppt_x</p:attrName>
                                          <p:attrName>ppt_y</p:attrName>
                                        </p:attrNameLst>
                                      </p:cBhvr>
                                      <p:rCtr x="-34097" y="-20722"/>
                                    </p:animMotion>
                                  </p:childTnLst>
                                </p:cTn>
                              </p:par>
                              <p:par>
                                <p:cTn id="26" presetID="8" presetClass="emph" presetSubtype="0" fill="hold" nodeType="withEffect">
                                  <p:stCondLst>
                                    <p:cond delay="0"/>
                                  </p:stCondLst>
                                  <p:childTnLst>
                                    <p:animRot by="21600000">
                                      <p:cBhvr>
                                        <p:cTn id="27"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udson\qllx12\Mds_Desktop\20170802_101253.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0000"/>
                    </a14:imgEffect>
                    <a14:imgEffect>
                      <a14:colorTemperature colorTemp="11200"/>
                    </a14:imgEffect>
                    <a14:imgEffect>
                      <a14:saturation sat="0"/>
                    </a14:imgEffect>
                    <a14:imgEffect>
                      <a14:brightnessContrast bright="31000" contrast="26000"/>
                    </a14:imgEffect>
                  </a14:imgLayer>
                </a14:imgProps>
              </a:ext>
              <a:ext uri="{28A0092B-C50C-407E-A947-70E740481C1C}">
                <a14:useLocalDpi xmlns:a14="http://schemas.microsoft.com/office/drawing/2010/main"/>
              </a:ext>
            </a:extLst>
          </a:blip>
          <a:srcRect/>
          <a:stretch/>
        </p:blipFill>
        <p:spPr bwMode="auto">
          <a:xfrm rot="5400000">
            <a:off x="1213407" y="-1204184"/>
            <a:ext cx="6848780" cy="9275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7" y="255441"/>
            <a:ext cx="8534173" cy="1569660"/>
          </a:xfrm>
          <a:prstGeom prst="rect">
            <a:avLst/>
          </a:prstGeom>
          <a:solidFill>
            <a:srgbClr val="7E317B"/>
          </a:solidFill>
          <a:ln w="76200">
            <a:solidFill>
              <a:schemeClr val="tx1"/>
            </a:solidFill>
          </a:ln>
        </p:spPr>
        <p:txBody>
          <a:bodyPr wrap="square" rtlCol="0">
            <a:spAutoFit/>
          </a:bodyPr>
          <a:lstStyle/>
          <a:p>
            <a:pPr algn="ctr"/>
            <a:r>
              <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a:t>
            </a:r>
            <a:r>
              <a:rPr lang="en-GB" sz="48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What is strange about the Black Staircase? </a:t>
            </a:r>
            <a:endParaRPr lang="en-GB" sz="4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rot="19255511">
            <a:off x="502948" y="2998693"/>
            <a:ext cx="2582336"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It’s white</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19152996">
            <a:off x="1142187" y="5199060"/>
            <a:ext cx="3133573"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 It’s really old</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rot="2678118">
            <a:off x="5065538" y="5161158"/>
            <a:ext cx="2683878" cy="584775"/>
          </a:xfrm>
          <a:prstGeom prst="rect">
            <a:avLst/>
          </a:prstGeom>
          <a:solidFill>
            <a:srgbClr val="7E317B"/>
          </a:solidFill>
          <a:ln w="76200">
            <a:solidFill>
              <a:schemeClr val="tx1"/>
            </a:solidFill>
          </a:ln>
        </p:spPr>
        <p:txBody>
          <a:bodyPr wrap="square" rtlCol="0">
            <a:spAutoFit/>
          </a:bodyPr>
          <a:lstStyle/>
          <a:p>
            <a:pPr algn="ctr"/>
            <a:r>
              <a:rPr lang="en-GB" sz="32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 It’s wonky</a:t>
            </a:r>
            <a:endParaRPr lang="en-GB" sz="32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92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1176</Words>
  <Application>Microsoft Office PowerPoint</Application>
  <PresentationFormat>On-screen Show (4:3)</PresentationFormat>
  <Paragraphs>106</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ELLWOOD, DAVID</dc:creator>
  <cp:lastModifiedBy>ELLWOOD, DAVID</cp:lastModifiedBy>
  <cp:revision>60</cp:revision>
  <dcterms:created xsi:type="dcterms:W3CDTF">2017-07-28T08:46:29Z</dcterms:created>
  <dcterms:modified xsi:type="dcterms:W3CDTF">2017-08-03T15:37:42Z</dcterms:modified>
</cp:coreProperties>
</file>