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1" r:id="rId3"/>
    <p:sldId id="322" r:id="rId4"/>
    <p:sldId id="323"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257" r:id="rId24"/>
    <p:sldId id="298" r:id="rId25"/>
    <p:sldId id="258" r:id="rId26"/>
    <p:sldId id="299" r:id="rId27"/>
    <p:sldId id="259" r:id="rId28"/>
    <p:sldId id="300" r:id="rId29"/>
    <p:sldId id="260" r:id="rId30"/>
    <p:sldId id="301" r:id="rId31"/>
    <p:sldId id="342" r:id="rId32"/>
    <p:sldId id="302" r:id="rId33"/>
    <p:sldId id="262" r:id="rId34"/>
    <p:sldId id="303" r:id="rId35"/>
    <p:sldId id="263" r:id="rId36"/>
    <p:sldId id="304" r:id="rId37"/>
    <p:sldId id="264" r:id="rId38"/>
    <p:sldId id="305" r:id="rId39"/>
    <p:sldId id="265" r:id="rId40"/>
    <p:sldId id="306" r:id="rId41"/>
    <p:sldId id="266" r:id="rId42"/>
    <p:sldId id="308" r:id="rId43"/>
    <p:sldId id="267" r:id="rId44"/>
    <p:sldId id="309" r:id="rId45"/>
    <p:sldId id="268" r:id="rId46"/>
    <p:sldId id="311" r:id="rId47"/>
    <p:sldId id="269" r:id="rId48"/>
    <p:sldId id="314" r:id="rId49"/>
    <p:sldId id="270" r:id="rId50"/>
    <p:sldId id="315" r:id="rId51"/>
    <p:sldId id="271" r:id="rId52"/>
    <p:sldId id="316" r:id="rId53"/>
    <p:sldId id="272" r:id="rId54"/>
    <p:sldId id="317" r:id="rId55"/>
    <p:sldId id="273" r:id="rId56"/>
    <p:sldId id="318" r:id="rId57"/>
    <p:sldId id="274" r:id="rId58"/>
    <p:sldId id="313" r:id="rId59"/>
    <p:sldId id="275" r:id="rId60"/>
    <p:sldId id="319" r:id="rId61"/>
    <p:sldId id="343" r:id="rId62"/>
    <p:sldId id="344" r:id="rId63"/>
    <p:sldId id="345" r:id="rId64"/>
    <p:sldId id="346" r:id="rId65"/>
    <p:sldId id="347" r:id="rId66"/>
    <p:sldId id="277" r:id="rId67"/>
    <p:sldId id="320" r:id="rId68"/>
    <p:sldId id="349"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33CCCC"/>
    <a:srgbClr val="003399"/>
    <a:srgbClr val="FF3399"/>
    <a:srgbClr val="FF9933"/>
    <a:srgbClr val="1F1F1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2" autoAdjust="0"/>
    <p:restoredTop sz="94660"/>
  </p:normalViewPr>
  <p:slideViewPr>
    <p:cSldViewPr>
      <p:cViewPr>
        <p:scale>
          <a:sx n="70" d="100"/>
          <a:sy n="70" d="100"/>
        </p:scale>
        <p:origin x="-2814" y="-9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6DBA523-737C-4C82-8DA1-6F8B47D860CD}"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75420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DBA523-737C-4C82-8DA1-6F8B47D860CD}"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4167951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DBA523-737C-4C82-8DA1-6F8B47D860CD}"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1139141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DBA523-737C-4C82-8DA1-6F8B47D860CD}"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212649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DBA523-737C-4C82-8DA1-6F8B47D860CD}" type="datetimeFigureOut">
              <a:rPr lang="en-GB" smtClean="0"/>
              <a:t>12/04/2018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12460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6DBA523-737C-4C82-8DA1-6F8B47D860CD}" type="datetimeFigureOut">
              <a:rPr lang="en-GB" smtClean="0"/>
              <a:t>12/04/2018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123648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6DBA523-737C-4C82-8DA1-6F8B47D860CD}" type="datetimeFigureOut">
              <a:rPr lang="en-GB" smtClean="0"/>
              <a:t>12/04/2018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342176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6DBA523-737C-4C82-8DA1-6F8B47D860CD}" type="datetimeFigureOut">
              <a:rPr lang="en-GB" smtClean="0"/>
              <a:t>12/04/2018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838173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DBA523-737C-4C82-8DA1-6F8B47D860CD}" type="datetimeFigureOut">
              <a:rPr lang="en-GB" smtClean="0"/>
              <a:t>12/04/2018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153589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DBA523-737C-4C82-8DA1-6F8B47D860CD}" type="datetimeFigureOut">
              <a:rPr lang="en-GB" smtClean="0"/>
              <a:t>12/04/2018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3156438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DBA523-737C-4C82-8DA1-6F8B47D860CD}" type="datetimeFigureOut">
              <a:rPr lang="en-GB" smtClean="0"/>
              <a:t>12/04/2018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D8CA57-16D8-45BF-A4EC-58D2D1A05C6A}" type="slidenum">
              <a:rPr lang="en-GB" smtClean="0"/>
              <a:t>‹#›</a:t>
            </a:fld>
            <a:endParaRPr lang="en-GB"/>
          </a:p>
        </p:txBody>
      </p:sp>
    </p:spTree>
    <p:extLst>
      <p:ext uri="{BB962C8B-B14F-4D97-AF65-F5344CB8AC3E}">
        <p14:creationId xmlns:p14="http://schemas.microsoft.com/office/powerpoint/2010/main" val="3712240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DBA523-737C-4C82-8DA1-6F8B47D860CD}" type="datetimeFigureOut">
              <a:rPr lang="en-GB" smtClean="0"/>
              <a:t>12/04/2018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8CA57-16D8-45BF-A4EC-58D2D1A05C6A}" type="slidenum">
              <a:rPr lang="en-GB" smtClean="0"/>
              <a:t>‹#›</a:t>
            </a:fld>
            <a:endParaRPr lang="en-GB"/>
          </a:p>
        </p:txBody>
      </p:sp>
    </p:spTree>
    <p:extLst>
      <p:ext uri="{BB962C8B-B14F-4D97-AF65-F5344CB8AC3E}">
        <p14:creationId xmlns:p14="http://schemas.microsoft.com/office/powerpoint/2010/main" val="826207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25.wdp"/><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google.co.uk/url?sa=i&amp;rct=j&amp;q=&amp;esrc=s&amp;source=images&amp;cd=&amp;cad=rja&amp;uact=8&amp;ved=0ahUKEwiz7JCA7MHTAhWBRhQKHacJAsUQjRwIBw&amp;url=https://mrpsmythopedia.wikispaces.com/Bes&amp;psig=AFQjCNFmVLDOWfIwZVwDBSP-DMLi1nlPIA&amp;ust=1493286519368270"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52.pn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55.png"/><Relationship Id="rId4" Type="http://schemas.microsoft.com/office/2007/relationships/hdphoto" Target="../media/hdphoto29.wdp"/></Relationships>
</file>

<file path=ppt/slides/_rels/slide14.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57.png"/><Relationship Id="rId10" Type="http://schemas.microsoft.com/office/2007/relationships/hdphoto" Target="../media/hdphoto34.wdp"/><Relationship Id="rId4" Type="http://schemas.microsoft.com/office/2007/relationships/hdphoto" Target="../media/hdphoto31.wdp"/><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60.pn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45.png"/><Relationship Id="rId4" Type="http://schemas.microsoft.com/office/2007/relationships/hdphoto" Target="../media/hdphoto35.wdp"/></Relationships>
</file>

<file path=ppt/slides/_rels/slide16.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5.png"/><Relationship Id="rId5" Type="http://schemas.microsoft.com/office/2007/relationships/hdphoto" Target="../media/hdphoto37.wdp"/><Relationship Id="rId10" Type="http://schemas.microsoft.com/office/2007/relationships/hdphoto" Target="../media/hdphoto39.wdp"/><Relationship Id="rId4" Type="http://schemas.openxmlformats.org/officeDocument/2006/relationships/image" Target="../media/image64.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microsoft.com/office/2007/relationships/hdphoto" Target="../media/hdphoto42.wdp"/><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41.wdp"/><Relationship Id="rId5" Type="http://schemas.openxmlformats.org/officeDocument/2006/relationships/image" Target="../media/image69.png"/><Relationship Id="rId10" Type="http://schemas.microsoft.com/office/2007/relationships/hdphoto" Target="../media/hdphoto43.wdp"/><Relationship Id="rId4" Type="http://schemas.microsoft.com/office/2007/relationships/hdphoto" Target="../media/hdphoto40.wdp"/><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45.wdp"/><Relationship Id="rId5" Type="http://schemas.openxmlformats.org/officeDocument/2006/relationships/image" Target="../media/image73.png"/><Relationship Id="rId4" Type="http://schemas.microsoft.com/office/2007/relationships/hdphoto" Target="../media/hdphoto44.wdp"/><Relationship Id="rId9" Type="http://schemas.microsoft.com/office/2007/relationships/hdphoto" Target="../media/hdphoto46.wdp"/></Relationships>
</file>

<file path=ppt/slides/_rels/slide19.xml.rels><?xml version="1.0" encoding="UTF-8" standalone="yes"?>
<Relationships xmlns="http://schemas.openxmlformats.org/package/2006/relationships"><Relationship Id="rId8" Type="http://schemas.microsoft.com/office/2007/relationships/hdphoto" Target="../media/hdphoto47.wdp"/><Relationship Id="rId3" Type="http://schemas.openxmlformats.org/officeDocument/2006/relationships/image" Target="../media/image9.png"/><Relationship Id="rId7"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78.jpeg"/><Relationship Id="rId5" Type="http://schemas.openxmlformats.org/officeDocument/2006/relationships/image" Target="../media/image10.png"/><Relationship Id="rId10" Type="http://schemas.microsoft.com/office/2007/relationships/hdphoto" Target="../media/hdphoto48.wdp"/><Relationship Id="rId4" Type="http://schemas.microsoft.com/office/2007/relationships/hdphoto" Target="../media/hdphoto3.wdp"/><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microsoft.com/office/2007/relationships/hdphoto" Target="../media/hdphoto49.wdp"/></Relationships>
</file>

<file path=ppt/slides/_rels/slide21.xml.rels><?xml version="1.0" encoding="UTF-8" standalone="yes"?>
<Relationships xmlns="http://schemas.openxmlformats.org/package/2006/relationships"><Relationship Id="rId8" Type="http://schemas.microsoft.com/office/2007/relationships/hdphoto" Target="../media/hdphoto52.wdp"/><Relationship Id="rId13" Type="http://schemas.openxmlformats.org/officeDocument/2006/relationships/image" Target="../media/image88.png"/><Relationship Id="rId18" Type="http://schemas.microsoft.com/office/2007/relationships/hdphoto" Target="../media/hdphoto57.wdp"/><Relationship Id="rId3" Type="http://schemas.openxmlformats.org/officeDocument/2006/relationships/image" Target="../media/image83.png"/><Relationship Id="rId7" Type="http://schemas.openxmlformats.org/officeDocument/2006/relationships/image" Target="../media/image85.png"/><Relationship Id="rId12" Type="http://schemas.microsoft.com/office/2007/relationships/hdphoto" Target="../media/hdphoto54.wdp"/><Relationship Id="rId17" Type="http://schemas.openxmlformats.org/officeDocument/2006/relationships/image" Target="../media/image90.png"/><Relationship Id="rId2" Type="http://schemas.openxmlformats.org/officeDocument/2006/relationships/image" Target="../media/image1.jpeg"/><Relationship Id="rId16" Type="http://schemas.microsoft.com/office/2007/relationships/hdphoto" Target="../media/hdphoto56.wdp"/><Relationship Id="rId1" Type="http://schemas.openxmlformats.org/officeDocument/2006/relationships/slideLayout" Target="../slideLayouts/slideLayout2.xml"/><Relationship Id="rId6" Type="http://schemas.microsoft.com/office/2007/relationships/hdphoto" Target="../media/hdphoto51.wdp"/><Relationship Id="rId11" Type="http://schemas.openxmlformats.org/officeDocument/2006/relationships/image" Target="../media/image87.png"/><Relationship Id="rId5" Type="http://schemas.openxmlformats.org/officeDocument/2006/relationships/image" Target="../media/image84.png"/><Relationship Id="rId15" Type="http://schemas.openxmlformats.org/officeDocument/2006/relationships/image" Target="../media/image89.png"/><Relationship Id="rId10" Type="http://schemas.microsoft.com/office/2007/relationships/hdphoto" Target="../media/hdphoto53.wdp"/><Relationship Id="rId4" Type="http://schemas.microsoft.com/office/2007/relationships/hdphoto" Target="../media/hdphoto50.wdp"/><Relationship Id="rId9" Type="http://schemas.openxmlformats.org/officeDocument/2006/relationships/image" Target="../media/image86.png"/><Relationship Id="rId14" Type="http://schemas.microsoft.com/office/2007/relationships/hdphoto" Target="../media/hdphoto55.wdp"/></Relationships>
</file>

<file path=ppt/slides/_rels/slide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 Id="rId1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4.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google.co.uk/url?sa=i&amp;rct=j&amp;q=&amp;esrc=s&amp;source=images&amp;cd=&amp;cad=rja&amp;uact=8&amp;ved=0ahUKEwi6jaCuiZ_TAhWTDBoKHRqPCrwQjRwIBw&amp;url=http://palandri.com/mark/clayblog/2012/06/17/max-canopic-jar-raku/&amp;bvm=bv.152180690,d.cGc&amp;psig=AFQjCNE0a8GJSCxyMk1_FgzNbSOlwuwe5A&amp;ust=149209180918012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hyperlink" Target="http://www.google.co.uk/url?sa=i&amp;rct=j&amp;q=&amp;esrc=s&amp;source=images&amp;cd=&amp;cad=rja&amp;uact=8&amp;ved=0ahUKEwiK7aPE6aXSAhVJJMAKHbYFBhoQjRwIBw&amp;url=http://www.designsbylynette.com/104412/remodels/&amp;bvm=bv.147448319,d.ZGg&amp;psig=AFQjCNE53WCPWX9qLtpv6ZUEJKkJOFHKYQ&amp;ust=1487925621780940"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12.wdp"/><Relationship Id="rId4" Type="http://schemas.openxmlformats.org/officeDocument/2006/relationships/image" Target="../media/image17.pn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59.wdp"/></Relationships>
</file>

<file path=ppt/slides/_rels/slide2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microsoft.com/office/2007/relationships/hdphoto" Target="../media/hdphoto15.wdp"/><Relationship Id="rId4" Type="http://schemas.microsoft.com/office/2007/relationships/hdphoto" Target="../media/hdphoto13.wdp"/><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4.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95.png"/><Relationship Id="rId1" Type="http://schemas.openxmlformats.org/officeDocument/2006/relationships/slideLayout" Target="../slideLayouts/slideLayout2.xml"/><Relationship Id="rId5" Type="http://schemas.microsoft.com/office/2007/relationships/hdphoto" Target="../media/hdphoto61.wdp"/><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9.png"/><Relationship Id="rId2" Type="http://schemas.openxmlformats.org/officeDocument/2006/relationships/hyperlink" Target="http://www.google.co.uk/url?sa=i&amp;rct=j&amp;q=&amp;esrc=s&amp;source=images&amp;cd=&amp;cad=rja&amp;uact=8&amp;ved=0ahUKEwiK7aPE6aXSAhVJJMAKHbYFBhoQjRwIBw&amp;url=http://www.designsbylynette.com/104412/remodels/&amp;bvm=bv.147448319,d.ZGg&amp;psig=AFQjCNE53WCPWX9qLtpv6ZUEJKkJOFHKYQ&amp;ust=1487925621780940" TargetMode="External"/><Relationship Id="rId1" Type="http://schemas.openxmlformats.org/officeDocument/2006/relationships/slideLayout" Target="../slideLayouts/slideLayout2.xml"/><Relationship Id="rId6" Type="http://schemas.openxmlformats.org/officeDocument/2006/relationships/image" Target="../media/image98.png"/><Relationship Id="rId5" Type="http://schemas.microsoft.com/office/2007/relationships/hdphoto" Target="../media/hdphoto62.wdp"/><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2.png"/><Relationship Id="rId18" Type="http://schemas.microsoft.com/office/2007/relationships/hdphoto" Target="../media/hdphoto21.wdp"/><Relationship Id="rId3" Type="http://schemas.openxmlformats.org/officeDocument/2006/relationships/image" Target="../media/image29.png"/><Relationship Id="rId7" Type="http://schemas.openxmlformats.org/officeDocument/2006/relationships/image" Target="../media/image10.png"/><Relationship Id="rId12" Type="http://schemas.microsoft.com/office/2007/relationships/hdphoto" Target="../media/hdphoto18.wdp"/><Relationship Id="rId17" Type="http://schemas.openxmlformats.org/officeDocument/2006/relationships/image" Target="../media/image34.png"/><Relationship Id="rId2" Type="http://schemas.openxmlformats.org/officeDocument/2006/relationships/image" Target="../media/image1.jpeg"/><Relationship Id="rId16" Type="http://schemas.microsoft.com/office/2007/relationships/hdphoto" Target="../media/hdphoto20.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9.png"/><Relationship Id="rId15" Type="http://schemas.openxmlformats.org/officeDocument/2006/relationships/image" Target="../media/image33.png"/><Relationship Id="rId10" Type="http://schemas.microsoft.com/office/2007/relationships/hdphoto" Target="../media/hdphoto17.wdp"/><Relationship Id="rId4" Type="http://schemas.microsoft.com/office/2007/relationships/hdphoto" Target="../media/hdphoto16.wdp"/><Relationship Id="rId9" Type="http://schemas.openxmlformats.org/officeDocument/2006/relationships/image" Target="../media/image30.png"/><Relationship Id="rId14" Type="http://schemas.microsoft.com/office/2007/relationships/hdphoto" Target="../media/hdphoto19.wdp"/></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63.wdp"/></Relationships>
</file>

<file path=ppt/slides/_rels/slide35.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2.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35.png"/><Relationship Id="rId10" Type="http://schemas.openxmlformats.org/officeDocument/2006/relationships/image" Target="../media/image38.jpeg"/><Relationship Id="rId4" Type="http://schemas.microsoft.com/office/2007/relationships/hdphoto" Target="../media/hdphoto13.wdp"/><Relationship Id="rId9" Type="http://schemas.openxmlformats.org/officeDocument/2006/relationships/hyperlink" Target="http://www.google.co.uk/url?sa=i&amp;rct=j&amp;q=&amp;esrc=s&amp;source=images&amp;cd=&amp;cad=rja&amp;uact=8&amp;ved=0ahUKEwiK7aPE6aXSAhVJJMAKHbYFBhoQjRwIBw&amp;url=http://www.designsbylynette.com/104412/remodels/&amp;bvm=bv.147448319,d.ZGg&amp;psig=AFQjCNE53WCPWX9qLtpv6ZUEJKkJOFHKYQ&amp;ust=1487925621780940" TargetMode="External"/></Relationships>
</file>

<file path=ppt/slides/_rels/slide36.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40.png"/><Relationship Id="rId4" Type="http://schemas.microsoft.com/office/2007/relationships/hdphoto" Target="../media/hdphoto23.wdp"/></Relationships>
</file>

<file path=ppt/slides/_rels/slide3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04.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25.wdp"/><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1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12.wdp"/></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2.xml"/><Relationship Id="rId7" Type="http://schemas.microsoft.com/office/2007/relationships/hdphoto" Target="../media/hdphoto6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6.png"/><Relationship Id="rId5" Type="http://schemas.openxmlformats.org/officeDocument/2006/relationships/image" Target="../media/image105.gif"/><Relationship Id="rId10" Type="http://schemas.openxmlformats.org/officeDocument/2006/relationships/image" Target="../media/image108.png"/><Relationship Id="rId4" Type="http://schemas.openxmlformats.org/officeDocument/2006/relationships/image" Target="../media/image1.jpeg"/><Relationship Id="rId9" Type="http://schemas.microsoft.com/office/2007/relationships/hdphoto" Target="../media/hdphoto66.wdp"/></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27.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2.jpeg"/><Relationship Id="rId2" Type="http://schemas.openxmlformats.org/officeDocument/2006/relationships/image" Target="../media/image109.jpeg"/><Relationship Id="rId1" Type="http://schemas.openxmlformats.org/officeDocument/2006/relationships/slideLayout" Target="../slideLayouts/slideLayout2.xml"/><Relationship Id="rId6" Type="http://schemas.microsoft.com/office/2007/relationships/hdphoto" Target="../media/hdphoto68.wdp"/><Relationship Id="rId5" Type="http://schemas.openxmlformats.org/officeDocument/2006/relationships/image" Target="../media/image111.png"/><Relationship Id="rId4" Type="http://schemas.microsoft.com/office/2007/relationships/hdphoto" Target="../media/hdphoto67.wdp"/></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52.pn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55.png"/><Relationship Id="rId4" Type="http://schemas.microsoft.com/office/2007/relationships/hdphoto" Target="../media/hdphoto29.wdp"/></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70.wdp"/><Relationship Id="rId5" Type="http://schemas.openxmlformats.org/officeDocument/2006/relationships/image" Target="../media/image115.png"/><Relationship Id="rId4" Type="http://schemas.microsoft.com/office/2007/relationships/hdphoto" Target="../media/hdphoto69.wdp"/></Relationships>
</file>

<file path=ppt/slides/_rels/slide47.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116.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57.png"/><Relationship Id="rId10" Type="http://schemas.microsoft.com/office/2007/relationships/hdphoto" Target="../media/hdphoto34.wdp"/><Relationship Id="rId4" Type="http://schemas.microsoft.com/office/2007/relationships/hdphoto" Target="../media/hdphoto31.wdp"/><Relationship Id="rId9"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60.png"/><Relationship Id="rId7"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45.png"/><Relationship Id="rId4" Type="http://schemas.microsoft.com/office/2007/relationships/hdphoto" Target="../media/hdphoto35.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3.png"/><Relationship Id="rId12" Type="http://schemas.microsoft.com/office/2007/relationships/hdphoto" Target="../media/hdphoto15.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3.wdp"/><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14.wdp"/><Relationship Id="rId4" Type="http://schemas.openxmlformats.org/officeDocument/2006/relationships/image" Target="../media/image1.jpe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5.png"/><Relationship Id="rId5" Type="http://schemas.microsoft.com/office/2007/relationships/hdphoto" Target="../media/hdphoto37.wdp"/><Relationship Id="rId10" Type="http://schemas.microsoft.com/office/2007/relationships/hdphoto" Target="../media/hdphoto39.wdp"/><Relationship Id="rId4" Type="http://schemas.openxmlformats.org/officeDocument/2006/relationships/image" Target="../media/image64.png"/><Relationship Id="rId9" Type="http://schemas.openxmlformats.org/officeDocument/2006/relationships/image" Target="../media/image119.png"/></Relationships>
</file>

<file path=ppt/slides/_rels/slide5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4.png"/><Relationship Id="rId18" Type="http://schemas.microsoft.com/office/2007/relationships/hdphoto" Target="../media/hdphoto77.wdp"/><Relationship Id="rId26" Type="http://schemas.microsoft.com/office/2007/relationships/hdphoto" Target="../media/hdphoto81.wdp"/><Relationship Id="rId3" Type="http://schemas.openxmlformats.org/officeDocument/2006/relationships/hyperlink" Target="http://www.google.co.uk/url?sa=i&amp;rct=j&amp;q=&amp;esrc=s&amp;source=images&amp;cd=&amp;cad=rja&amp;uact=8&amp;ved=0ahUKEwiI2o_O0N3UAhUKXRoKHdlRDJ4QjRwIBw&amp;url=http://www.liverpoolmuseums.org.uk/wml/collections/antiquities/ancient-egypt/item-304843.aspx&amp;psig=AFQjCNHwLLExI6ldOr3tTWGS0puiKvPYbw&amp;ust=1498639276761043" TargetMode="External"/><Relationship Id="rId21" Type="http://schemas.openxmlformats.org/officeDocument/2006/relationships/image" Target="../media/image128.png"/><Relationship Id="rId7" Type="http://schemas.microsoft.com/office/2007/relationships/hdphoto" Target="../media/hdphoto72.wdp"/><Relationship Id="rId12" Type="http://schemas.microsoft.com/office/2007/relationships/hdphoto" Target="../media/hdphoto74.wdp"/><Relationship Id="rId17" Type="http://schemas.openxmlformats.org/officeDocument/2006/relationships/image" Target="../media/image126.png"/><Relationship Id="rId25" Type="http://schemas.openxmlformats.org/officeDocument/2006/relationships/image" Target="../media/image130.png"/><Relationship Id="rId2" Type="http://schemas.openxmlformats.org/officeDocument/2006/relationships/image" Target="../media/image1.jpeg"/><Relationship Id="rId16" Type="http://schemas.microsoft.com/office/2007/relationships/hdphoto" Target="../media/hdphoto76.wdp"/><Relationship Id="rId20" Type="http://schemas.microsoft.com/office/2007/relationships/hdphoto" Target="../media/hdphoto78.wdp"/><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3.png"/><Relationship Id="rId24" Type="http://schemas.microsoft.com/office/2007/relationships/hdphoto" Target="../media/hdphoto80.wdp"/><Relationship Id="rId5" Type="http://schemas.openxmlformats.org/officeDocument/2006/relationships/hyperlink" Target="http://www.google.co.uk/url?sa=i&amp;rct=j&amp;q=&amp;esrc=s&amp;source=images&amp;cd=&amp;cad=rja&amp;uact=8&amp;ved=0ahUKEwjOjKuV0t3UAhUJLhoKHbQsDhIQjRwIBw&amp;url=http://www.icollector.com/A-large-swath-of-ancient-Egyptian-mummy-linen_i21720188&amp;psig=AFQjCNF6KXgJ9c3r_jo4A92usoYjXoGnsw&amp;ust=1498639203211832" TargetMode="External"/><Relationship Id="rId15" Type="http://schemas.openxmlformats.org/officeDocument/2006/relationships/image" Target="../media/image125.png"/><Relationship Id="rId23" Type="http://schemas.openxmlformats.org/officeDocument/2006/relationships/image" Target="../media/image129.png"/><Relationship Id="rId10" Type="http://schemas.openxmlformats.org/officeDocument/2006/relationships/hyperlink" Target="http://www.google.co.uk/url?sa=i&amp;rct=j&amp;q=&amp;esrc=s&amp;source=images&amp;cd=&amp;cad=rja&amp;uact=8&amp;ved=0ahUKEwjN-KaNzd3UAhXGWhoKHaQmC1sQjRwIBw&amp;url=http://www.ancientresource.com/lots/egyptian/mummy_wrappings.html&amp;psig=AFQjCNFkp1z7CI6s6dI6YZaYEQfDBhoZMg&amp;ust=1498638251796647" TargetMode="External"/><Relationship Id="rId19" Type="http://schemas.openxmlformats.org/officeDocument/2006/relationships/image" Target="../media/image127.png"/><Relationship Id="rId4" Type="http://schemas.openxmlformats.org/officeDocument/2006/relationships/image" Target="../media/image120.jpeg"/><Relationship Id="rId9" Type="http://schemas.microsoft.com/office/2007/relationships/hdphoto" Target="../media/hdphoto73.wdp"/><Relationship Id="rId14" Type="http://schemas.microsoft.com/office/2007/relationships/hdphoto" Target="../media/hdphoto75.wdp"/><Relationship Id="rId22" Type="http://schemas.microsoft.com/office/2007/relationships/hdphoto" Target="../media/hdphoto79.wdp"/></Relationships>
</file>

<file path=ppt/slides/_rels/slide53.xml.rels><?xml version="1.0" encoding="UTF-8" standalone="yes"?>
<Relationships xmlns="http://schemas.openxmlformats.org/package/2006/relationships"><Relationship Id="rId8" Type="http://schemas.microsoft.com/office/2007/relationships/hdphoto" Target="../media/hdphoto42.wdp"/><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41.wdp"/><Relationship Id="rId5" Type="http://schemas.openxmlformats.org/officeDocument/2006/relationships/image" Target="../media/image69.png"/><Relationship Id="rId10" Type="http://schemas.microsoft.com/office/2007/relationships/hdphoto" Target="../media/hdphoto43.wdp"/><Relationship Id="rId4" Type="http://schemas.microsoft.com/office/2007/relationships/hdphoto" Target="../media/hdphoto40.wdp"/><Relationship Id="rId9"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32.png"/><Relationship Id="rId7"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45.wdp"/><Relationship Id="rId5" Type="http://schemas.openxmlformats.org/officeDocument/2006/relationships/image" Target="../media/image73.png"/><Relationship Id="rId4" Type="http://schemas.microsoft.com/office/2007/relationships/hdphoto" Target="../media/hdphoto44.wdp"/><Relationship Id="rId9" Type="http://schemas.microsoft.com/office/2007/relationships/hdphoto" Target="../media/hdphoto46.wdp"/></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microsoft.com/office/2007/relationships/hdphoto" Target="../media/hdphoto47.wdp"/><Relationship Id="rId3" Type="http://schemas.openxmlformats.org/officeDocument/2006/relationships/image" Target="../media/image9.png"/><Relationship Id="rId7"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78.jpeg"/><Relationship Id="rId5" Type="http://schemas.openxmlformats.org/officeDocument/2006/relationships/image" Target="../media/image10.png"/><Relationship Id="rId10" Type="http://schemas.microsoft.com/office/2007/relationships/hdphoto" Target="../media/hdphoto48.wdp"/><Relationship Id="rId4" Type="http://schemas.microsoft.com/office/2007/relationships/hdphoto" Target="../media/hdphoto3.wdp"/><Relationship Id="rId9"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83.wdp"/></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microsoft.com/office/2007/relationships/hdphoto" Target="../media/hdphoto49.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2.gif"/><Relationship Id="rId4" Type="http://schemas.microsoft.com/office/2007/relationships/hdphoto" Target="../media/hdphoto84.wdp"/></Relationships>
</file>

<file path=ppt/slides/_rels/slide61.xml.rels><?xml version="1.0" encoding="UTF-8" standalone="yes"?>
<Relationships xmlns="http://schemas.openxmlformats.org/package/2006/relationships"><Relationship Id="rId8" Type="http://schemas.microsoft.com/office/2007/relationships/hdphoto" Target="../media/hdphoto52.wdp"/><Relationship Id="rId13" Type="http://schemas.openxmlformats.org/officeDocument/2006/relationships/image" Target="../media/image88.png"/><Relationship Id="rId18" Type="http://schemas.microsoft.com/office/2007/relationships/hdphoto" Target="../media/hdphoto57.wdp"/><Relationship Id="rId3" Type="http://schemas.openxmlformats.org/officeDocument/2006/relationships/image" Target="../media/image83.png"/><Relationship Id="rId7" Type="http://schemas.openxmlformats.org/officeDocument/2006/relationships/image" Target="../media/image85.png"/><Relationship Id="rId12" Type="http://schemas.microsoft.com/office/2007/relationships/hdphoto" Target="../media/hdphoto54.wdp"/><Relationship Id="rId17" Type="http://schemas.openxmlformats.org/officeDocument/2006/relationships/image" Target="../media/image90.png"/><Relationship Id="rId2" Type="http://schemas.openxmlformats.org/officeDocument/2006/relationships/image" Target="../media/image1.jpeg"/><Relationship Id="rId16" Type="http://schemas.microsoft.com/office/2007/relationships/hdphoto" Target="../media/hdphoto56.wdp"/><Relationship Id="rId1" Type="http://schemas.openxmlformats.org/officeDocument/2006/relationships/slideLayout" Target="../slideLayouts/slideLayout2.xml"/><Relationship Id="rId6" Type="http://schemas.microsoft.com/office/2007/relationships/hdphoto" Target="../media/hdphoto51.wdp"/><Relationship Id="rId11" Type="http://schemas.openxmlformats.org/officeDocument/2006/relationships/image" Target="../media/image87.png"/><Relationship Id="rId5" Type="http://schemas.openxmlformats.org/officeDocument/2006/relationships/image" Target="../media/image84.png"/><Relationship Id="rId15" Type="http://schemas.openxmlformats.org/officeDocument/2006/relationships/image" Target="../media/image89.png"/><Relationship Id="rId10" Type="http://schemas.microsoft.com/office/2007/relationships/hdphoto" Target="../media/hdphoto53.wdp"/><Relationship Id="rId4" Type="http://schemas.microsoft.com/office/2007/relationships/hdphoto" Target="../media/hdphoto50.wdp"/><Relationship Id="rId9" Type="http://schemas.openxmlformats.org/officeDocument/2006/relationships/image" Target="../media/image86.png"/><Relationship Id="rId14" Type="http://schemas.microsoft.com/office/2007/relationships/hdphoto" Target="../media/hdphoto55.wdp"/></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5.png"/><Relationship Id="rId4" Type="http://schemas.microsoft.com/office/2007/relationships/hdphoto" Target="../media/hdphoto85.wdp"/></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6.png"/><Relationship Id="rId4" Type="http://schemas.microsoft.com/office/2007/relationships/hdphoto" Target="../media/hdphoto86.wdp"/></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4.png"/><Relationship Id="rId4" Type="http://schemas.microsoft.com/office/2007/relationships/hdphoto" Target="../media/hdphoto51.wdp"/></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3.png"/><Relationship Id="rId4" Type="http://schemas.microsoft.com/office/2007/relationships/hdphoto" Target="../media/hdphoto87.wdp"/></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88.wdp"/></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89.wdp"/></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2.png"/><Relationship Id="rId18" Type="http://schemas.microsoft.com/office/2007/relationships/hdphoto" Target="../media/hdphoto21.wdp"/><Relationship Id="rId3" Type="http://schemas.openxmlformats.org/officeDocument/2006/relationships/image" Target="../media/image29.png"/><Relationship Id="rId7" Type="http://schemas.openxmlformats.org/officeDocument/2006/relationships/image" Target="../media/image10.png"/><Relationship Id="rId12" Type="http://schemas.microsoft.com/office/2007/relationships/hdphoto" Target="../media/hdphoto18.wdp"/><Relationship Id="rId17" Type="http://schemas.openxmlformats.org/officeDocument/2006/relationships/image" Target="../media/image34.png"/><Relationship Id="rId2" Type="http://schemas.openxmlformats.org/officeDocument/2006/relationships/image" Target="../media/image1.jpeg"/><Relationship Id="rId16" Type="http://schemas.microsoft.com/office/2007/relationships/hdphoto" Target="../media/hdphoto20.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9.png"/><Relationship Id="rId15" Type="http://schemas.openxmlformats.org/officeDocument/2006/relationships/image" Target="../media/image33.png"/><Relationship Id="rId10" Type="http://schemas.microsoft.com/office/2007/relationships/hdphoto" Target="../media/hdphoto17.wdp"/><Relationship Id="rId4" Type="http://schemas.microsoft.com/office/2007/relationships/hdphoto" Target="../media/hdphoto16.wdp"/><Relationship Id="rId9" Type="http://schemas.openxmlformats.org/officeDocument/2006/relationships/image" Target="../media/image30.png"/><Relationship Id="rId14" Type="http://schemas.microsoft.com/office/2007/relationships/hdphoto" Target="../media/hdphoto19.wdp"/></Relationships>
</file>

<file path=ppt/slides/_rels/slide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2.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35.png"/><Relationship Id="rId10" Type="http://schemas.openxmlformats.org/officeDocument/2006/relationships/image" Target="../media/image38.jpeg"/><Relationship Id="rId4" Type="http://schemas.microsoft.com/office/2007/relationships/hdphoto" Target="../media/hdphoto13.wdp"/><Relationship Id="rId9" Type="http://schemas.openxmlformats.org/officeDocument/2006/relationships/hyperlink" Target="http://www.google.co.uk/url?sa=i&amp;rct=j&amp;q=&amp;esrc=s&amp;source=images&amp;cd=&amp;cad=rja&amp;uact=8&amp;ved=0ahUKEwiK7aPE6aXSAhVJJMAKHbYFBhoQjRwIBw&amp;url=http://www.designsbylynette.com/104412/remodels/&amp;bvm=bv.147448319,d.ZGg&amp;psig=AFQjCNE53WCPWX9qLtpv6ZUEJKkJOFHKYQ&amp;ust=148792562178094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40.png"/><Relationship Id="rId4" Type="http://schemas.microsoft.com/office/2007/relationships/hdphoto" Target="../media/hdphoto2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4" name="Picture 3"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7172" name="Picture 4" descr="Image result for durham university logo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10352" y="44624"/>
            <a:ext cx="1626144" cy="78033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234888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smtClean="0">
                <a:solidFill>
                  <a:srgbClr val="33CCCC"/>
                </a:solidFill>
                <a:effectLst>
                  <a:outerShdw blurRad="38100" dist="38100" dir="2700000" algn="tl">
                    <a:srgbClr val="000000"/>
                  </a:outerShdw>
                </a:effectLst>
                <a:latin typeface="Papyrus" panose="03070502060502030205" pitchFamily="66" charset="0"/>
              </a:rPr>
              <a:t>Durham</a:t>
            </a:r>
            <a:r>
              <a:rPr lang="en-GB" sz="7200" b="1" dirty="0" smtClean="0">
                <a:solidFill>
                  <a:schemeClr val="bg1"/>
                </a:solidFill>
                <a:effectLst>
                  <a:outerShdw blurRad="38100" dist="38100" dir="2700000" algn="tl">
                    <a:srgbClr val="000000"/>
                  </a:outerShdw>
                </a:effectLst>
                <a:latin typeface="Papyrus" panose="03070502060502030205" pitchFamily="66" charset="0"/>
              </a:rPr>
              <a:t> University Oriental </a:t>
            </a:r>
            <a:r>
              <a:rPr lang="en-GB" sz="7200" b="1" dirty="0" smtClean="0">
                <a:solidFill>
                  <a:srgbClr val="33CCCC"/>
                </a:solidFill>
                <a:effectLst>
                  <a:outerShdw blurRad="38100" dist="38100" dir="2700000" algn="tl">
                    <a:srgbClr val="000000"/>
                  </a:outerShdw>
                </a:effectLst>
                <a:latin typeface="Papyrus" panose="03070502060502030205" pitchFamily="66" charset="0"/>
              </a:rPr>
              <a:t>Museum Ancient</a:t>
            </a:r>
            <a:r>
              <a:rPr lang="en-GB" sz="7200" b="1" dirty="0" smtClean="0">
                <a:solidFill>
                  <a:schemeClr val="bg1"/>
                </a:solidFill>
                <a:effectLst>
                  <a:outerShdw blurRad="38100" dist="38100" dir="2700000" algn="tl">
                    <a:srgbClr val="000000"/>
                  </a:outerShdw>
                </a:effectLst>
                <a:latin typeface="Papyrus" panose="03070502060502030205" pitchFamily="66" charset="0"/>
              </a:rPr>
              <a:t> Egyptian </a:t>
            </a:r>
            <a:r>
              <a:rPr lang="en-GB" sz="7200" b="1" dirty="0" smtClean="0">
                <a:solidFill>
                  <a:srgbClr val="33CCCC"/>
                </a:solidFill>
                <a:effectLst>
                  <a:outerShdw blurRad="38100" dist="38100" dir="2700000" algn="tl">
                    <a:srgbClr val="000000"/>
                  </a:outerShdw>
                </a:effectLst>
                <a:latin typeface="Papyrus" panose="03070502060502030205" pitchFamily="66" charset="0"/>
              </a:rPr>
              <a:t>Quiz!</a:t>
            </a:r>
            <a:endParaRPr lang="en-GB" sz="7200" b="1" dirty="0">
              <a:solidFill>
                <a:srgbClr val="33CCCC"/>
              </a:solidFill>
              <a:effectLst>
                <a:outerShdw blurRad="38100" dist="38100" dir="2700000" algn="tl">
                  <a:srgbClr val="000000"/>
                </a:outerShdw>
              </a:effectLst>
              <a:latin typeface="Papyrus" panose="03070502060502030205" pitchFamily="66" charset="0"/>
            </a:endParaRPr>
          </a:p>
        </p:txBody>
      </p:sp>
      <p:sp>
        <p:nvSpPr>
          <p:cNvPr id="8" name="TextBox 7"/>
          <p:cNvSpPr txBox="1"/>
          <p:nvPr/>
        </p:nvSpPr>
        <p:spPr>
          <a:xfrm>
            <a:off x="2859948" y="5838363"/>
            <a:ext cx="3492388" cy="830997"/>
          </a:xfrm>
          <a:prstGeom prst="rect">
            <a:avLst/>
          </a:prstGeom>
          <a:noFill/>
        </p:spPr>
        <p:txBody>
          <a:bodyPr wrap="square" rtlCol="0">
            <a:spAutoFit/>
          </a:bodyPr>
          <a:lstStyle/>
          <a:p>
            <a:pPr algn="ctr"/>
            <a:r>
              <a:rPr lang="en-GB" sz="4800" b="1" dirty="0" smtClean="0">
                <a:solidFill>
                  <a:schemeClr val="bg1"/>
                </a:solidFill>
                <a:effectLst>
                  <a:outerShdw blurRad="38100" dist="38100" dir="2700000" algn="tl">
                    <a:srgbClr val="000000"/>
                  </a:outerShdw>
                </a:effectLst>
                <a:latin typeface="Papyrus" panose="03070502060502030205" pitchFamily="66" charset="0"/>
              </a:rPr>
              <a:t>Ready?</a:t>
            </a:r>
            <a:endParaRPr lang="en-GB" sz="4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7174" name="Picture 6" descr="Image result for anubi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54257" y="4326582"/>
            <a:ext cx="2186095" cy="253142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6" name="Picture 8" descr="Image result for khnum"/>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1331642" y="4475863"/>
            <a:ext cx="2304254" cy="238213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8" name="Picture 10" descr="Image result for sekhme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flipH="1">
            <a:off x="0" y="3933057"/>
            <a:ext cx="1865638" cy="292494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80" name="Picture 12" descr="Sobek.sv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368039" y="3212977"/>
            <a:ext cx="1775961" cy="364502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9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0"/>
                                        <p:tgtEl>
                                          <p:spTgt spid="7">
                                            <p:txEl>
                                              <p:pRg st="0" end="0"/>
                                            </p:txEl>
                                          </p:spTgt>
                                        </p:tgtEl>
                                      </p:cBhvr>
                                    </p:animEffect>
                                  </p:childTnLst>
                                </p:cTn>
                              </p:par>
                            </p:childTnLst>
                          </p:cTn>
                        </p:par>
                        <p:par>
                          <p:cTn id="8" fill="hold">
                            <p:stCondLst>
                              <p:cond delay="5100"/>
                            </p:stCondLst>
                            <p:childTnLst>
                              <p:par>
                                <p:cTn id="9" presetID="2" presetClass="entr" presetSubtype="8" fill="hold" nodeType="afterEffect">
                                  <p:stCondLst>
                                    <p:cond delay="0"/>
                                  </p:stCondLst>
                                  <p:childTnLst>
                                    <p:set>
                                      <p:cBhvr>
                                        <p:cTn id="10" dur="1" fill="hold">
                                          <p:stCondLst>
                                            <p:cond delay="0"/>
                                          </p:stCondLst>
                                        </p:cTn>
                                        <p:tgtEl>
                                          <p:spTgt spid="7178"/>
                                        </p:tgtEl>
                                        <p:attrNameLst>
                                          <p:attrName>style.visibility</p:attrName>
                                        </p:attrNameLst>
                                      </p:cBhvr>
                                      <p:to>
                                        <p:strVal val="visible"/>
                                      </p:to>
                                    </p:set>
                                    <p:anim calcmode="lin" valueType="num">
                                      <p:cBhvr additive="base">
                                        <p:cTn id="11" dur="2000" fill="hold"/>
                                        <p:tgtEl>
                                          <p:spTgt spid="7178"/>
                                        </p:tgtEl>
                                        <p:attrNameLst>
                                          <p:attrName>ppt_x</p:attrName>
                                        </p:attrNameLst>
                                      </p:cBhvr>
                                      <p:tavLst>
                                        <p:tav tm="0">
                                          <p:val>
                                            <p:strVal val="0-#ppt_w/2"/>
                                          </p:val>
                                        </p:tav>
                                        <p:tav tm="100000">
                                          <p:val>
                                            <p:strVal val="#ppt_x"/>
                                          </p:val>
                                        </p:tav>
                                      </p:tavLst>
                                    </p:anim>
                                    <p:anim calcmode="lin" valueType="num">
                                      <p:cBhvr additive="base">
                                        <p:cTn id="12" dur="2000" fill="hold"/>
                                        <p:tgtEl>
                                          <p:spTgt spid="717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176"/>
                                        </p:tgtEl>
                                        <p:attrNameLst>
                                          <p:attrName>style.visibility</p:attrName>
                                        </p:attrNameLst>
                                      </p:cBhvr>
                                      <p:to>
                                        <p:strVal val="visible"/>
                                      </p:to>
                                    </p:set>
                                    <p:anim calcmode="lin" valueType="num">
                                      <p:cBhvr additive="base">
                                        <p:cTn id="15" dur="2000" fill="hold"/>
                                        <p:tgtEl>
                                          <p:spTgt spid="7176"/>
                                        </p:tgtEl>
                                        <p:attrNameLst>
                                          <p:attrName>ppt_x</p:attrName>
                                        </p:attrNameLst>
                                      </p:cBhvr>
                                      <p:tavLst>
                                        <p:tav tm="0">
                                          <p:val>
                                            <p:strVal val="0-#ppt_w/2"/>
                                          </p:val>
                                        </p:tav>
                                        <p:tav tm="100000">
                                          <p:val>
                                            <p:strVal val="#ppt_x"/>
                                          </p:val>
                                        </p:tav>
                                      </p:tavLst>
                                    </p:anim>
                                    <p:anim calcmode="lin" valueType="num">
                                      <p:cBhvr additive="base">
                                        <p:cTn id="16" dur="2000" fill="hold"/>
                                        <p:tgtEl>
                                          <p:spTgt spid="717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2000" fill="hold"/>
                                        <p:tgtEl>
                                          <p:spTgt spid="7174"/>
                                        </p:tgtEl>
                                        <p:attrNameLst>
                                          <p:attrName>ppt_x</p:attrName>
                                        </p:attrNameLst>
                                      </p:cBhvr>
                                      <p:tavLst>
                                        <p:tav tm="0">
                                          <p:val>
                                            <p:strVal val="1+#ppt_w/2"/>
                                          </p:val>
                                        </p:tav>
                                        <p:tav tm="100000">
                                          <p:val>
                                            <p:strVal val="#ppt_x"/>
                                          </p:val>
                                        </p:tav>
                                      </p:tavLst>
                                    </p:anim>
                                    <p:anim calcmode="lin" valueType="num">
                                      <p:cBhvr additive="base">
                                        <p:cTn id="20" dur="2000" fill="hold"/>
                                        <p:tgtEl>
                                          <p:spTgt spid="717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180"/>
                                        </p:tgtEl>
                                        <p:attrNameLst>
                                          <p:attrName>style.visibility</p:attrName>
                                        </p:attrNameLst>
                                      </p:cBhvr>
                                      <p:to>
                                        <p:strVal val="visible"/>
                                      </p:to>
                                    </p:set>
                                    <p:anim calcmode="lin" valueType="num">
                                      <p:cBhvr additive="base">
                                        <p:cTn id="23" dur="2000" fill="hold"/>
                                        <p:tgtEl>
                                          <p:spTgt spid="7180"/>
                                        </p:tgtEl>
                                        <p:attrNameLst>
                                          <p:attrName>ppt_x</p:attrName>
                                        </p:attrNameLst>
                                      </p:cBhvr>
                                      <p:tavLst>
                                        <p:tav tm="0">
                                          <p:val>
                                            <p:strVal val="1+#ppt_w/2"/>
                                          </p:val>
                                        </p:tav>
                                        <p:tav tm="100000">
                                          <p:val>
                                            <p:strVal val="#ppt_x"/>
                                          </p:val>
                                        </p:tav>
                                      </p:tavLst>
                                    </p:anim>
                                    <p:anim calcmode="lin" valueType="num">
                                      <p:cBhvr additive="base">
                                        <p:cTn id="24" dur="2000" fill="hold"/>
                                        <p:tgtEl>
                                          <p:spTgt spid="7180"/>
                                        </p:tgtEl>
                                        <p:attrNameLst>
                                          <p:attrName>ppt_y</p:attrName>
                                        </p:attrNameLst>
                                      </p:cBhvr>
                                      <p:tavLst>
                                        <p:tav tm="0">
                                          <p:val>
                                            <p:strVal val="#ppt_y"/>
                                          </p:val>
                                        </p:tav>
                                        <p:tav tm="100000">
                                          <p:val>
                                            <p:strVal val="#ppt_y"/>
                                          </p:val>
                                        </p:tav>
                                      </p:tavLst>
                                    </p:anim>
                                  </p:childTnLst>
                                </p:cTn>
                              </p:par>
                            </p:childTnLst>
                          </p:cTn>
                        </p:par>
                        <p:par>
                          <p:cTn id="25" fill="hold">
                            <p:stCondLst>
                              <p:cond delay="71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r>
              <a:rPr lang="en-GB" sz="5400" b="1" dirty="0">
                <a:solidFill>
                  <a:schemeClr val="bg1"/>
                </a:solidFill>
                <a:effectLst>
                  <a:outerShdw blurRad="38100" dist="38100" dir="2700000" algn="tl">
                    <a:srgbClr val="000000"/>
                  </a:outerShdw>
                </a:effectLst>
                <a:latin typeface="Papyrus" panose="03070502060502030205" pitchFamily="66" charset="0"/>
              </a:rPr>
              <a:t>9</a:t>
            </a:r>
            <a:r>
              <a:rPr lang="en-GB" sz="5400" b="1" dirty="0" smtClean="0">
                <a:solidFill>
                  <a:schemeClr val="bg1"/>
                </a:solidFill>
                <a:effectLst>
                  <a:outerShdw blurRad="38100" dist="38100" dir="2700000" algn="tl">
                    <a:srgbClr val="000000"/>
                  </a:outerShdw>
                </a:effectLst>
                <a:latin typeface="Papyrus" panose="03070502060502030205" pitchFamily="66" charset="0"/>
              </a:rPr>
              <a:t>. What was a </a:t>
            </a:r>
            <a:r>
              <a:rPr lang="en-GB" sz="5400" b="1" dirty="0" smtClean="0">
                <a:solidFill>
                  <a:srgbClr val="33CCCC"/>
                </a:solidFill>
                <a:effectLst>
                  <a:outerShdw blurRad="38100" dist="38100" dir="2700000" algn="tl">
                    <a:srgbClr val="000000"/>
                  </a:outerShdw>
                </a:effectLst>
                <a:latin typeface="Papyrus" panose="03070502060502030205" pitchFamily="66" charset="0"/>
              </a:rPr>
              <a:t>cartouche</a:t>
            </a:r>
            <a:r>
              <a:rPr lang="en-GB" sz="5400" b="1" dirty="0" smtClean="0">
                <a:solidFill>
                  <a:schemeClr val="bg1"/>
                </a:solidFill>
                <a:effectLst>
                  <a:outerShdw blurRad="38100" dist="38100" dir="2700000" algn="tl">
                    <a:srgbClr val="000000"/>
                  </a:outerShdw>
                </a:effectLst>
                <a:latin typeface="Papyrus" panose="03070502060502030205" pitchFamily="66" charset="0"/>
              </a:rPr>
              <a:t>?</a:t>
            </a:r>
            <a:endParaRPr lang="en-GB" sz="5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5" name="TextBox 14"/>
          <p:cNvSpPr txBox="1"/>
          <p:nvPr/>
        </p:nvSpPr>
        <p:spPr>
          <a:xfrm>
            <a:off x="179512" y="1268760"/>
            <a:ext cx="1800200" cy="1754326"/>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pen</a:t>
            </a:r>
            <a:endParaRPr lang="en-GB" sz="36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6" name="TextBox 15"/>
          <p:cNvSpPr txBox="1"/>
          <p:nvPr/>
        </p:nvSpPr>
        <p:spPr>
          <a:xfrm>
            <a:off x="2123728" y="1268760"/>
            <a:ext cx="2016224" cy="1754326"/>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A </a:t>
            </a:r>
            <a:r>
              <a:rPr lang="en-GB" sz="3600" b="1" dirty="0" smtClean="0">
                <a:solidFill>
                  <a:srgbClr val="33CCCC"/>
                </a:solidFill>
                <a:effectLst>
                  <a:outerShdw blurRad="38100" dist="38100" dir="2700000" algn="tl">
                    <a:srgbClr val="000000"/>
                  </a:outerShdw>
                </a:effectLst>
                <a:latin typeface="Papyrus" panose="03070502060502030205" pitchFamily="66" charset="0"/>
              </a:rPr>
              <a:t>weapon</a:t>
            </a:r>
          </a:p>
        </p:txBody>
      </p:sp>
      <p:sp>
        <p:nvSpPr>
          <p:cNvPr id="17" name="TextBox 16"/>
          <p:cNvSpPr txBox="1"/>
          <p:nvPr/>
        </p:nvSpPr>
        <p:spPr>
          <a:xfrm>
            <a:off x="4283968" y="1268760"/>
            <a:ext cx="2232248" cy="2554545"/>
          </a:xfrm>
          <a:prstGeom prst="rect">
            <a:avLst/>
          </a:prstGeom>
          <a:noFill/>
        </p:spPr>
        <p:txBody>
          <a:bodyPr wrap="square" rtlCol="0">
            <a:spAutoFit/>
          </a:bodyPr>
          <a:lstStyle/>
          <a:p>
            <a:pPr algn="ctr"/>
            <a:r>
              <a:rPr lang="en-GB" sz="3200" b="1" dirty="0">
                <a:solidFill>
                  <a:srgbClr val="33CCCC"/>
                </a:solidFill>
                <a:effectLst>
                  <a:outerShdw blurRad="38100" dist="38100" dir="2700000" algn="tl">
                    <a:srgbClr val="000000"/>
                  </a:outerShdw>
                </a:effectLst>
                <a:latin typeface="Papyrus" panose="03070502060502030205" pitchFamily="66" charset="0"/>
              </a:rPr>
              <a:t>c</a:t>
            </a:r>
            <a:r>
              <a:rPr lang="en-GB" sz="3200" b="1" dirty="0" smtClean="0">
                <a:solidFill>
                  <a:srgbClr val="33CCCC"/>
                </a:solidFill>
                <a:effectLst>
                  <a:outerShdw blurRad="38100" dist="38100" dir="2700000" algn="tl">
                    <a:srgbClr val="000000"/>
                  </a:outerShdw>
                </a:effectLst>
                <a:latin typeface="Papyrus" panose="03070502060502030205" pitchFamily="66" charset="0"/>
              </a:rPr>
              <a:t>.</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circle</a:t>
            </a:r>
            <a:r>
              <a:rPr lang="en-GB" sz="3200" b="1" dirty="0" smtClean="0">
                <a:solidFill>
                  <a:schemeClr val="bg1"/>
                </a:solidFill>
                <a:effectLst>
                  <a:outerShdw blurRad="38100" dist="38100" dir="2700000" algn="tl">
                    <a:srgbClr val="000000"/>
                  </a:outerShdw>
                </a:effectLst>
                <a:latin typeface="Papyrus" panose="03070502060502030205" pitchFamily="66" charset="0"/>
              </a:rPr>
              <a:t> to keep your name safe</a:t>
            </a:r>
          </a:p>
        </p:txBody>
      </p:sp>
      <p:sp>
        <p:nvSpPr>
          <p:cNvPr id="18" name="TextBox 17"/>
          <p:cNvSpPr txBox="1"/>
          <p:nvPr/>
        </p:nvSpPr>
        <p:spPr>
          <a:xfrm>
            <a:off x="6628282" y="1268760"/>
            <a:ext cx="2331447" cy="2308324"/>
          </a:xfrm>
          <a:prstGeom prst="rect">
            <a:avLst/>
          </a:prstGeom>
          <a:noFill/>
          <a:effectLst/>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make up </a:t>
            </a:r>
            <a:r>
              <a:rPr lang="en-GB" sz="3600" b="1" dirty="0" smtClean="0">
                <a:solidFill>
                  <a:srgbClr val="33CCCC"/>
                </a:solidFill>
                <a:effectLst>
                  <a:outerShdw blurRad="38100" dist="38100" dir="2700000" algn="tl">
                    <a:srgbClr val="000000"/>
                  </a:outerShdw>
                </a:effectLst>
                <a:latin typeface="Papyrus" panose="03070502060502030205" pitchFamily="66" charset="0"/>
              </a:rPr>
              <a:t>pot</a:t>
            </a:r>
            <a:endParaRPr lang="en-GB" sz="3600" b="1" dirty="0">
              <a:solidFill>
                <a:srgbClr val="33CCCC"/>
              </a:solidFill>
              <a:effectLst>
                <a:outerShdw blurRad="38100" dist="38100" dir="2700000" algn="tl">
                  <a:srgbClr val="000000"/>
                </a:outerShdw>
              </a:effectLst>
              <a:latin typeface="Papyrus" panose="03070502060502030205" pitchFamily="66" charset="0"/>
            </a:endParaRPr>
          </a:p>
        </p:txBody>
      </p:sp>
      <p:pic>
        <p:nvPicPr>
          <p:cNvPr id="5122" name="Picture 2" descr="Image result for ancient egyptian makeup pot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9746" b="97458" l="0" r="100000">
                        <a14:backgroundMark x1="6867" y1="36441" x2="9442" y2="84322"/>
                        <a14:backgroundMark x1="93133" y1="34746" x2="90558" y2="80932"/>
                      </a14:backgroundRemoval>
                    </a14:imgEffect>
                  </a14:imgLayer>
                </a14:imgProps>
              </a:ext>
              <a:ext uri="{28A0092B-C50C-407E-A947-70E740481C1C}">
                <a14:useLocalDpi xmlns:a14="http://schemas.microsoft.com/office/drawing/2010/main"/>
              </a:ext>
            </a:extLst>
          </a:blip>
          <a:srcRect/>
          <a:stretch/>
        </p:blipFill>
        <p:spPr bwMode="auto">
          <a:xfrm>
            <a:off x="6764063" y="4293096"/>
            <a:ext cx="2218688" cy="22479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 name="Picture 8" descr="Image result for ancient egyptian khopesh"/>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10692" b="100000" l="2368" r="93872"/>
                    </a14:imgEffect>
                    <a14:imgEffect>
                      <a14:brightnessContrast bright="18000" contrast="8000"/>
                    </a14:imgEffect>
                  </a14:imgLayer>
                </a14:imgProps>
              </a:ext>
              <a:ext uri="{28A0092B-C50C-407E-A947-70E740481C1C}">
                <a14:useLocalDpi xmlns:a14="http://schemas.microsoft.com/office/drawing/2010/main"/>
              </a:ext>
            </a:extLst>
          </a:blip>
          <a:srcRect/>
          <a:stretch/>
        </p:blipFill>
        <p:spPr bwMode="auto">
          <a:xfrm rot="5161122">
            <a:off x="1293485" y="4374019"/>
            <a:ext cx="3270463" cy="1241885"/>
          </a:xfrm>
          <a:prstGeom prst="rect">
            <a:avLst/>
          </a:prstGeom>
          <a:noFill/>
          <a:effectLst>
            <a:outerShdw blurRad="50800" dist="50800" dir="3000000" sx="107000" sy="107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 name="Picture 12" descr="Image result for ancient egyptian reed brushes"/>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85" b="89864" l="2462" r="99179"/>
                    </a14:imgEffect>
                    <a14:imgEffect>
                      <a14:sharpenSoften amount="60000"/>
                    </a14:imgEffect>
                  </a14:imgLayer>
                </a14:imgProps>
              </a:ext>
              <a:ext uri="{28A0092B-C50C-407E-A947-70E740481C1C}">
                <a14:useLocalDpi xmlns:a14="http://schemas.microsoft.com/office/drawing/2010/main"/>
              </a:ext>
            </a:extLst>
          </a:blip>
          <a:srcRect/>
          <a:stretch>
            <a:fillRect/>
          </a:stretch>
        </p:blipFill>
        <p:spPr bwMode="auto">
          <a:xfrm rot="19117131">
            <a:off x="-320068" y="4226609"/>
            <a:ext cx="2799359" cy="1898486"/>
          </a:xfrm>
          <a:prstGeom prst="rect">
            <a:avLst/>
          </a:prstGeom>
          <a:noFill/>
          <a:effectLst>
            <a:outerShdw blurRad="50800" dist="50800" sx="107000" sy="107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5126" name="Picture 6" descr="Image result for cartouche 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749527" y="3861048"/>
            <a:ext cx="1190625" cy="260985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1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2" presetClass="entr" presetSubtype="1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500"/>
                                        <p:tgtEl>
                                          <p:spTgt spid="51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fade">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r>
              <a:rPr lang="en-GB" sz="3600" b="1" dirty="0" smtClean="0">
                <a:solidFill>
                  <a:schemeClr val="bg1"/>
                </a:solidFill>
                <a:effectLst>
                  <a:outerShdw blurRad="38100" dist="38100" dir="2700000" algn="tl">
                    <a:srgbClr val="000000"/>
                  </a:outerShdw>
                </a:effectLst>
                <a:latin typeface="Papyrus" panose="03070502060502030205" pitchFamily="66" charset="0"/>
              </a:rPr>
              <a:t>10. Who was the </a:t>
            </a:r>
            <a:r>
              <a:rPr lang="en-GB" sz="3600" b="1" dirty="0" smtClean="0">
                <a:solidFill>
                  <a:schemeClr val="bg1"/>
                </a:solidFill>
                <a:effectLst>
                  <a:outerShdw blurRad="38100" dist="38100" dir="2700000" algn="tl">
                    <a:srgbClr val="000000"/>
                  </a:outerShdw>
                </a:effectLst>
                <a:latin typeface="Papyrus" panose="03070502060502030205" pitchFamily="66" charset="0"/>
              </a:rPr>
              <a:t>Ancient </a:t>
            </a:r>
            <a:r>
              <a:rPr lang="en-GB" sz="3600" b="1" dirty="0" smtClean="0">
                <a:solidFill>
                  <a:schemeClr val="bg1"/>
                </a:solidFill>
                <a:effectLst>
                  <a:outerShdw blurRad="38100" dist="38100" dir="2700000" algn="tl">
                    <a:srgbClr val="000000"/>
                  </a:outerShdw>
                </a:effectLst>
                <a:latin typeface="Papyrus" panose="03070502060502030205" pitchFamily="66" charset="0"/>
              </a:rPr>
              <a:t>Egyptian god of </a:t>
            </a:r>
            <a:r>
              <a:rPr lang="en-GB" sz="3600" b="1" dirty="0" smtClean="0">
                <a:solidFill>
                  <a:srgbClr val="33CCCC"/>
                </a:solidFill>
                <a:effectLst>
                  <a:outerShdw blurRad="38100" dist="38100" dir="2700000" algn="tl">
                    <a:srgbClr val="000000"/>
                  </a:outerShdw>
                </a:effectLst>
                <a:latin typeface="Papyrus" panose="03070502060502030205" pitchFamily="66" charset="0"/>
              </a:rPr>
              <a:t>light and air</a:t>
            </a:r>
            <a:r>
              <a:rPr lang="en-GB" sz="3600" b="1" dirty="0" smtClean="0">
                <a:solidFill>
                  <a:schemeClr val="bg1"/>
                </a:solidFill>
                <a:effectLst>
                  <a:outerShdw blurRad="38100" dist="38100" dir="2700000" algn="tl">
                    <a:srgbClr val="000000"/>
                  </a:outerShdw>
                </a:effectLst>
                <a:latin typeface="Papyrus" panose="03070502060502030205" pitchFamily="66" charset="0"/>
              </a:rPr>
              <a:t>?</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436583"/>
            <a:ext cx="1800200"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Bes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59493" y="1436583"/>
            <a:ext cx="1800200"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Isis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81447" y="1436583"/>
            <a:ext cx="2019773"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c</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Hathor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79805" y="1436583"/>
            <a:ext cx="1800200"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Shu</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6146" name="Picture 2" descr="Image result for isis goddess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736" y="2636911"/>
            <a:ext cx="1813682" cy="398249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48" name="Picture 4" descr="Image result for hathor goddess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4008" y="2451306"/>
            <a:ext cx="1780718" cy="42041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50" name="Picture 6" descr="Image result for shu ancient egypt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16642" y="2852936"/>
            <a:ext cx="1776101" cy="38024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3" name="AutoShape 8" descr="Image result for bes ancient egypt png">
            <a:hlinkClick r:id="rId6"/>
          </p:cNvPr>
          <p:cNvSpPr>
            <a:spLocks noChangeAspect="1" noChangeArrowheads="1"/>
          </p:cNvSpPr>
          <p:nvPr/>
        </p:nvSpPr>
        <p:spPr bwMode="auto">
          <a:xfrm>
            <a:off x="38100" y="-1630363"/>
            <a:ext cx="1905000" cy="3400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0" descr="Image result for bes ancient egypt png">
            <a:hlinkClick r:id="rId6"/>
          </p:cNvPr>
          <p:cNvSpPr>
            <a:spLocks noChangeAspect="1" noChangeArrowheads="1"/>
          </p:cNvSpPr>
          <p:nvPr/>
        </p:nvSpPr>
        <p:spPr bwMode="auto">
          <a:xfrm>
            <a:off x="190500" y="-1477963"/>
            <a:ext cx="1905000" cy="3400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6" name="Picture 12" descr="Related image"/>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99000" l="10000" r="90000"/>
                    </a14:imgEffect>
                  </a14:imgLayer>
                </a14:imgProps>
              </a:ext>
              <a:ext uri="{28A0092B-C50C-407E-A947-70E740481C1C}">
                <a14:useLocalDpi xmlns:a14="http://schemas.microsoft.com/office/drawing/2010/main"/>
              </a:ext>
            </a:extLst>
          </a:blip>
          <a:srcRect/>
          <a:stretch>
            <a:fillRect/>
          </a:stretch>
        </p:blipFill>
        <p:spPr bwMode="auto">
          <a:xfrm>
            <a:off x="-85700" y="4149080"/>
            <a:ext cx="2569468" cy="256946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59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156"/>
                                        </p:tgtEl>
                                        <p:attrNameLst>
                                          <p:attrName>style.visibility</p:attrName>
                                        </p:attrNameLst>
                                      </p:cBhvr>
                                      <p:to>
                                        <p:strVal val="visible"/>
                                      </p:to>
                                    </p:set>
                                    <p:anim calcmode="lin" valueType="num">
                                      <p:cBhvr additive="base">
                                        <p:cTn id="16" dur="1000" fill="hold"/>
                                        <p:tgtEl>
                                          <p:spTgt spid="6156"/>
                                        </p:tgtEl>
                                        <p:attrNameLst>
                                          <p:attrName>ppt_x</p:attrName>
                                        </p:attrNameLst>
                                      </p:cBhvr>
                                      <p:tavLst>
                                        <p:tav tm="0">
                                          <p:val>
                                            <p:strVal val="#ppt_x"/>
                                          </p:val>
                                        </p:tav>
                                        <p:tav tm="100000">
                                          <p:val>
                                            <p:strVal val="#ppt_x"/>
                                          </p:val>
                                        </p:tav>
                                      </p:tavLst>
                                    </p:anim>
                                    <p:anim calcmode="lin" valueType="num">
                                      <p:cBhvr additive="base">
                                        <p:cTn id="17" dur="1000" fill="hold"/>
                                        <p:tgtEl>
                                          <p:spTgt spid="615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6146"/>
                                        </p:tgtEl>
                                        <p:attrNameLst>
                                          <p:attrName>style.visibility</p:attrName>
                                        </p:attrNameLst>
                                      </p:cBhvr>
                                      <p:to>
                                        <p:strVal val="visible"/>
                                      </p:to>
                                    </p:set>
                                    <p:anim calcmode="lin" valueType="num">
                                      <p:cBhvr additive="base">
                                        <p:cTn id="26" dur="1000" fill="hold"/>
                                        <p:tgtEl>
                                          <p:spTgt spid="6146"/>
                                        </p:tgtEl>
                                        <p:attrNameLst>
                                          <p:attrName>ppt_x</p:attrName>
                                        </p:attrNameLst>
                                      </p:cBhvr>
                                      <p:tavLst>
                                        <p:tav tm="0">
                                          <p:val>
                                            <p:strVal val="1+#ppt_w/2"/>
                                          </p:val>
                                        </p:tav>
                                        <p:tav tm="100000">
                                          <p:val>
                                            <p:strVal val="#ppt_x"/>
                                          </p:val>
                                        </p:tav>
                                      </p:tavLst>
                                    </p:anim>
                                    <p:anim calcmode="lin" valueType="num">
                                      <p:cBhvr additive="base">
                                        <p:cTn id="27" dur="1000" fill="hold"/>
                                        <p:tgtEl>
                                          <p:spTgt spid="614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00"/>
                            </p:stCondLst>
                            <p:childTnLst>
                              <p:par>
                                <p:cTn id="34" presetID="2" presetClass="entr" presetSubtype="2" fill="hold" nodeType="afterEffect">
                                  <p:stCondLst>
                                    <p:cond delay="0"/>
                                  </p:stCondLst>
                                  <p:childTnLst>
                                    <p:set>
                                      <p:cBhvr>
                                        <p:cTn id="35" dur="1" fill="hold">
                                          <p:stCondLst>
                                            <p:cond delay="0"/>
                                          </p:stCondLst>
                                        </p:cTn>
                                        <p:tgtEl>
                                          <p:spTgt spid="6148"/>
                                        </p:tgtEl>
                                        <p:attrNameLst>
                                          <p:attrName>style.visibility</p:attrName>
                                        </p:attrNameLst>
                                      </p:cBhvr>
                                      <p:to>
                                        <p:strVal val="visible"/>
                                      </p:to>
                                    </p:set>
                                    <p:anim calcmode="lin" valueType="num">
                                      <p:cBhvr additive="base">
                                        <p:cTn id="36" dur="1000" fill="hold"/>
                                        <p:tgtEl>
                                          <p:spTgt spid="6148"/>
                                        </p:tgtEl>
                                        <p:attrNameLst>
                                          <p:attrName>ppt_x</p:attrName>
                                        </p:attrNameLst>
                                      </p:cBhvr>
                                      <p:tavLst>
                                        <p:tav tm="0">
                                          <p:val>
                                            <p:strVal val="1+#ppt_w/2"/>
                                          </p:val>
                                        </p:tav>
                                        <p:tav tm="100000">
                                          <p:val>
                                            <p:strVal val="#ppt_x"/>
                                          </p:val>
                                        </p:tav>
                                      </p:tavLst>
                                    </p:anim>
                                    <p:anim calcmode="lin" valueType="num">
                                      <p:cBhvr additive="base">
                                        <p:cTn id="37" dur="10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500"/>
                            </p:stCondLst>
                            <p:childTnLst>
                              <p:par>
                                <p:cTn id="44" presetID="2" presetClass="entr" presetSubtype="2" fill="hold" nodeType="afterEffect">
                                  <p:stCondLst>
                                    <p:cond delay="0"/>
                                  </p:stCondLst>
                                  <p:childTnLst>
                                    <p:set>
                                      <p:cBhvr>
                                        <p:cTn id="45" dur="1" fill="hold">
                                          <p:stCondLst>
                                            <p:cond delay="0"/>
                                          </p:stCondLst>
                                        </p:cTn>
                                        <p:tgtEl>
                                          <p:spTgt spid="6150"/>
                                        </p:tgtEl>
                                        <p:attrNameLst>
                                          <p:attrName>style.visibility</p:attrName>
                                        </p:attrNameLst>
                                      </p:cBhvr>
                                      <p:to>
                                        <p:strVal val="visible"/>
                                      </p:to>
                                    </p:set>
                                    <p:anim calcmode="lin" valueType="num">
                                      <p:cBhvr additive="base">
                                        <p:cTn id="46" dur="1000" fill="hold"/>
                                        <p:tgtEl>
                                          <p:spTgt spid="6150"/>
                                        </p:tgtEl>
                                        <p:attrNameLst>
                                          <p:attrName>ppt_x</p:attrName>
                                        </p:attrNameLst>
                                      </p:cBhvr>
                                      <p:tavLst>
                                        <p:tav tm="0">
                                          <p:val>
                                            <p:strVal val="1+#ppt_w/2"/>
                                          </p:val>
                                        </p:tav>
                                        <p:tav tm="100000">
                                          <p:val>
                                            <p:strVal val="#ppt_x"/>
                                          </p:val>
                                        </p:tav>
                                      </p:tavLst>
                                    </p:anim>
                                    <p:anim calcmode="lin" valueType="num">
                                      <p:cBhvr additive="base">
                                        <p:cTn id="47" dur="1000" fill="hold"/>
                                        <p:tgtEl>
                                          <p:spTgt spid="6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701824"/>
            <a:ext cx="8229600" cy="1143000"/>
          </a:xfrm>
        </p:spPr>
        <p:txBody>
          <a:bodyPr>
            <a:noAutofit/>
          </a:bodyPr>
          <a:lstStyle/>
          <a:p>
            <a:r>
              <a:rPr lang="en-GB" sz="3600" b="1" dirty="0" smtClean="0">
                <a:solidFill>
                  <a:schemeClr val="bg1"/>
                </a:solidFill>
                <a:effectLst>
                  <a:outerShdw blurRad="38100" dist="38100" dir="2700000" algn="tl">
                    <a:srgbClr val="000000"/>
                  </a:outerShdw>
                </a:effectLst>
                <a:latin typeface="Papyrus" panose="03070502060502030205" pitchFamily="66" charset="0"/>
              </a:rPr>
              <a:t>11. </a:t>
            </a:r>
            <a:r>
              <a:rPr lang="en-GB" sz="3600" b="1" dirty="0" err="1" smtClean="0">
                <a:solidFill>
                  <a:srgbClr val="33CCCC"/>
                </a:solidFill>
                <a:effectLst>
                  <a:outerShdw blurRad="38100" dist="38100" dir="2700000" algn="tl">
                    <a:srgbClr val="000000"/>
                  </a:outerShdw>
                </a:effectLst>
                <a:latin typeface="Papyrus" panose="03070502060502030205" pitchFamily="66" charset="0"/>
              </a:rPr>
              <a:t>Pepi</a:t>
            </a:r>
            <a:r>
              <a:rPr lang="en-GB" sz="3600" b="1" dirty="0" smtClean="0">
                <a:solidFill>
                  <a:srgbClr val="33CCCC"/>
                </a:solidFill>
                <a:effectLst>
                  <a:outerShdw blurRad="38100" dist="38100" dir="2700000" algn="tl">
                    <a:srgbClr val="000000"/>
                  </a:outerShdw>
                </a:effectLst>
                <a:latin typeface="Papyrus" panose="03070502060502030205" pitchFamily="66" charset="0"/>
              </a:rPr>
              <a:t> II </a:t>
            </a:r>
            <a:r>
              <a:rPr lang="en-GB" sz="3600" b="1" dirty="0" smtClean="0">
                <a:solidFill>
                  <a:schemeClr val="bg1"/>
                </a:solidFill>
                <a:effectLst>
                  <a:outerShdw blurRad="38100" dist="38100" dir="2700000" algn="tl">
                    <a:srgbClr val="000000"/>
                  </a:outerShdw>
                </a:effectLst>
                <a:latin typeface="Papyrus" panose="03070502060502030205" pitchFamily="66" charset="0"/>
              </a:rPr>
              <a:t>is often said to be the longest-reigning monarch </a:t>
            </a:r>
            <a:r>
              <a:rPr lang="en-GB" sz="3600" b="1" dirty="0" smtClean="0">
                <a:solidFill>
                  <a:schemeClr val="bg1"/>
                </a:solidFill>
                <a:effectLst>
                  <a:outerShdw blurRad="38100" dist="38100" dir="2700000" algn="tl">
                    <a:srgbClr val="000000"/>
                  </a:outerShdw>
                </a:effectLst>
                <a:latin typeface="Papyrus" panose="03070502060502030205" pitchFamily="66" charset="0"/>
              </a:rPr>
              <a:t>in </a:t>
            </a:r>
            <a:r>
              <a:rPr lang="en-GB" sz="3600" b="1" dirty="0" smtClean="0">
                <a:solidFill>
                  <a:schemeClr val="bg1"/>
                </a:solidFill>
                <a:effectLst>
                  <a:outerShdw blurRad="38100" dist="38100" dir="2700000" algn="tl">
                    <a:srgbClr val="000000"/>
                  </a:outerShdw>
                </a:effectLst>
                <a:latin typeface="Papyrus" panose="03070502060502030205" pitchFamily="66" charset="0"/>
              </a:rPr>
              <a:t>history. How long was he said to be king for?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4" name="TextBox 13"/>
          <p:cNvSpPr txBox="1"/>
          <p:nvPr/>
        </p:nvSpPr>
        <p:spPr>
          <a:xfrm>
            <a:off x="179512" y="2204864"/>
            <a:ext cx="1872208"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64 years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5" name="TextBox 14"/>
          <p:cNvSpPr txBox="1"/>
          <p:nvPr/>
        </p:nvSpPr>
        <p:spPr>
          <a:xfrm>
            <a:off x="2411760" y="2204864"/>
            <a:ext cx="2016224"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74 years</a:t>
            </a:r>
          </a:p>
        </p:txBody>
      </p:sp>
      <p:sp>
        <p:nvSpPr>
          <p:cNvPr id="16" name="TextBox 15"/>
          <p:cNvSpPr txBox="1"/>
          <p:nvPr/>
        </p:nvSpPr>
        <p:spPr>
          <a:xfrm>
            <a:off x="4639252" y="2204864"/>
            <a:ext cx="2020980"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c</a:t>
            </a:r>
            <a:r>
              <a:rPr lang="en-GB" sz="3600" b="1" dirty="0" smtClean="0">
                <a:solidFill>
                  <a:srgbClr val="33CCCC"/>
                </a:solidFill>
                <a:effectLst>
                  <a:outerShdw blurRad="38100" dist="38100" dir="2700000" algn="tl">
                    <a:srgbClr val="000000"/>
                  </a:outerShdw>
                </a:effectLst>
                <a:latin typeface="Papyrus" panose="03070502060502030205" pitchFamily="66" charset="0"/>
              </a:rPr>
              <a:t>.</a:t>
            </a:r>
          </a:p>
          <a:p>
            <a:pPr algn="ctr"/>
            <a:r>
              <a:rPr lang="en-GB" sz="3600" b="1" dirty="0">
                <a:solidFill>
                  <a:schemeClr val="bg1"/>
                </a:solidFill>
                <a:effectLst>
                  <a:outerShdw blurRad="38100" dist="38100" dir="2700000" algn="tl">
                    <a:srgbClr val="000000"/>
                  </a:outerShdw>
                </a:effectLst>
                <a:latin typeface="Papyrus" panose="03070502060502030205" pitchFamily="66" charset="0"/>
              </a:rPr>
              <a:t>8</a:t>
            </a:r>
            <a:r>
              <a:rPr lang="en-GB" sz="3600" b="1" dirty="0" smtClean="0">
                <a:solidFill>
                  <a:schemeClr val="bg1"/>
                </a:solidFill>
                <a:effectLst>
                  <a:outerShdw blurRad="38100" dist="38100" dir="2700000" algn="tl">
                    <a:srgbClr val="000000"/>
                  </a:outerShdw>
                </a:effectLst>
                <a:latin typeface="Papyrus" panose="03070502060502030205" pitchFamily="66" charset="0"/>
              </a:rPr>
              <a:t>4 years</a:t>
            </a:r>
          </a:p>
        </p:txBody>
      </p:sp>
      <p:sp>
        <p:nvSpPr>
          <p:cNvPr id="12" name="TextBox 11"/>
          <p:cNvSpPr txBox="1"/>
          <p:nvPr/>
        </p:nvSpPr>
        <p:spPr>
          <a:xfrm>
            <a:off x="6907503" y="2209155"/>
            <a:ext cx="2020980"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d</a:t>
            </a:r>
            <a:r>
              <a:rPr lang="en-GB" sz="3600" b="1" dirty="0" smtClean="0">
                <a:solidFill>
                  <a:srgbClr val="33CCCC"/>
                </a:solidFill>
                <a:effectLst>
                  <a:outerShdw blurRad="38100" dist="38100" dir="2700000" algn="tl">
                    <a:srgbClr val="000000"/>
                  </a:outerShdw>
                </a:effectLst>
                <a:latin typeface="Papyrus" panose="03070502060502030205" pitchFamily="66" charset="0"/>
              </a:rPr>
              <a:t>.</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94 years</a:t>
            </a:r>
          </a:p>
        </p:txBody>
      </p:sp>
      <p:pic>
        <p:nvPicPr>
          <p:cNvPr id="7170" name="Picture 2" descr="Image resul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6724" y="3663780"/>
            <a:ext cx="1421220" cy="286156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2" name="Picture 4" descr="http://www.mummies2pyramids.info/images/thutmosis-iii-small-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46035" y="3950826"/>
            <a:ext cx="1743915" cy="228747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74" name="Picture 6" descr="Image resul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8676" r="99087">
                        <a14:backgroundMark x1="78082" y1="10645" x2="94521" y2="48387"/>
                        <a14:backgroundMark x1="84018" y1="55806" x2="82192" y2="73226"/>
                        <a14:backgroundMark x1="82192" y1="79032" x2="99087" y2="78710"/>
                        <a14:backgroundMark x1="94064" y1="97742" x2="99543" y2="97097"/>
                        <a14:backgroundMark x1="43836" y1="98387" x2="48858" y2="99032"/>
                        <a14:backgroundMark x1="62100" y1="98387" x2="76712" y2="99677"/>
                        <a14:backgroundMark x1="50685" y1="96129" x2="54795" y2="99677"/>
                        <a14:backgroundMark x1="48858" y1="94194" x2="62100" y2="99032"/>
                      </a14:backgroundRemoval>
                    </a14:imgEffect>
                  </a14:imgLayer>
                </a14:imgProps>
              </a:ext>
              <a:ext uri="{28A0092B-C50C-407E-A947-70E740481C1C}">
                <a14:useLocalDpi xmlns:a14="http://schemas.microsoft.com/office/drawing/2010/main"/>
              </a:ext>
            </a:extLst>
          </a:blip>
          <a:srcRect/>
          <a:stretch>
            <a:fillRect/>
          </a:stretch>
        </p:blipFill>
        <p:spPr bwMode="auto">
          <a:xfrm>
            <a:off x="136179" y="3565624"/>
            <a:ext cx="2160240" cy="3057875"/>
          </a:xfrm>
          <a:prstGeom prst="rect">
            <a:avLst/>
          </a:prstGeom>
          <a:noFill/>
          <a:effectLst>
            <a:outerShdw blurRad="50800" dist="50800" dir="540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6" name="Picture 8" descr="Image result"/>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788024" y="3663781"/>
            <a:ext cx="1690302" cy="2789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376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fade">
                                      <p:cBhvr>
                                        <p:cTn id="16" dur="500"/>
                                        <p:tgtEl>
                                          <p:spTgt spid="71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170"/>
                                        </p:tgtEl>
                                        <p:attrNameLst>
                                          <p:attrName>style.visibility</p:attrName>
                                        </p:attrNameLst>
                                      </p:cBhvr>
                                      <p:to>
                                        <p:strVal val="visible"/>
                                      </p:to>
                                    </p:set>
                                    <p:animEffect transition="in" filter="fade">
                                      <p:cBhvr>
                                        <p:cTn id="25" dur="500"/>
                                        <p:tgtEl>
                                          <p:spTgt spid="717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fade">
                                      <p:cBhvr>
                                        <p:cTn id="34" dur="500"/>
                                        <p:tgtEl>
                                          <p:spTgt spid="717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7172"/>
                                        </p:tgtEl>
                                        <p:attrNameLst>
                                          <p:attrName>style.visibility</p:attrName>
                                        </p:attrNameLst>
                                      </p:cBhvr>
                                      <p:to>
                                        <p:strVal val="visible"/>
                                      </p:to>
                                    </p:set>
                                    <p:animEffect transition="in" filter="fade">
                                      <p:cBhvr>
                                        <p:cTn id="4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1205880"/>
            <a:ext cx="8229600" cy="1143000"/>
          </a:xfrm>
        </p:spPr>
        <p:txBody>
          <a:bodyPr>
            <a:noAutofit/>
          </a:bodyPr>
          <a:lstStyle/>
          <a:p>
            <a:pPr algn="r"/>
            <a:r>
              <a:rPr lang="en-GB" sz="4800" b="1" dirty="0" smtClean="0">
                <a:solidFill>
                  <a:schemeClr val="bg1"/>
                </a:solidFill>
                <a:effectLst>
                  <a:outerShdw blurRad="38100" dist="38100" dir="2700000" algn="tl">
                    <a:srgbClr val="000000"/>
                  </a:outerShdw>
                </a:effectLst>
                <a:latin typeface="Papyrus" panose="03070502060502030205" pitchFamily="66" charset="0"/>
              </a:rPr>
              <a:t>12. Name </a:t>
            </a:r>
            <a:r>
              <a:rPr lang="en-GB" sz="4800" b="1" dirty="0" smtClean="0">
                <a:solidFill>
                  <a:srgbClr val="33CCCC"/>
                </a:solidFill>
                <a:effectLst>
                  <a:outerShdw blurRad="38100" dist="38100" dir="2700000" algn="tl">
                    <a:srgbClr val="000000"/>
                  </a:outerShdw>
                </a:effectLst>
                <a:latin typeface="Papyrus" panose="03070502060502030205" pitchFamily="66" charset="0"/>
              </a:rPr>
              <a:t>four</a:t>
            </a:r>
            <a:r>
              <a:rPr lang="en-GB" sz="4800" b="1" dirty="0" smtClean="0">
                <a:solidFill>
                  <a:schemeClr val="bg1"/>
                </a:solidFill>
                <a:effectLst>
                  <a:outerShdw blurRad="38100" dist="38100" dir="2700000" algn="tl">
                    <a:srgbClr val="000000"/>
                  </a:outerShdw>
                </a:effectLst>
                <a:latin typeface="Papyrus" panose="03070502060502030205" pitchFamily="66" charset="0"/>
              </a:rPr>
              <a:t> things the </a:t>
            </a:r>
            <a:r>
              <a:rPr lang="en-GB" sz="4800" b="1" dirty="0" smtClean="0">
                <a:solidFill>
                  <a:schemeClr val="bg1"/>
                </a:solidFill>
                <a:effectLst>
                  <a:outerShdw blurRad="38100" dist="38100" dir="2700000" algn="tl">
                    <a:srgbClr val="000000"/>
                  </a:outerShdw>
                </a:effectLst>
                <a:latin typeface="Papyrus" panose="03070502060502030205" pitchFamily="66" charset="0"/>
              </a:rPr>
              <a:t>Ancient </a:t>
            </a:r>
            <a:r>
              <a:rPr lang="en-GB" sz="4800" b="1" dirty="0" smtClean="0">
                <a:solidFill>
                  <a:schemeClr val="bg1"/>
                </a:solidFill>
                <a:effectLst>
                  <a:outerShdw blurRad="38100" dist="38100" dir="2700000" algn="tl">
                    <a:srgbClr val="000000"/>
                  </a:outerShdw>
                </a:effectLst>
                <a:latin typeface="Papyrus" panose="03070502060502030205" pitchFamily="66" charset="0"/>
              </a:rPr>
              <a:t>Egyptians </a:t>
            </a:r>
            <a:br>
              <a:rPr lang="en-GB" sz="4800" b="1" dirty="0" smtClean="0">
                <a:solidFill>
                  <a:schemeClr val="bg1"/>
                </a:solidFill>
                <a:effectLst>
                  <a:outerShdw blurRad="38100" dist="38100" dir="2700000" algn="tl">
                    <a:srgbClr val="000000"/>
                  </a:outerShdw>
                </a:effectLst>
                <a:latin typeface="Papyrus" panose="03070502060502030205" pitchFamily="66" charset="0"/>
              </a:rPr>
            </a:br>
            <a:r>
              <a:rPr lang="en-GB" sz="4800" b="1" dirty="0" smtClean="0">
                <a:solidFill>
                  <a:schemeClr val="bg1"/>
                </a:solidFill>
                <a:effectLst>
                  <a:outerShdw blurRad="38100" dist="38100" dir="2700000" algn="tl">
                    <a:srgbClr val="000000"/>
                  </a:outerShdw>
                </a:effectLst>
                <a:latin typeface="Papyrus" panose="03070502060502030205" pitchFamily="66" charset="0"/>
              </a:rPr>
              <a:t>would have </a:t>
            </a:r>
            <a:r>
              <a:rPr lang="en-GB" sz="4800" b="1" dirty="0" smtClean="0">
                <a:solidFill>
                  <a:srgbClr val="33CCCC"/>
                </a:solidFill>
                <a:effectLst>
                  <a:outerShdw blurRad="38100" dist="38100" dir="2700000" algn="tl">
                    <a:srgbClr val="000000"/>
                  </a:outerShdw>
                </a:effectLst>
                <a:latin typeface="Papyrus" panose="03070502060502030205" pitchFamily="66" charset="0"/>
              </a:rPr>
              <a:t>eaten </a:t>
            </a:r>
            <a:br>
              <a:rPr lang="en-GB" sz="4800" b="1" dirty="0" smtClean="0">
                <a:solidFill>
                  <a:srgbClr val="33CCCC"/>
                </a:solidFill>
                <a:effectLst>
                  <a:outerShdw blurRad="38100" dist="38100" dir="2700000" algn="tl">
                    <a:srgbClr val="000000"/>
                  </a:outerShdw>
                </a:effectLst>
                <a:latin typeface="Papyrus" panose="03070502060502030205" pitchFamily="66" charset="0"/>
              </a:rPr>
            </a:br>
            <a:r>
              <a:rPr lang="en-GB" sz="4800" b="1" dirty="0" smtClean="0">
                <a:solidFill>
                  <a:schemeClr val="bg1"/>
                </a:solidFill>
                <a:effectLst>
                  <a:outerShdw blurRad="38100" dist="38100" dir="2700000" algn="tl">
                    <a:srgbClr val="000000"/>
                  </a:outerShdw>
                </a:effectLst>
                <a:latin typeface="Papyrus" panose="03070502060502030205" pitchFamily="66" charset="0"/>
              </a:rPr>
              <a:t>or </a:t>
            </a:r>
            <a:r>
              <a:rPr lang="en-GB" sz="4800" b="1" dirty="0" smtClean="0">
                <a:solidFill>
                  <a:srgbClr val="33CCCC"/>
                </a:solidFill>
                <a:effectLst>
                  <a:outerShdw blurRad="38100" dist="38100" dir="2700000" algn="tl">
                    <a:srgbClr val="000000"/>
                  </a:outerShdw>
                </a:effectLst>
                <a:latin typeface="Papyrus" panose="03070502060502030205" pitchFamily="66" charset="0"/>
              </a:rPr>
              <a:t>drank</a:t>
            </a:r>
            <a:r>
              <a:rPr lang="en-GB" sz="4800" b="1" dirty="0" smtClean="0">
                <a:solidFill>
                  <a:schemeClr val="bg1"/>
                </a:solidFill>
                <a:effectLst>
                  <a:outerShdw blurRad="38100" dist="38100" dir="2700000" algn="tl">
                    <a:srgbClr val="000000"/>
                  </a:outerShdw>
                </a:effectLst>
                <a:latin typeface="Papyrus" panose="03070502060502030205" pitchFamily="66" charset="0"/>
              </a:rPr>
              <a:t>.</a:t>
            </a:r>
            <a:endParaRPr lang="en-GB" sz="4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8194" name="Picture 2" descr="ae_seated_figur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2" b="94382" l="0" r="99654">
                        <a14:backgroundMark x1="4844" y1="91011" x2="11765" y2="94663"/>
                        <a14:backgroundMark x1="3114" y1="92978" x2="17647" y2="93820"/>
                        <a14:backgroundMark x1="34256" y1="91292" x2="41869" y2="94101"/>
                        <a14:backgroundMark x1="76125" y1="92978" x2="80277" y2="93820"/>
                      </a14:backgroundRemoval>
                    </a14:imgEffect>
                  </a14:imgLayer>
                </a14:imgProps>
              </a:ext>
              <a:ext uri="{28A0092B-C50C-407E-A947-70E740481C1C}">
                <a14:useLocalDpi xmlns:a14="http://schemas.microsoft.com/office/drawing/2010/main"/>
              </a:ext>
            </a:extLst>
          </a:blip>
          <a:srcRect/>
          <a:stretch>
            <a:fillRect/>
          </a:stretch>
        </p:blipFill>
        <p:spPr bwMode="auto">
          <a:xfrm>
            <a:off x="30581" y="1365345"/>
            <a:ext cx="4541419" cy="5592047"/>
          </a:xfrm>
          <a:prstGeom prst="rect">
            <a:avLst/>
          </a:prstGeom>
          <a:noFill/>
          <a:ln>
            <a:noFill/>
          </a:ln>
          <a:effectLst>
            <a:outerShdw dist="35921" dir="2700000" sx="102000" sy="102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195" name="Picture 3" descr="ae_offerings_tabl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43" b="95429" l="0" r="96269">
                        <a14:foregroundMark x1="23507" y1="37714" x2="22761" y2="89143"/>
                      </a14:backgroundRemoval>
                    </a14:imgEffect>
                  </a14:imgLayer>
                </a14:imgProps>
              </a:ext>
              <a:ext uri="{28A0092B-C50C-407E-A947-70E740481C1C}">
                <a14:useLocalDpi xmlns:a14="http://schemas.microsoft.com/office/drawing/2010/main"/>
              </a:ext>
            </a:extLst>
          </a:blip>
          <a:srcRect/>
          <a:stretch>
            <a:fillRect/>
          </a:stretch>
        </p:blipFill>
        <p:spPr bwMode="auto">
          <a:xfrm>
            <a:off x="4908542" y="3997920"/>
            <a:ext cx="4199962" cy="2743448"/>
          </a:xfrm>
          <a:prstGeom prst="rect">
            <a:avLst/>
          </a:prstGeom>
          <a:noFill/>
          <a:ln>
            <a:noFill/>
          </a:ln>
          <a:effectLst>
            <a:outerShdw dist="35921" dir="2700000" sx="104000" sy="104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00043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1000"/>
                                        <p:tgtEl>
                                          <p:spTgt spid="8194"/>
                                        </p:tgtEl>
                                      </p:cBhvr>
                                    </p:animEffect>
                                    <p:anim calcmode="lin" valueType="num">
                                      <p:cBhvr>
                                        <p:cTn id="12" dur="1000" fill="hold"/>
                                        <p:tgtEl>
                                          <p:spTgt spid="8194"/>
                                        </p:tgtEl>
                                        <p:attrNameLst>
                                          <p:attrName>ppt_x</p:attrName>
                                        </p:attrNameLst>
                                      </p:cBhvr>
                                      <p:tavLst>
                                        <p:tav tm="0">
                                          <p:val>
                                            <p:strVal val="#ppt_x"/>
                                          </p:val>
                                        </p:tav>
                                        <p:tav tm="100000">
                                          <p:val>
                                            <p:strVal val="#ppt_x"/>
                                          </p:val>
                                        </p:tav>
                                      </p:tavLst>
                                    </p:anim>
                                    <p:anim calcmode="lin" valueType="num">
                                      <p:cBhvr>
                                        <p:cTn id="13" dur="1000" fill="hold"/>
                                        <p:tgtEl>
                                          <p:spTgt spid="819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fade">
                                      <p:cBhvr>
                                        <p:cTn id="16" dur="1000"/>
                                        <p:tgtEl>
                                          <p:spTgt spid="8195"/>
                                        </p:tgtEl>
                                      </p:cBhvr>
                                    </p:animEffect>
                                    <p:anim calcmode="lin" valueType="num">
                                      <p:cBhvr>
                                        <p:cTn id="17" dur="1000" fill="hold"/>
                                        <p:tgtEl>
                                          <p:spTgt spid="8195"/>
                                        </p:tgtEl>
                                        <p:attrNameLst>
                                          <p:attrName>ppt_x</p:attrName>
                                        </p:attrNameLst>
                                      </p:cBhvr>
                                      <p:tavLst>
                                        <p:tav tm="0">
                                          <p:val>
                                            <p:strVal val="#ppt_x"/>
                                          </p:val>
                                        </p:tav>
                                        <p:tav tm="100000">
                                          <p:val>
                                            <p:strVal val="#ppt_x"/>
                                          </p:val>
                                        </p:tav>
                                      </p:tavLst>
                                    </p:anim>
                                    <p:anim calcmode="lin" valueType="num">
                                      <p:cBhvr>
                                        <p:cTn id="18"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557808"/>
            <a:ext cx="8229600" cy="1143000"/>
          </a:xfrm>
        </p:spPr>
        <p:txBody>
          <a:bodyPr>
            <a:noAutofit/>
          </a:bodyPr>
          <a:lstStyle/>
          <a:p>
            <a:r>
              <a:rPr lang="en-GB" sz="3600" b="1" dirty="0" smtClean="0">
                <a:solidFill>
                  <a:schemeClr val="bg1"/>
                </a:solidFill>
                <a:effectLst>
                  <a:outerShdw blurRad="38100" dist="38100" dir="2700000" algn="tl">
                    <a:srgbClr val="000000"/>
                  </a:outerShdw>
                </a:effectLst>
                <a:latin typeface="Papyrus" panose="03070502060502030205" pitchFamily="66" charset="0"/>
              </a:rPr>
              <a:t>13. What was the name of the building where dead Egyptians would be </a:t>
            </a:r>
            <a:r>
              <a:rPr lang="en-GB" sz="3600" b="1" dirty="0" smtClean="0">
                <a:solidFill>
                  <a:srgbClr val="33CCCC"/>
                </a:solidFill>
                <a:effectLst>
                  <a:outerShdw blurRad="38100" dist="38100" dir="2700000" algn="tl">
                    <a:srgbClr val="000000"/>
                  </a:outerShdw>
                </a:effectLst>
                <a:latin typeface="Papyrus" panose="03070502060502030205" pitchFamily="66" charset="0"/>
              </a:rPr>
              <a:t>mummified</a:t>
            </a:r>
            <a:r>
              <a:rPr lang="en-GB" sz="3600" b="1" dirty="0" smtClean="0">
                <a:solidFill>
                  <a:schemeClr val="bg1"/>
                </a:solidFill>
                <a:effectLst>
                  <a:outerShdw blurRad="38100" dist="38100" dir="2700000" algn="tl">
                    <a:srgbClr val="000000"/>
                  </a:outerShdw>
                </a:effectLst>
                <a:latin typeface="Papyrus" panose="03070502060502030205" pitchFamily="66" charset="0"/>
              </a:rPr>
              <a:t>?</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2118335"/>
            <a:ext cx="1872208" cy="1815882"/>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a:t>
            </a:r>
            <a:r>
              <a:rPr lang="en-GB" sz="2800" b="1" dirty="0" smtClean="0">
                <a:solidFill>
                  <a:srgbClr val="33CCCC"/>
                </a:solidFill>
                <a:effectLst>
                  <a:outerShdw blurRad="38100" dist="38100" dir="2700000" algn="tl">
                    <a:srgbClr val="000000"/>
                  </a:outerShdw>
                </a:effectLst>
                <a:latin typeface="Papyrus" panose="03070502060502030205" pitchFamily="66" charset="0"/>
              </a:rPr>
              <a:t>Handsome</a:t>
            </a:r>
            <a:r>
              <a:rPr lang="en-GB" sz="2800" b="1" dirty="0" smtClean="0">
                <a:solidFill>
                  <a:schemeClr val="bg1"/>
                </a:solidFill>
                <a:effectLst>
                  <a:outerShdw blurRad="38100" dist="38100" dir="2700000" algn="tl">
                    <a:srgbClr val="000000"/>
                  </a:outerShdw>
                </a:effectLst>
                <a:latin typeface="Papyrus" panose="03070502060502030205" pitchFamily="66" charset="0"/>
              </a:rPr>
              <a:t> House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11760" y="2118335"/>
            <a:ext cx="1800200" cy="1815882"/>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a:t>
            </a:r>
            <a:r>
              <a:rPr lang="en-GB" sz="2800" b="1" dirty="0" smtClean="0">
                <a:solidFill>
                  <a:srgbClr val="33CCCC"/>
                </a:solidFill>
                <a:effectLst>
                  <a:outerShdw blurRad="38100" dist="38100" dir="2700000" algn="tl">
                    <a:srgbClr val="000000"/>
                  </a:outerShdw>
                </a:effectLst>
                <a:latin typeface="Papyrus" panose="03070502060502030205" pitchFamily="66" charset="0"/>
              </a:rPr>
              <a:t>Pretty</a:t>
            </a:r>
            <a:r>
              <a:rPr lang="en-GB" sz="2800" b="1" dirty="0" smtClean="0">
                <a:solidFill>
                  <a:schemeClr val="bg1"/>
                </a:solidFill>
                <a:effectLst>
                  <a:outerShdw blurRad="38100" dist="38100" dir="2700000" algn="tl">
                    <a:srgbClr val="000000"/>
                  </a:outerShdw>
                </a:effectLst>
                <a:latin typeface="Papyrus" panose="03070502060502030205" pitchFamily="66" charset="0"/>
              </a:rPr>
              <a:t> House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644008" y="2118335"/>
            <a:ext cx="180020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a:t>
            </a:r>
            <a:r>
              <a:rPr lang="en-GB" sz="2800" b="1" dirty="0" smtClean="0">
                <a:solidFill>
                  <a:srgbClr val="33CCCC"/>
                </a:solidFill>
                <a:effectLst>
                  <a:outerShdw blurRad="38100" dist="38100" dir="2700000" algn="tl">
                    <a:srgbClr val="000000"/>
                  </a:outerShdw>
                </a:effectLst>
                <a:latin typeface="Papyrus" panose="03070502060502030205" pitchFamily="66" charset="0"/>
              </a:rPr>
              <a:t>Good-looking </a:t>
            </a:r>
            <a:r>
              <a:rPr lang="en-GB" sz="2800" b="1" dirty="0" smtClean="0">
                <a:solidFill>
                  <a:schemeClr val="bg1"/>
                </a:solidFill>
                <a:effectLst>
                  <a:outerShdw blurRad="38100" dist="38100" dir="2700000" algn="tl">
                    <a:srgbClr val="000000"/>
                  </a:outerShdw>
                </a:effectLst>
                <a:latin typeface="Papyrus" panose="03070502060502030205" pitchFamily="66" charset="0"/>
              </a:rPr>
              <a:t>House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2118335"/>
            <a:ext cx="1800200" cy="1815882"/>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a:t>
            </a:r>
            <a:r>
              <a:rPr lang="en-GB" sz="2800" b="1" dirty="0" smtClean="0">
                <a:solidFill>
                  <a:srgbClr val="33CCCC"/>
                </a:solidFill>
                <a:effectLst>
                  <a:outerShdw blurRad="38100" dist="38100" dir="2700000" algn="tl">
                    <a:srgbClr val="000000"/>
                  </a:outerShdw>
                </a:effectLst>
                <a:latin typeface="Papyrus" panose="03070502060502030205" pitchFamily="66" charset="0"/>
              </a:rPr>
              <a:t>Beautiful</a:t>
            </a:r>
            <a:r>
              <a:rPr lang="en-GB" sz="2800" b="1" dirty="0" smtClean="0">
                <a:solidFill>
                  <a:schemeClr val="bg1"/>
                </a:solidFill>
                <a:effectLst>
                  <a:outerShdw blurRad="38100" dist="38100" dir="2700000" algn="tl">
                    <a:srgbClr val="000000"/>
                  </a:outerShdw>
                </a:effectLst>
                <a:latin typeface="Papyrus" panose="03070502060502030205" pitchFamily="66" charset="0"/>
              </a:rPr>
              <a:t> House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1026" name="Picture 2" descr="Image result for ancient egyptian mummy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692" b="98962" l="0" r="97179">
                        <a14:foregroundMark x1="31343" y1="36066" x2="35821" y2="36612"/>
                        <a14:foregroundMark x1="68657" y1="54645" x2="68657" y2="54645"/>
                        <a14:foregroundMark x1="84080" y1="59563" x2="84080" y2="59563"/>
                        <a14:foregroundMark x1="81592" y1="56831" x2="81592" y2="56831"/>
                        <a14:foregroundMark x1="27861" y1="53005" x2="27861" y2="53005"/>
                        <a14:foregroundMark x1="34328" y1="55738" x2="34328" y2="55738"/>
                        <a14:foregroundMark x1="28358" y1="47541" x2="28358" y2="47541"/>
                        <a14:foregroundMark x1="28358" y1="45902" x2="28358" y2="45902"/>
                        <a14:backgroundMark x1="28527" y1="43945" x2="26019" y2="45329"/>
                        <a14:backgroundMark x1="25078" y1="48443" x2="25078" y2="48443"/>
                        <a14:backgroundMark x1="35110" y1="53979" x2="36677" y2="53979"/>
                        <a14:backgroundMark x1="82132" y1="58478" x2="77743" y2="58478"/>
                      </a14:backgroundRemoval>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60191" y="3950091"/>
            <a:ext cx="1919521" cy="174228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2997" b="97548" l="2162" r="97297">
                        <a14:backgroundMark x1="8829" y1="62398" x2="8829" y2="40872"/>
                        <a14:backgroundMark x1="7207" y1="43052" x2="10811" y2="43052"/>
                        <a14:backgroundMark x1="55856" y1="46866" x2="60000" y2="50681"/>
                        <a14:backgroundMark x1="54414" y1="50136" x2="54414" y2="50136"/>
                      </a14:backgroundRemoval>
                    </a14:imgEffect>
                    <a14:imgEffect>
                      <a14:sharpenSoften amount="8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1907704" y="4077072"/>
            <a:ext cx="2808312" cy="249628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ancient egyptian mummy pn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560" b="100000" l="1800" r="98200">
                        <a14:foregroundMark x1="51600" y1="91231" x2="60200" y2="91418"/>
                        <a14:backgroundMark x1="48200" y1="18097" x2="48800" y2="17724"/>
                      </a14:backgroundRemoval>
                    </a14:imgEffect>
                  </a14:imgLayer>
                </a14:imgProps>
              </a:ext>
              <a:ext uri="{28A0092B-C50C-407E-A947-70E740481C1C}">
                <a14:useLocalDpi xmlns:a14="http://schemas.microsoft.com/office/drawing/2010/main"/>
              </a:ext>
            </a:extLst>
          </a:blip>
          <a:srcRect/>
          <a:stretch>
            <a:fillRect/>
          </a:stretch>
        </p:blipFill>
        <p:spPr bwMode="auto">
          <a:xfrm>
            <a:off x="6489894" y="3933056"/>
            <a:ext cx="2618610" cy="280715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ancient egyptian mummy pn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96000">
                        <a14:foregroundMark x1="22500" y1="14047" x2="20000" y2="50167"/>
                        <a14:foregroundMark x1="58000" y1="39465" x2="57500" y2="79599"/>
                        <a14:foregroundMark x1="80000" y1="52843" x2="77750" y2="88294"/>
                        <a14:backgroundMark x1="66750" y1="68562" x2="68000" y2="58194"/>
                      </a14:backgroundRemoval>
                    </a14:imgEffect>
                    <a14:imgEffect>
                      <a14:brightnessContrast contrast="25000"/>
                    </a14:imgEffect>
                  </a14:imgLayer>
                </a14:imgProps>
              </a:ext>
              <a:ext uri="{28A0092B-C50C-407E-A947-70E740481C1C}">
                <a14:useLocalDpi xmlns:a14="http://schemas.microsoft.com/office/drawing/2010/main"/>
              </a:ext>
            </a:extLst>
          </a:blip>
          <a:srcRect/>
          <a:stretch>
            <a:fillRect/>
          </a:stretch>
        </p:blipFill>
        <p:spPr bwMode="auto">
          <a:xfrm>
            <a:off x="4457767" y="4513081"/>
            <a:ext cx="2562505" cy="1915473"/>
          </a:xfrm>
          <a:prstGeom prst="rect">
            <a:avLst/>
          </a:prstGeom>
          <a:noFill/>
          <a:effectLst>
            <a:outerShdw blurRad="762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69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fade">
                                      <p:cBhvr>
                                        <p:cTn id="34" dur="500"/>
                                        <p:tgtEl>
                                          <p:spTgt spid="10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030"/>
                                        </p:tgtEl>
                                        <p:attrNameLst>
                                          <p:attrName>style.visibility</p:attrName>
                                        </p:attrNameLst>
                                      </p:cBhvr>
                                      <p:to>
                                        <p:strVal val="visible"/>
                                      </p:to>
                                    </p:set>
                                    <p:animEffect transition="in" filter="fade">
                                      <p:cBhvr>
                                        <p:cTn id="4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764704"/>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14. What is so </a:t>
            </a:r>
            <a:r>
              <a:rPr lang="en-GB" b="1" dirty="0" smtClean="0">
                <a:solidFill>
                  <a:srgbClr val="33CCCC"/>
                </a:solidFill>
                <a:effectLst>
                  <a:outerShdw blurRad="38100" dist="38100" dir="2700000" algn="tl">
                    <a:srgbClr val="000000"/>
                  </a:outerShdw>
                </a:effectLst>
                <a:latin typeface="Papyrus" panose="03070502060502030205" pitchFamily="66" charset="0"/>
              </a:rPr>
              <a:t>unusual</a:t>
            </a:r>
            <a:r>
              <a:rPr lang="en-GB" b="1" dirty="0" smtClean="0">
                <a:solidFill>
                  <a:schemeClr val="bg1"/>
                </a:solidFill>
                <a:effectLst>
                  <a:outerShdw blurRad="38100" dist="38100" dir="2700000" algn="tl">
                    <a:srgbClr val="000000"/>
                  </a:outerShdw>
                </a:effectLst>
                <a:latin typeface="Papyrus" panose="03070502060502030205" pitchFamily="66" charset="0"/>
              </a:rPr>
              <a:t> about the mummy of the woman in the </a:t>
            </a:r>
            <a:r>
              <a:rPr lang="en-GB" b="1" dirty="0" smtClean="0">
                <a:solidFill>
                  <a:srgbClr val="33CCCC"/>
                </a:solidFill>
                <a:effectLst>
                  <a:outerShdw blurRad="38100" dist="38100" dir="2700000" algn="tl">
                    <a:srgbClr val="000000"/>
                  </a:outerShdw>
                </a:effectLst>
                <a:latin typeface="Papyrus" panose="03070502060502030205" pitchFamily="66" charset="0"/>
              </a:rPr>
              <a:t>Oriental Museum</a:t>
            </a:r>
            <a:r>
              <a:rPr lang="en-GB" b="1" dirty="0" smtClean="0">
                <a:solidFill>
                  <a:schemeClr val="bg1"/>
                </a:solidFill>
                <a:effectLst>
                  <a:outerShdw blurRad="38100" dist="38100" dir="2700000" algn="tl">
                    <a:srgbClr val="000000"/>
                  </a:outerShdw>
                </a:effectLst>
                <a:latin typeface="Papyrus" panose="03070502060502030205" pitchFamily="66" charset="0"/>
              </a:rPr>
              <a:t>?</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395536" y="2348880"/>
            <a:ext cx="1800200" cy="2062103"/>
          </a:xfrm>
          <a:prstGeom prst="rect">
            <a:avLst/>
          </a:prstGeom>
          <a:noFill/>
        </p:spPr>
        <p:txBody>
          <a:bodyPr wrap="square" rtlCol="0">
            <a:spAutoFit/>
          </a:bodyPr>
          <a:lstStyle/>
          <a:p>
            <a:pPr algn="ctr"/>
            <a:r>
              <a:rPr lang="en-GB" sz="3200" b="1" dirty="0">
                <a:solidFill>
                  <a:srgbClr val="33CCCC"/>
                </a:solidFill>
                <a:effectLst>
                  <a:outerShdw blurRad="38100" dist="38100" dir="2700000" algn="tl">
                    <a:srgbClr val="000000"/>
                  </a:outerShdw>
                </a:effectLst>
                <a:latin typeface="Papyrus" panose="03070502060502030205" pitchFamily="66" charset="0"/>
              </a:rPr>
              <a:t>a</a:t>
            </a:r>
            <a:r>
              <a:rPr lang="en-GB" sz="32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Her extreme old age</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771800" y="2348880"/>
            <a:ext cx="1800200" cy="1569660"/>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Her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false arm</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932040" y="2348880"/>
            <a:ext cx="1800200" cy="1569660"/>
          </a:xfrm>
          <a:prstGeom prst="rect">
            <a:avLst/>
          </a:prstGeom>
          <a:noFill/>
        </p:spPr>
        <p:txBody>
          <a:bodyPr wrap="square" rtlCol="0">
            <a:spAutoFit/>
          </a:bodyPr>
          <a:lstStyle/>
          <a:p>
            <a:pPr algn="ctr"/>
            <a:r>
              <a:rPr lang="en-GB" sz="3200" b="1" dirty="0">
                <a:solidFill>
                  <a:srgbClr val="33CCCC"/>
                </a:solidFill>
                <a:effectLst>
                  <a:outerShdw blurRad="38100" dist="38100" dir="2700000" algn="tl">
                    <a:srgbClr val="000000"/>
                  </a:outerShdw>
                </a:effectLst>
                <a:latin typeface="Papyrus" panose="03070502060502030205" pitchFamily="66" charset="0"/>
              </a:rPr>
              <a:t>c</a:t>
            </a:r>
            <a:r>
              <a:rPr lang="en-GB" sz="32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Her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name</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948264" y="2348880"/>
            <a:ext cx="1800200" cy="1569660"/>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Her</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job</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1026" name="Picture 2" descr="S:\Staff\Schools and education service\Egypt\Mummy X-Rays\1999.32 d1.TIF"/>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620" b="89620" l="3704" r="95157">
                        <a14:backgroundMark x1="81339" y1="62278" x2="60826" y2="70127"/>
                        <a14:backgroundMark x1="31339" y1="69367" x2="22934" y2="70633"/>
                      </a14:backgroundRemoval>
                    </a14:imgEffect>
                  </a14:imgLayer>
                </a14:imgProps>
              </a:ext>
              <a:ext uri="{28A0092B-C50C-407E-A947-70E740481C1C}">
                <a14:useLocalDpi xmlns:a14="http://schemas.microsoft.com/office/drawing/2010/main"/>
              </a:ext>
            </a:extLst>
          </a:blip>
          <a:srcRect/>
          <a:stretch>
            <a:fillRect/>
          </a:stretch>
        </p:blipFill>
        <p:spPr bwMode="auto">
          <a:xfrm>
            <a:off x="2368866" y="4591882"/>
            <a:ext cx="2707190" cy="152279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6" descr="Image result for cartouche 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181575" y="4005064"/>
            <a:ext cx="1190625" cy="260985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ancient egypt temple priestess"/>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4"/>
          <a:stretch/>
        </p:blipFill>
        <p:spPr bwMode="auto">
          <a:xfrm>
            <a:off x="6948264" y="4725144"/>
            <a:ext cx="1944216" cy="125627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 name="Picture 6" descr="Old Age in Ancient Egypt"/>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a:ext>
            </a:extLst>
          </a:blip>
          <a:srcRect/>
          <a:stretch/>
        </p:blipFill>
        <p:spPr bwMode="auto">
          <a:xfrm>
            <a:off x="478252" y="4619488"/>
            <a:ext cx="1634768" cy="188594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55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fade">
                                      <p:cBhvr>
                                        <p:cTn id="4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485800"/>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15. Roughly how many </a:t>
            </a:r>
            <a:r>
              <a:rPr lang="en-GB" b="1" dirty="0" smtClean="0">
                <a:solidFill>
                  <a:srgbClr val="33CCCC"/>
                </a:solidFill>
                <a:effectLst>
                  <a:outerShdw blurRad="38100" dist="38100" dir="2700000" algn="tl">
                    <a:srgbClr val="000000"/>
                  </a:outerShdw>
                </a:effectLst>
                <a:latin typeface="Papyrus" panose="03070502060502030205" pitchFamily="66" charset="0"/>
              </a:rPr>
              <a:t>bandages</a:t>
            </a:r>
            <a:r>
              <a:rPr lang="en-GB" b="1" dirty="0" smtClean="0">
                <a:solidFill>
                  <a:schemeClr val="bg1"/>
                </a:solidFill>
                <a:effectLst>
                  <a:outerShdw blurRad="38100" dist="38100" dir="2700000" algn="tl">
                    <a:srgbClr val="000000"/>
                  </a:outerShdw>
                </a:effectLst>
                <a:latin typeface="Papyrus" panose="03070502060502030205" pitchFamily="66" charset="0"/>
              </a:rPr>
              <a:t> do you need to wrap up a mummy?</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395536" y="1916832"/>
            <a:ext cx="180020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Enough to cover a </a:t>
            </a:r>
            <a:r>
              <a:rPr lang="en-GB" sz="2800" b="1" dirty="0" smtClean="0">
                <a:solidFill>
                  <a:srgbClr val="33CCCC"/>
                </a:solidFill>
                <a:effectLst>
                  <a:outerShdw blurRad="38100" dist="38100" dir="2700000" algn="tl">
                    <a:srgbClr val="000000"/>
                  </a:outerShdw>
                </a:effectLst>
                <a:latin typeface="Papyrus" panose="03070502060502030205" pitchFamily="66" charset="0"/>
              </a:rPr>
              <a:t>ping pong table</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339752" y="1916832"/>
            <a:ext cx="1944216" cy="2677656"/>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Enough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to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cover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your </a:t>
            </a:r>
            <a:r>
              <a:rPr lang="en-GB" sz="2800" b="1" dirty="0" smtClean="0">
                <a:solidFill>
                  <a:srgbClr val="33CCCC"/>
                </a:solidFill>
                <a:effectLst>
                  <a:outerShdw blurRad="38100" dist="38100" dir="2700000" algn="tl">
                    <a:srgbClr val="000000"/>
                  </a:outerShdw>
                </a:effectLst>
                <a:latin typeface="Papyrus" panose="03070502060502030205" pitchFamily="66" charset="0"/>
              </a:rPr>
              <a:t>classroom</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72000" y="1916832"/>
            <a:ext cx="2088232"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Enough to cover a </a:t>
            </a:r>
            <a:r>
              <a:rPr lang="en-GB" sz="2800" b="1" dirty="0" smtClean="0">
                <a:solidFill>
                  <a:srgbClr val="33CCCC"/>
                </a:solidFill>
                <a:effectLst>
                  <a:outerShdw blurRad="38100" dist="38100" dir="2700000" algn="tl">
                    <a:srgbClr val="000000"/>
                  </a:outerShdw>
                </a:effectLst>
                <a:latin typeface="Papyrus" panose="03070502060502030205" pitchFamily="66" charset="0"/>
              </a:rPr>
              <a:t>basketball court</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1916832"/>
            <a:ext cx="1800200"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Enough to cover a </a:t>
            </a:r>
            <a:r>
              <a:rPr lang="en-GB" sz="2800" b="1" dirty="0" smtClean="0">
                <a:solidFill>
                  <a:srgbClr val="33CCCC"/>
                </a:solidFill>
                <a:effectLst>
                  <a:outerShdw blurRad="38100" dist="38100" dir="2700000" algn="tl">
                    <a:srgbClr val="000000"/>
                  </a:outerShdw>
                </a:effectLst>
                <a:latin typeface="Papyrus" panose="03070502060502030205" pitchFamily="66" charset="0"/>
              </a:rPr>
              <a:t>football pitch</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pic>
        <p:nvPicPr>
          <p:cNvPr id="2054" name="Picture 6"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3728" y="4929470"/>
            <a:ext cx="2357229" cy="158417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572000" y="4077443"/>
            <a:ext cx="2122939" cy="2447901"/>
            <a:chOff x="4825325" y="4077443"/>
            <a:chExt cx="2122939" cy="2447901"/>
          </a:xfrm>
          <a:effectLst>
            <a:outerShdw blurRad="50800" dist="50800" dir="21540000" algn="ctr" rotWithShape="0">
              <a:srgbClr val="000000"/>
            </a:outerShdw>
          </a:effectLst>
        </p:grpSpPr>
        <p:pic>
          <p:nvPicPr>
            <p:cNvPr id="2056" name="Picture 8" descr="Image result for basketball court pn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foregroundMark x1="33868" y1="82334" x2="76806" y2="85089"/>
                          <a14:foregroundMark x1="46790" y1="62075" x2="49599" y2="74230"/>
                          <a14:foregroundMark x1="50401" y1="63209" x2="52006" y2="66451"/>
                          <a14:foregroundMark x1="41413" y1="64019" x2="58026" y2="63695"/>
                          <a14:foregroundMark x1="29936" y1="95624" x2="32263" y2="88006"/>
                          <a14:foregroundMark x1="68700" y1="94003" x2="69262" y2="95786"/>
                          <a14:foregroundMark x1="9230" y1="95300" x2="10273" y2="92545"/>
                          <a14:foregroundMark x1="48315" y1="7780" x2="49197" y2="43598"/>
                          <a14:foregroundMark x1="58106" y1="7455" x2="59069" y2="4376"/>
                          <a14:foregroundMark x1="69823" y1="6645" x2="69422" y2="5024"/>
                          <a14:foregroundMark x1="29775" y1="5835" x2="29936" y2="4376"/>
                          <a14:foregroundMark x1="40530" y1="5835" x2="40128" y2="4376"/>
                        </a14:backgroundRemoval>
                      </a14:imgEffect>
                    </a14:imgLayer>
                  </a14:imgProps>
                </a:ext>
                <a:ext uri="{28A0092B-C50C-407E-A947-70E740481C1C}">
                  <a14:useLocalDpi xmlns:a14="http://schemas.microsoft.com/office/drawing/2010/main"/>
                </a:ext>
              </a:extLst>
            </a:blip>
            <a:srcRect/>
            <a:stretch>
              <a:fillRect/>
            </a:stretch>
          </p:blipFill>
          <p:spPr bwMode="auto">
            <a:xfrm>
              <a:off x="4825325" y="4566835"/>
              <a:ext cx="2122939" cy="19585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basketball hoop front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91118" y="4077443"/>
              <a:ext cx="391351" cy="5896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basketball hoop front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91118" y="5877272"/>
              <a:ext cx="391351" cy="589636"/>
            </a:xfrm>
            <a:prstGeom prst="rect">
              <a:avLst/>
            </a:prstGeom>
            <a:noFill/>
            <a:effectLst>
              <a:outerShdw blurRad="50800" dist="50800" dir="21000000" algn="ctr" rotWithShape="0">
                <a:schemeClr val="accent6">
                  <a:lumMod val="75000"/>
                </a:schemeClr>
              </a:outerShdw>
            </a:effectLst>
            <a:extLst>
              <a:ext uri="{909E8E84-426E-40DD-AFC4-6F175D3DCCD1}">
                <a14:hiddenFill xmlns:a14="http://schemas.microsoft.com/office/drawing/2010/main">
                  <a:solidFill>
                    <a:srgbClr val="FFFFFF"/>
                  </a:solidFill>
                </a14:hiddenFill>
              </a:ext>
            </a:extLst>
          </p:spPr>
        </p:pic>
      </p:grpSp>
      <p:pic>
        <p:nvPicPr>
          <p:cNvPr id="2060" name="Picture 12" descr="Image result for football pitch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2000" l="750" r="98000">
                        <a14:foregroundMark x1="69250" y1="25333" x2="69250" y2="25333"/>
                        <a14:backgroundMark x1="13750" y1="82667" x2="87250" y2="81667"/>
                      </a14:backgroundRemoval>
                    </a14:imgEffect>
                    <a14:imgEffect>
                      <a14:sharpenSoften amount="20000"/>
                    </a14:imgEffect>
                    <a14:imgEffect>
                      <a14:brightnessContrast contrast="30000"/>
                    </a14:imgEffect>
                  </a14:imgLayer>
                </a14:imgProps>
              </a:ext>
              <a:ext uri="{28A0092B-C50C-407E-A947-70E740481C1C}">
                <a14:useLocalDpi xmlns:a14="http://schemas.microsoft.com/office/drawing/2010/main"/>
              </a:ext>
            </a:extLst>
          </a:blip>
          <a:srcRect/>
          <a:stretch>
            <a:fillRect/>
          </a:stretch>
        </p:blipFill>
        <p:spPr bwMode="auto">
          <a:xfrm>
            <a:off x="6664733" y="3472686"/>
            <a:ext cx="2443771" cy="377273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62" name="Picture 14" descr="Image result for ping pong table pn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6784" b="94347" l="6200" r="93700">
                        <a14:foregroundMark x1="17800" y1="23744" x2="30500" y2="23995"/>
                        <a14:foregroundMark x1="75200" y1="23744" x2="85500" y2="23744"/>
                        <a14:foregroundMark x1="10300" y1="56658" x2="45500" y2="57412"/>
                        <a14:foregroundMark x1="73500" y1="57789" x2="89800" y2="56658"/>
                        <a14:foregroundMark x1="88900" y1="57161" x2="90600" y2="57538"/>
                        <a14:foregroundMark x1="9500" y1="57161" x2="11000" y2="56910"/>
                        <a14:foregroundMark x1="28600" y1="89698" x2="28500" y2="85050"/>
                        <a14:foregroundMark x1="72900" y1="91332" x2="72600" y2="82663"/>
                        <a14:foregroundMark x1="26400" y1="23492" x2="29200" y2="16206"/>
                        <a14:foregroundMark x1="30200" y1="16206" x2="71900" y2="15829"/>
                        <a14:foregroundMark x1="73200" y1="16457" x2="90900" y2="56658"/>
                        <a14:foregroundMark x1="22100" y1="31030" x2="10000" y2="56281"/>
                        <a14:foregroundMark x1="77500" y1="26131" x2="78700" y2="29271"/>
                        <a14:foregroundMark x1="27311" y1="82105" x2="28571" y2="54737"/>
                        <a14:backgroundMark x1="18500" y1="24623" x2="22100" y2="28266"/>
                        <a14:backgroundMark x1="17600" y1="24623" x2="24700" y2="24623"/>
                        <a14:backgroundMark x1="79000" y1="25754" x2="83400" y2="28015"/>
                        <a14:backgroundMark x1="78400" y1="28894" x2="77500" y2="26131"/>
                        <a14:backgroundMark x1="76300" y1="24372" x2="82100" y2="25000"/>
                        <a14:backgroundMark x1="81600" y1="24623" x2="77700" y2="24623"/>
                        <a14:backgroundMark x1="25400" y1="63945" x2="25800" y2="63442"/>
                        <a14:backgroundMark x1="74800" y1="63442" x2="74800" y2="63442"/>
                      </a14:backgroundRemoval>
                    </a14:imgEffect>
                    <a14:imgEffect>
                      <a14:sharpenSoften amount="15000"/>
                    </a14:imgEffect>
                  </a14:imgLayer>
                </a14:imgProps>
              </a:ext>
              <a:ext uri="{28A0092B-C50C-407E-A947-70E740481C1C}">
                <a14:useLocalDpi xmlns:a14="http://schemas.microsoft.com/office/drawing/2010/main"/>
              </a:ext>
            </a:extLst>
          </a:blip>
          <a:srcRect/>
          <a:stretch>
            <a:fillRect/>
          </a:stretch>
        </p:blipFill>
        <p:spPr bwMode="auto">
          <a:xfrm>
            <a:off x="72008" y="4773396"/>
            <a:ext cx="2267744" cy="180499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7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062"/>
                                        </p:tgtEl>
                                        <p:attrNameLst>
                                          <p:attrName>style.visibility</p:attrName>
                                        </p:attrNameLst>
                                      </p:cBhvr>
                                      <p:to>
                                        <p:strVal val="visible"/>
                                      </p:to>
                                    </p:set>
                                    <p:animEffect transition="in" filter="fade">
                                      <p:cBhvr>
                                        <p:cTn id="16" dur="1000"/>
                                        <p:tgtEl>
                                          <p:spTgt spid="2062"/>
                                        </p:tgtEl>
                                      </p:cBhvr>
                                    </p:animEffect>
                                    <p:anim calcmode="lin" valueType="num">
                                      <p:cBhvr>
                                        <p:cTn id="17" dur="1000" fill="hold"/>
                                        <p:tgtEl>
                                          <p:spTgt spid="2062"/>
                                        </p:tgtEl>
                                        <p:attrNameLst>
                                          <p:attrName>ppt_x</p:attrName>
                                        </p:attrNameLst>
                                      </p:cBhvr>
                                      <p:tavLst>
                                        <p:tav tm="0">
                                          <p:val>
                                            <p:strVal val="#ppt_x"/>
                                          </p:val>
                                        </p:tav>
                                        <p:tav tm="100000">
                                          <p:val>
                                            <p:strVal val="#ppt_x"/>
                                          </p:val>
                                        </p:tav>
                                      </p:tavLst>
                                    </p:anim>
                                    <p:anim calcmode="lin" valueType="num">
                                      <p:cBhvr>
                                        <p:cTn id="18" dur="1000" fill="hold"/>
                                        <p:tgtEl>
                                          <p:spTgt spid="206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1000"/>
                                        <p:tgtEl>
                                          <p:spTgt spid="2054"/>
                                        </p:tgtEl>
                                      </p:cBhvr>
                                    </p:animEffect>
                                    <p:anim calcmode="lin" valueType="num">
                                      <p:cBhvr>
                                        <p:cTn id="28" dur="1000" fill="hold"/>
                                        <p:tgtEl>
                                          <p:spTgt spid="2054"/>
                                        </p:tgtEl>
                                        <p:attrNameLst>
                                          <p:attrName>ppt_x</p:attrName>
                                        </p:attrNameLst>
                                      </p:cBhvr>
                                      <p:tavLst>
                                        <p:tav tm="0">
                                          <p:val>
                                            <p:strVal val="#ppt_x"/>
                                          </p:val>
                                        </p:tav>
                                        <p:tav tm="100000">
                                          <p:val>
                                            <p:strVal val="#ppt_x"/>
                                          </p:val>
                                        </p:tav>
                                      </p:tavLst>
                                    </p:anim>
                                    <p:anim calcmode="lin" valueType="num">
                                      <p:cBhvr>
                                        <p:cTn id="2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500"/>
                            </p:stCondLst>
                            <p:childTnLst>
                              <p:par>
                                <p:cTn id="47" presetID="42" presetClass="entr" presetSubtype="0" fill="hold" nodeType="afterEffect">
                                  <p:stCondLst>
                                    <p:cond delay="0"/>
                                  </p:stCondLst>
                                  <p:childTnLst>
                                    <p:set>
                                      <p:cBhvr>
                                        <p:cTn id="48" dur="1" fill="hold">
                                          <p:stCondLst>
                                            <p:cond delay="0"/>
                                          </p:stCondLst>
                                        </p:cTn>
                                        <p:tgtEl>
                                          <p:spTgt spid="2060"/>
                                        </p:tgtEl>
                                        <p:attrNameLst>
                                          <p:attrName>style.visibility</p:attrName>
                                        </p:attrNameLst>
                                      </p:cBhvr>
                                      <p:to>
                                        <p:strVal val="visible"/>
                                      </p:to>
                                    </p:set>
                                    <p:animEffect transition="in" filter="fade">
                                      <p:cBhvr>
                                        <p:cTn id="49" dur="1000"/>
                                        <p:tgtEl>
                                          <p:spTgt spid="2060"/>
                                        </p:tgtEl>
                                      </p:cBhvr>
                                    </p:animEffect>
                                    <p:anim calcmode="lin" valueType="num">
                                      <p:cBhvr>
                                        <p:cTn id="50" dur="1000" fill="hold"/>
                                        <p:tgtEl>
                                          <p:spTgt spid="2060"/>
                                        </p:tgtEl>
                                        <p:attrNameLst>
                                          <p:attrName>ppt_x</p:attrName>
                                        </p:attrNameLst>
                                      </p:cBhvr>
                                      <p:tavLst>
                                        <p:tav tm="0">
                                          <p:val>
                                            <p:strVal val="#ppt_x"/>
                                          </p:val>
                                        </p:tav>
                                        <p:tav tm="100000">
                                          <p:val>
                                            <p:strVal val="#ppt_x"/>
                                          </p:val>
                                        </p:tav>
                                      </p:tavLst>
                                    </p:anim>
                                    <p:anim calcmode="lin" valueType="num">
                                      <p:cBhvr>
                                        <p:cTn id="51"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413792"/>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16. What were mummy bandages made from?</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126323" y="1809398"/>
            <a:ext cx="1989576" cy="1446550"/>
          </a:xfrm>
          <a:prstGeom prst="rect">
            <a:avLst/>
          </a:prstGeom>
          <a:noFill/>
        </p:spPr>
        <p:txBody>
          <a:bodyPr wrap="square" rtlCol="0">
            <a:spAutoFit/>
          </a:bodyPr>
          <a:lstStyle/>
          <a:p>
            <a:pPr algn="ctr"/>
            <a:r>
              <a:rPr lang="en-GB" sz="4400" b="1" dirty="0">
                <a:solidFill>
                  <a:srgbClr val="33CCCC"/>
                </a:solidFill>
                <a:effectLst>
                  <a:outerShdw blurRad="38100" dist="38100" dir="2700000" algn="tl">
                    <a:srgbClr val="000000"/>
                  </a:outerShdw>
                </a:effectLst>
                <a:latin typeface="Papyrus" panose="03070502060502030205" pitchFamily="66" charset="0"/>
              </a:rPr>
              <a:t>a</a:t>
            </a:r>
            <a:r>
              <a:rPr lang="en-GB" sz="4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4400" b="1" dirty="0" smtClean="0">
                <a:solidFill>
                  <a:schemeClr val="bg1"/>
                </a:solidFill>
                <a:effectLst>
                  <a:outerShdw blurRad="38100" dist="38100" dir="2700000" algn="tl">
                    <a:srgbClr val="000000"/>
                  </a:outerShdw>
                </a:effectLst>
                <a:latin typeface="Papyrus" panose="03070502060502030205" pitchFamily="66" charset="0"/>
              </a:rPr>
              <a:t>Linen</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334296" y="1809398"/>
            <a:ext cx="1989576" cy="1446550"/>
          </a:xfrm>
          <a:prstGeom prst="rect">
            <a:avLst/>
          </a:prstGeom>
          <a:noFill/>
        </p:spPr>
        <p:txBody>
          <a:bodyPr wrap="square" rtlCol="0">
            <a:spAutoFit/>
          </a:bodyPr>
          <a:lstStyle/>
          <a:p>
            <a:pPr algn="ctr"/>
            <a:r>
              <a:rPr lang="en-GB" sz="44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4400" b="1" dirty="0" smtClean="0">
                <a:solidFill>
                  <a:schemeClr val="bg1"/>
                </a:solidFill>
                <a:effectLst>
                  <a:outerShdw blurRad="38100" dist="38100" dir="2700000" algn="tl">
                    <a:srgbClr val="000000"/>
                  </a:outerShdw>
                </a:effectLst>
                <a:latin typeface="Papyrus" panose="03070502060502030205" pitchFamily="66" charset="0"/>
              </a:rPr>
              <a:t>Silk</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427984" y="1809398"/>
            <a:ext cx="2232247" cy="1446550"/>
          </a:xfrm>
          <a:prstGeom prst="rect">
            <a:avLst/>
          </a:prstGeom>
          <a:noFill/>
        </p:spPr>
        <p:txBody>
          <a:bodyPr wrap="square" rtlCol="0">
            <a:spAutoFit/>
          </a:bodyPr>
          <a:lstStyle/>
          <a:p>
            <a:pPr algn="ctr"/>
            <a:r>
              <a:rPr lang="en-GB" sz="4400" b="1" dirty="0">
                <a:solidFill>
                  <a:srgbClr val="33CCCC"/>
                </a:solidFill>
                <a:effectLst>
                  <a:outerShdw blurRad="38100" dist="38100" dir="2700000" algn="tl">
                    <a:srgbClr val="000000"/>
                  </a:outerShdw>
                </a:effectLst>
                <a:latin typeface="Papyrus" panose="03070502060502030205" pitchFamily="66" charset="0"/>
              </a:rPr>
              <a:t>c</a:t>
            </a:r>
            <a:r>
              <a:rPr lang="en-GB" sz="4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4400" b="1" dirty="0" smtClean="0">
                <a:solidFill>
                  <a:schemeClr val="bg1"/>
                </a:solidFill>
                <a:effectLst>
                  <a:outerShdw blurRad="38100" dist="38100" dir="2700000" algn="tl">
                    <a:srgbClr val="000000"/>
                  </a:outerShdw>
                </a:effectLst>
                <a:latin typeface="Papyrus" panose="03070502060502030205" pitchFamily="66" charset="0"/>
              </a:rPr>
              <a:t>Papyrus</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95075" y="1809398"/>
            <a:ext cx="1989576" cy="2123658"/>
          </a:xfrm>
          <a:prstGeom prst="rect">
            <a:avLst/>
          </a:prstGeom>
          <a:noFill/>
        </p:spPr>
        <p:txBody>
          <a:bodyPr wrap="square" rtlCol="0">
            <a:spAutoFit/>
          </a:bodyPr>
          <a:lstStyle/>
          <a:p>
            <a:pPr algn="ctr"/>
            <a:r>
              <a:rPr lang="en-GB" sz="44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4400" b="1" dirty="0" smtClean="0">
                <a:solidFill>
                  <a:schemeClr val="bg1"/>
                </a:solidFill>
                <a:effectLst>
                  <a:outerShdw blurRad="38100" dist="38100" dir="2700000" algn="tl">
                    <a:srgbClr val="000000"/>
                  </a:outerShdw>
                </a:effectLst>
                <a:latin typeface="Papyrus" panose="03070502060502030205" pitchFamily="66" charset="0"/>
              </a:rPr>
              <a:t>Toilet paper</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3080" name="Picture 8" descr="Image result for toilet roll 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foregroundMark x1="7200" y1="44000" x2="66000" y2="15600"/>
                        <a14:foregroundMark x1="21200" y1="15600" x2="75600" y2="14800"/>
                        <a14:foregroundMark x1="25200" y1="10800" x2="85600" y2="12800"/>
                        <a14:foregroundMark x1="7200" y1="39200" x2="18000" y2="20000"/>
                        <a14:foregroundMark x1="5600" y1="84000" x2="36000" y2="87600"/>
                        <a14:backgroundMark x1="7600" y1="85200" x2="67600" y2="92800"/>
                      </a14:backgroundRemoval>
                    </a14:imgEffect>
                  </a14:imgLayer>
                </a14:imgProps>
              </a:ext>
              <a:ext uri="{28A0092B-C50C-407E-A947-70E740481C1C}">
                <a14:useLocalDpi xmlns:a14="http://schemas.microsoft.com/office/drawing/2010/main"/>
              </a:ext>
            </a:extLst>
          </a:blip>
          <a:srcRect/>
          <a:stretch>
            <a:fillRect/>
          </a:stretch>
        </p:blipFill>
        <p:spPr bwMode="auto">
          <a:xfrm>
            <a:off x="7096455" y="4797152"/>
            <a:ext cx="1728192" cy="172819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2" name="Picture 10" descr="Image result for silk p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contrast="65000"/>
                    </a14:imgEffect>
                  </a14:imgLayer>
                </a14:imgProps>
              </a:ext>
              <a:ext uri="{28A0092B-C50C-407E-A947-70E740481C1C}">
                <a14:useLocalDpi xmlns:a14="http://schemas.microsoft.com/office/drawing/2010/main"/>
              </a:ext>
            </a:extLst>
          </a:blip>
          <a:srcRect/>
          <a:stretch/>
        </p:blipFill>
        <p:spPr bwMode="auto">
          <a:xfrm rot="19310884">
            <a:off x="2537060" y="4307446"/>
            <a:ext cx="1986262" cy="204711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4" name="Picture 12" descr="Image result for linen cloth pn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3166" b="100000" l="0" r="100000">
                        <a14:foregroundMark x1="9164" y1="40369" x2="15916" y2="34828"/>
                        <a14:foregroundMark x1="20257" y1="84433" x2="30225" y2="88654"/>
                        <a14:foregroundMark x1="6592" y1="64908" x2="17203" y2="80739"/>
                        <a14:foregroundMark x1="8682" y1="70449" x2="17846" y2="81794"/>
                        <a14:foregroundMark x1="12379" y1="77836" x2="17042" y2="81003"/>
                      </a14:backgroundRemoval>
                    </a14:imgEffect>
                  </a14:imgLayer>
                </a14:imgProps>
              </a:ext>
              <a:ext uri="{28A0092B-C50C-407E-A947-70E740481C1C}">
                <a14:useLocalDpi xmlns:a14="http://schemas.microsoft.com/office/drawing/2010/main"/>
              </a:ext>
            </a:extLst>
          </a:blip>
          <a:srcRect/>
          <a:stretch>
            <a:fillRect/>
          </a:stretch>
        </p:blipFill>
        <p:spPr bwMode="auto">
          <a:xfrm>
            <a:off x="107504" y="4651975"/>
            <a:ext cx="2483616" cy="151332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6" name="Picture 14" descr="Related image"/>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backgroundMark x1="85832" y1="5376" x2="85420" y2="6549"/>
                        <a14:backgroundMark x1="89546" y1="37341" x2="89821" y2="42326"/>
                        <a14:backgroundMark x1="94085" y1="54741" x2="94085" y2="54741"/>
                        <a14:backgroundMark x1="93810" y1="54057" x2="93810" y2="54057"/>
                        <a14:backgroundMark x1="35488" y1="2835" x2="35763" y2="4106"/>
                      </a14:backgroundRemoval>
                    </a14:imgEffect>
                  </a14:imgLayer>
                </a14:imgProps>
              </a:ext>
              <a:ext uri="{28A0092B-C50C-407E-A947-70E740481C1C}">
                <a14:useLocalDpi xmlns:a14="http://schemas.microsoft.com/office/drawing/2010/main"/>
              </a:ext>
            </a:extLst>
          </a:blip>
          <a:srcRect/>
          <a:stretch>
            <a:fillRect/>
          </a:stretch>
        </p:blipFill>
        <p:spPr bwMode="auto">
          <a:xfrm>
            <a:off x="4860032" y="4368896"/>
            <a:ext cx="1758913" cy="193324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7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84"/>
                                        </p:tgtEl>
                                        <p:attrNameLst>
                                          <p:attrName>style.visibility</p:attrName>
                                        </p:attrNameLst>
                                      </p:cBhvr>
                                      <p:to>
                                        <p:strVal val="visible"/>
                                      </p:to>
                                    </p:set>
                                    <p:animEffect transition="in" filter="fade">
                                      <p:cBhvr>
                                        <p:cTn id="16" dur="500"/>
                                        <p:tgtEl>
                                          <p:spTgt spid="308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3082"/>
                                        </p:tgtEl>
                                        <p:attrNameLst>
                                          <p:attrName>style.visibility</p:attrName>
                                        </p:attrNameLst>
                                      </p:cBhvr>
                                      <p:to>
                                        <p:strVal val="visible"/>
                                      </p:to>
                                    </p:set>
                                    <p:animEffect transition="in" filter="barn(outVertical)">
                                      <p:cBhvr>
                                        <p:cTn id="25" dur="500"/>
                                        <p:tgtEl>
                                          <p:spTgt spid="30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6" presetClass="entr" presetSubtype="42" fill="hold" nodeType="afterEffect">
                                  <p:stCondLst>
                                    <p:cond delay="0"/>
                                  </p:stCondLst>
                                  <p:childTnLst>
                                    <p:set>
                                      <p:cBhvr>
                                        <p:cTn id="33" dur="1" fill="hold">
                                          <p:stCondLst>
                                            <p:cond delay="0"/>
                                          </p:stCondLst>
                                        </p:cTn>
                                        <p:tgtEl>
                                          <p:spTgt spid="3086"/>
                                        </p:tgtEl>
                                        <p:attrNameLst>
                                          <p:attrName>style.visibility</p:attrName>
                                        </p:attrNameLst>
                                      </p:cBhvr>
                                      <p:to>
                                        <p:strVal val="visible"/>
                                      </p:to>
                                    </p:set>
                                    <p:animEffect transition="in" filter="barn(outHorizontal)">
                                      <p:cBhvr>
                                        <p:cTn id="34" dur="500"/>
                                        <p:tgtEl>
                                          <p:spTgt spid="30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080"/>
                                        </p:tgtEl>
                                        <p:attrNameLst>
                                          <p:attrName>style.visibility</p:attrName>
                                        </p:attrNameLst>
                                      </p:cBhvr>
                                      <p:to>
                                        <p:strVal val="visible"/>
                                      </p:to>
                                    </p:set>
                                    <p:animEffect transition="in" filter="fade">
                                      <p:cBhvr>
                                        <p:cTn id="43"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413792"/>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17. Why do </a:t>
            </a:r>
            <a:r>
              <a:rPr lang="en-GB" b="1" dirty="0" smtClean="0">
                <a:solidFill>
                  <a:schemeClr val="bg1"/>
                </a:solidFill>
                <a:effectLst>
                  <a:outerShdw blurRad="38100" dist="38100" dir="2700000" algn="tl">
                    <a:srgbClr val="000000"/>
                  </a:outerShdw>
                </a:effectLst>
                <a:latin typeface="Papyrus" panose="03070502060502030205" pitchFamily="66" charset="0"/>
              </a:rPr>
              <a:t>Ancient </a:t>
            </a:r>
            <a:r>
              <a:rPr lang="en-GB" b="1" dirty="0" smtClean="0">
                <a:solidFill>
                  <a:schemeClr val="bg1"/>
                </a:solidFill>
                <a:effectLst>
                  <a:outerShdw blurRad="38100" dist="38100" dir="2700000" algn="tl">
                    <a:srgbClr val="000000"/>
                  </a:outerShdw>
                </a:effectLst>
                <a:latin typeface="Papyrus" panose="03070502060502030205" pitchFamily="66" charset="0"/>
              </a:rPr>
              <a:t>Egyptian mummies have </a:t>
            </a:r>
            <a:r>
              <a:rPr lang="en-GB" b="1" dirty="0" smtClean="0">
                <a:solidFill>
                  <a:srgbClr val="33CCCC"/>
                </a:solidFill>
                <a:effectLst>
                  <a:outerShdw blurRad="38100" dist="38100" dir="2700000" algn="tl">
                    <a:srgbClr val="000000"/>
                  </a:outerShdw>
                </a:effectLst>
                <a:latin typeface="Papyrus" panose="03070502060502030205" pitchFamily="66" charset="0"/>
              </a:rPr>
              <a:t>death masks</a:t>
            </a:r>
            <a:r>
              <a:rPr lang="en-GB" b="1" dirty="0" smtClean="0">
                <a:solidFill>
                  <a:schemeClr val="bg1"/>
                </a:solidFill>
                <a:effectLst>
                  <a:outerShdw blurRad="38100" dist="38100" dir="2700000" algn="tl">
                    <a:srgbClr val="000000"/>
                  </a:outerShdw>
                </a:effectLst>
                <a:latin typeface="Papyrus" panose="03070502060502030205" pitchFamily="66" charset="0"/>
              </a:rPr>
              <a:t>?</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78168" y="1809398"/>
            <a:ext cx="1989576" cy="2677656"/>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So the person’s </a:t>
            </a:r>
            <a:r>
              <a:rPr lang="en-GB" sz="2800" b="1" dirty="0" smtClean="0">
                <a:solidFill>
                  <a:srgbClr val="33CCCC"/>
                </a:solidFill>
                <a:effectLst>
                  <a:outerShdw blurRad="38100" dist="38100" dir="2700000" algn="tl">
                    <a:srgbClr val="000000"/>
                  </a:outerShdw>
                </a:effectLst>
                <a:latin typeface="Papyrus" panose="03070502060502030205" pitchFamily="66" charset="0"/>
              </a:rPr>
              <a:t>family</a:t>
            </a:r>
            <a:r>
              <a:rPr lang="en-GB" sz="2800" b="1" dirty="0" smtClean="0">
                <a:solidFill>
                  <a:schemeClr val="bg1"/>
                </a:solidFill>
                <a:effectLst>
                  <a:outerShdw blurRad="38100" dist="38100" dir="2700000" algn="tl">
                    <a:srgbClr val="000000"/>
                  </a:outerShdw>
                </a:effectLst>
                <a:latin typeface="Papyrus" panose="03070502060502030205" pitchFamily="66" charset="0"/>
              </a:rPr>
              <a:t> can recognise the body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699792" y="1772816"/>
            <a:ext cx="1989576" cy="2677656"/>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To </a:t>
            </a:r>
            <a:r>
              <a:rPr lang="en-GB" sz="2800" b="1" dirty="0" smtClean="0">
                <a:solidFill>
                  <a:srgbClr val="33CCCC"/>
                </a:solidFill>
                <a:effectLst>
                  <a:outerShdw blurRad="38100" dist="38100" dir="2700000" algn="tl">
                    <a:srgbClr val="000000"/>
                  </a:outerShdw>
                </a:effectLst>
                <a:latin typeface="Papyrus" panose="03070502060502030205" pitchFamily="66" charset="0"/>
              </a:rPr>
              <a:t>remind people </a:t>
            </a:r>
            <a:r>
              <a:rPr lang="en-GB" sz="2800" b="1" dirty="0" smtClean="0">
                <a:solidFill>
                  <a:schemeClr val="bg1"/>
                </a:solidFill>
                <a:effectLst>
                  <a:outerShdw blurRad="38100" dist="38100" dir="2700000" algn="tl">
                    <a:srgbClr val="000000"/>
                  </a:outerShdw>
                </a:effectLst>
                <a:latin typeface="Papyrus" panose="03070502060502030205" pitchFamily="66" charset="0"/>
              </a:rPr>
              <a:t>what the person looked like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932040" y="1809398"/>
            <a:ext cx="1944216" cy="2677656"/>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So the person’s </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soul</a:t>
            </a:r>
            <a:r>
              <a:rPr lang="en-GB" sz="2800" b="1" dirty="0" smtClean="0">
                <a:solidFill>
                  <a:schemeClr val="bg1"/>
                </a:solidFill>
                <a:effectLst>
                  <a:outerShdw blurRad="38100" dist="38100" dir="2700000" algn="tl">
                    <a:srgbClr val="000000"/>
                  </a:outerShdw>
                </a:effectLst>
                <a:latin typeface="Papyrus" panose="03070502060502030205" pitchFamily="66" charset="0"/>
              </a:rPr>
              <a:t> can recognise the body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308304" y="1809398"/>
            <a:ext cx="1421341" cy="1815882"/>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To look </a:t>
            </a:r>
            <a:r>
              <a:rPr lang="en-GB" sz="2800" b="1" dirty="0" smtClean="0">
                <a:solidFill>
                  <a:srgbClr val="33CCCC"/>
                </a:solidFill>
                <a:effectLst>
                  <a:outerShdw blurRad="38100" dist="38100" dir="2700000" algn="tl">
                    <a:srgbClr val="000000"/>
                  </a:outerShdw>
                </a:effectLst>
                <a:latin typeface="Papyrus" panose="03070502060502030205" pitchFamily="66" charset="0"/>
              </a:rPr>
              <a:t>scary</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pic>
        <p:nvPicPr>
          <p:cNvPr id="13" name="Picture 2" descr="Image result for ancient egyptian mummy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692" b="98962" l="0" r="97179">
                        <a14:foregroundMark x1="28767" y1="55000" x2="36530" y2="55000"/>
                        <a14:foregroundMark x1="77626" y1="55000" x2="82648" y2="59000"/>
                        <a14:backgroundMark x1="28527" y1="43945" x2="26019" y2="45329"/>
                        <a14:backgroundMark x1="25078" y1="48443" x2="25078" y2="48443"/>
                        <a14:backgroundMark x1="35110" y1="53979" x2="36677" y2="53979"/>
                        <a14:backgroundMark x1="82132" y1="58478" x2="77743" y2="58478"/>
                      </a14:backgroundRemoval>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5004048" y="4557913"/>
            <a:ext cx="2088232" cy="189542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098" name="Picture 2" descr="Image result for egyptian scary death mask 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146948" y="4149080"/>
            <a:ext cx="1794933" cy="243459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egyptian mourners 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5479" y="4604697"/>
            <a:ext cx="1474954" cy="192064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104" name="Picture 8" descr="Image result for pharaoh png"/>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3571" b="100000" l="0" r="100000"/>
                    </a14:imgEffect>
                  </a14:imgLayer>
                </a14:imgProps>
              </a:ext>
              <a:ext uri="{28A0092B-C50C-407E-A947-70E740481C1C}">
                <a14:useLocalDpi xmlns:a14="http://schemas.microsoft.com/office/drawing/2010/main"/>
              </a:ext>
            </a:extLst>
          </a:blip>
          <a:srcRect/>
          <a:stretch/>
        </p:blipFill>
        <p:spPr bwMode="auto">
          <a:xfrm>
            <a:off x="2627784" y="4347106"/>
            <a:ext cx="2127389" cy="22365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63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fade">
                                      <p:cBhvr>
                                        <p:cTn id="25" dur="500"/>
                                        <p:tgtEl>
                                          <p:spTgt spid="41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4098"/>
                                        </p:tgtEl>
                                        <p:attrNameLst>
                                          <p:attrName>style.visibility</p:attrName>
                                        </p:attrNameLst>
                                      </p:cBhvr>
                                      <p:to>
                                        <p:strVal val="visible"/>
                                      </p:to>
                                    </p:set>
                                    <p:animEffect transition="in" filter="fade">
                                      <p:cBhvr>
                                        <p:cTn id="43" dur="1000"/>
                                        <p:tgtEl>
                                          <p:spTgt spid="4098"/>
                                        </p:tgtEl>
                                      </p:cBhvr>
                                    </p:animEffect>
                                    <p:anim calcmode="lin" valueType="num">
                                      <p:cBhvr>
                                        <p:cTn id="44" dur="1000" fill="hold"/>
                                        <p:tgtEl>
                                          <p:spTgt spid="4098"/>
                                        </p:tgtEl>
                                        <p:attrNameLst>
                                          <p:attrName>ppt_x</p:attrName>
                                        </p:attrNameLst>
                                      </p:cBhvr>
                                      <p:tavLst>
                                        <p:tav tm="0">
                                          <p:val>
                                            <p:strVal val="#ppt_x"/>
                                          </p:val>
                                        </p:tav>
                                        <p:tav tm="100000">
                                          <p:val>
                                            <p:strVal val="#ppt_x"/>
                                          </p:val>
                                        </p:tav>
                                      </p:tavLst>
                                    </p:anim>
                                    <p:anim calcmode="lin" valueType="num">
                                      <p:cBhvr>
                                        <p:cTn id="4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701824"/>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18. What type of </a:t>
            </a:r>
            <a:r>
              <a:rPr lang="en-GB" b="1" dirty="0" smtClean="0">
                <a:solidFill>
                  <a:srgbClr val="33CCCC"/>
                </a:solidFill>
                <a:effectLst>
                  <a:outerShdw blurRad="38100" dist="38100" dir="2700000" algn="tl">
                    <a:srgbClr val="000000"/>
                  </a:outerShdw>
                </a:effectLst>
                <a:latin typeface="Papyrus" panose="03070502060502030205" pitchFamily="66" charset="0"/>
              </a:rPr>
              <a:t>test</a:t>
            </a:r>
            <a:r>
              <a:rPr lang="en-GB" b="1" dirty="0" smtClean="0">
                <a:solidFill>
                  <a:schemeClr val="bg1"/>
                </a:solidFill>
                <a:effectLst>
                  <a:outerShdw blurRad="38100" dist="38100" dir="2700000" algn="tl">
                    <a:srgbClr val="000000"/>
                  </a:outerShdw>
                </a:effectLst>
                <a:latin typeface="Papyrus" panose="03070502060502030205" pitchFamily="66" charset="0"/>
              </a:rPr>
              <a:t> did someone’s soul have to pass to get into the afterlife?</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2370941"/>
            <a:ext cx="1989576" cy="1384995"/>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Write an essay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83768" y="2334359"/>
            <a:ext cx="1989576"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Answer some questions honestly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644008" y="2370941"/>
            <a:ext cx="1944216" cy="1384995"/>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Run very quickly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255115" y="2370941"/>
            <a:ext cx="1565357" cy="1815882"/>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Stand perfectly still</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grpSp>
        <p:nvGrpSpPr>
          <p:cNvPr id="14" name="Group 13"/>
          <p:cNvGrpSpPr/>
          <p:nvPr/>
        </p:nvGrpSpPr>
        <p:grpSpPr>
          <a:xfrm>
            <a:off x="179512" y="4293096"/>
            <a:ext cx="2232248" cy="2520280"/>
            <a:chOff x="4644008" y="4005064"/>
            <a:chExt cx="2232248" cy="2520280"/>
          </a:xfrm>
          <a:effectLst>
            <a:outerShdw blurRad="50800" dist="50800" dir="5400000" sx="101000" sy="101000" algn="ctr" rotWithShape="0">
              <a:srgbClr val="000000"/>
            </a:outerShdw>
          </a:effectLst>
        </p:grpSpPr>
        <p:pic>
          <p:nvPicPr>
            <p:cNvPr id="15" name="Picture 10" descr="Related image"/>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783" b="98913" l="2446" r="100000"/>
                      </a14:imgEffect>
                    </a14:imgLayer>
                  </a14:imgProps>
                </a:ext>
                <a:ext uri="{28A0092B-C50C-407E-A947-70E740481C1C}">
                  <a14:useLocalDpi xmlns:a14="http://schemas.microsoft.com/office/drawing/2010/main"/>
                </a:ext>
              </a:extLst>
            </a:blip>
            <a:srcRect/>
            <a:stretch>
              <a:fillRect/>
            </a:stretch>
          </p:blipFill>
          <p:spPr bwMode="auto">
            <a:xfrm>
              <a:off x="4644008" y="4005064"/>
              <a:ext cx="2232248" cy="2520280"/>
            </a:xfrm>
            <a:prstGeom prst="rect">
              <a:avLst/>
            </a:prstGeom>
            <a:noFill/>
            <a:effectLst>
              <a:outerShdw blurRad="50800" dist="50800" dir="54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12" descr="Image result for ancient egyptian reed brushes"/>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985" b="89864" l="2462" r="99179"/>
                      </a14:imgEffect>
                    </a14:imgLayer>
                  </a14:imgProps>
                </a:ext>
                <a:ext uri="{28A0092B-C50C-407E-A947-70E740481C1C}">
                  <a14:useLocalDpi xmlns:a14="http://schemas.microsoft.com/office/drawing/2010/main"/>
                </a:ext>
              </a:extLst>
            </a:blip>
            <a:srcRect/>
            <a:stretch>
              <a:fillRect/>
            </a:stretch>
          </p:blipFill>
          <p:spPr bwMode="auto">
            <a:xfrm rot="19117131">
              <a:off x="5676586" y="4488997"/>
              <a:ext cx="971278" cy="658707"/>
            </a:xfrm>
            <a:prstGeom prst="rect">
              <a:avLst/>
            </a:prstGeom>
            <a:noFill/>
            <a:effectLst>
              <a:outerShdw blurRad="50800" dist="50800" dir="5460000" algn="ctr" rotWithShape="0">
                <a:schemeClr val="accent6">
                  <a:lumMod val="50000"/>
                  <a:alpha val="64000"/>
                </a:schemeClr>
              </a:outerShdw>
            </a:effectLst>
            <a:extLst>
              <a:ext uri="{909E8E84-426E-40DD-AFC4-6F175D3DCCD1}">
                <a14:hiddenFill xmlns:a14="http://schemas.microsoft.com/office/drawing/2010/main">
                  <a:solidFill>
                    <a:srgbClr val="FFFFFF"/>
                  </a:solidFill>
                </a14:hiddenFill>
              </a:ext>
            </a:extLst>
          </p:spPr>
        </p:pic>
      </p:grpSp>
      <p:pic>
        <p:nvPicPr>
          <p:cNvPr id="6146" name="Picture 2" descr="Image result for ancient egyptian runnin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2098" b="95105" l="5442" r="100000">
                        <a14:foregroundMark x1="10884" y1="91608" x2="17007" y2="91608"/>
                        <a14:foregroundMark x1="84354" y1="36364" x2="86395" y2="37762"/>
                        <a14:foregroundMark x1="89116" y1="36364" x2="94558" y2="25874"/>
                        <a14:foregroundMark x1="85714" y1="86713" x2="89796" y2="88112"/>
                        <a14:backgroundMark x1="23129" y1="86014" x2="31293" y2="72028"/>
                        <a14:backgroundMark x1="32653" y1="72028" x2="36054" y2="68531"/>
                        <a14:backgroundMark x1="42857" y1="53147" x2="44898" y2="42657"/>
                        <a14:backgroundMark x1="48299" y1="14685" x2="48980" y2="21678"/>
                        <a14:backgroundMark x1="66667" y1="18881" x2="65306" y2="24476"/>
                        <a14:backgroundMark x1="57143" y1="76923" x2="61905" y2="86014"/>
                        <a14:backgroundMark x1="41497" y1="83916" x2="43537" y2="85315"/>
                        <a14:backgroundMark x1="71429" y1="70629" x2="76190" y2="79720"/>
                        <a14:backgroundMark x1="83673" y1="89510" x2="85034" y2="88811"/>
                        <a14:backgroundMark x1="61905" y1="51748" x2="63946" y2="46853"/>
                        <a14:backgroundMark x1="62585" y1="43357" x2="63946" y2="45455"/>
                        <a14:backgroundMark x1="77551" y1="26573" x2="79592" y2="27273"/>
                      </a14:backgroundRemoval>
                    </a14:imgEffect>
                    <a14:imgEffect>
                      <a14:brightnessContrast bright="5000" contrast="15000"/>
                    </a14:imgEffect>
                  </a14:imgLayer>
                </a14:imgProps>
              </a:ext>
              <a:ext uri="{28A0092B-C50C-407E-A947-70E740481C1C}">
                <a14:useLocalDpi xmlns:a14="http://schemas.microsoft.com/office/drawing/2010/main"/>
              </a:ext>
            </a:extLst>
          </a:blip>
          <a:srcRect/>
          <a:stretch/>
        </p:blipFill>
        <p:spPr bwMode="auto">
          <a:xfrm flipH="1">
            <a:off x="4512016" y="4601138"/>
            <a:ext cx="2111302" cy="206142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48" name="Picture 4" descr="Related image"/>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1389" b="99306" l="578" r="100000">
                        <a14:backgroundMark x1="60116" y1="70139" x2="89595" y2="75694"/>
                      </a14:backgroundRemoval>
                    </a14:imgEffect>
                    <a14:imgEffect>
                      <a14:colorTemperature colorTemp="11200"/>
                    </a14:imgEffect>
                    <a14:imgEffect>
                      <a14:brightnessContrast bright="13000" contrast="30000"/>
                    </a14:imgEffect>
                  </a14:imgLayer>
                </a14:imgProps>
              </a:ext>
              <a:ext uri="{28A0092B-C50C-407E-A947-70E740481C1C}">
                <a14:useLocalDpi xmlns:a14="http://schemas.microsoft.com/office/drawing/2010/main"/>
              </a:ext>
            </a:extLst>
          </a:blip>
          <a:srcRect l="-2"/>
          <a:stretch/>
        </p:blipFill>
        <p:spPr bwMode="auto">
          <a:xfrm>
            <a:off x="6732240" y="4645616"/>
            <a:ext cx="2325683" cy="193833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50" name="Picture 6" descr="Image result for anubis egyptian god"/>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96839" y="4740374"/>
            <a:ext cx="1363434" cy="17829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150"/>
                                        </p:tgtEl>
                                        <p:attrNameLst>
                                          <p:attrName>style.visibility</p:attrName>
                                        </p:attrNameLst>
                                      </p:cBhvr>
                                      <p:to>
                                        <p:strVal val="visible"/>
                                      </p:to>
                                    </p:set>
                                    <p:animEffect transition="in" filter="fade">
                                      <p:cBhvr>
                                        <p:cTn id="25" dur="500"/>
                                        <p:tgtEl>
                                          <p:spTgt spid="61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6146"/>
                                        </p:tgtEl>
                                        <p:attrNameLst>
                                          <p:attrName>style.visibility</p:attrName>
                                        </p:attrNameLst>
                                      </p:cBhvr>
                                      <p:to>
                                        <p:strVal val="visible"/>
                                      </p:to>
                                    </p:set>
                                    <p:anim calcmode="lin" valueType="num">
                                      <p:cBhvr additive="base">
                                        <p:cTn id="34" dur="500" fill="hold"/>
                                        <p:tgtEl>
                                          <p:spTgt spid="6146"/>
                                        </p:tgtEl>
                                        <p:attrNameLst>
                                          <p:attrName>ppt_x</p:attrName>
                                        </p:attrNameLst>
                                      </p:cBhvr>
                                      <p:tavLst>
                                        <p:tav tm="0">
                                          <p:val>
                                            <p:strVal val="1+#ppt_w/2"/>
                                          </p:val>
                                        </p:tav>
                                        <p:tav tm="100000">
                                          <p:val>
                                            <p:strVal val="#ppt_x"/>
                                          </p:val>
                                        </p:tav>
                                      </p:tavLst>
                                    </p:anim>
                                    <p:anim calcmode="lin" valueType="num">
                                      <p:cBhvr additive="base">
                                        <p:cTn id="35"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48"/>
                                        </p:tgtEl>
                                        <p:attrNameLst>
                                          <p:attrName>style.visibility</p:attrName>
                                        </p:attrNameLst>
                                      </p:cBhvr>
                                      <p:to>
                                        <p:strVal val="visible"/>
                                      </p:to>
                                    </p:set>
                                    <p:animEffect transition="in" filter="fade">
                                      <p:cBhvr>
                                        <p:cTn id="40" dur="500"/>
                                        <p:tgtEl>
                                          <p:spTgt spid="6148"/>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pPr algn="l"/>
            <a:r>
              <a:rPr lang="en-GB" sz="4800" b="1" dirty="0" smtClean="0">
                <a:solidFill>
                  <a:schemeClr val="bg1"/>
                </a:solidFill>
                <a:effectLst>
                  <a:outerShdw blurRad="38100" dist="38100" dir="2700000" algn="tl">
                    <a:srgbClr val="000000"/>
                  </a:outerShdw>
                </a:effectLst>
                <a:latin typeface="Papyrus" panose="03070502060502030205" pitchFamily="66" charset="0"/>
              </a:rPr>
              <a:t>1. What was a </a:t>
            </a:r>
            <a:r>
              <a:rPr lang="en-GB" sz="4800" b="1" dirty="0" err="1">
                <a:solidFill>
                  <a:srgbClr val="33CCCC"/>
                </a:solidFill>
                <a:effectLst>
                  <a:outerShdw blurRad="38100" dist="38100" dir="2700000" algn="tl">
                    <a:srgbClr val="000000"/>
                  </a:outerShdw>
                </a:effectLst>
                <a:latin typeface="Papyrus" panose="03070502060502030205" pitchFamily="66" charset="0"/>
              </a:rPr>
              <a:t>s</a:t>
            </a:r>
            <a:r>
              <a:rPr lang="en-GB" sz="4800" b="1" dirty="0" err="1" smtClean="0">
                <a:solidFill>
                  <a:srgbClr val="33CCCC"/>
                </a:solidFill>
                <a:effectLst>
                  <a:outerShdw blurRad="38100" dist="38100" dir="2700000" algn="tl">
                    <a:srgbClr val="000000"/>
                  </a:outerShdw>
                </a:effectLst>
                <a:latin typeface="Papyrus" panose="03070502060502030205" pitchFamily="66" charset="0"/>
              </a:rPr>
              <a:t>habti</a:t>
            </a:r>
            <a:r>
              <a:rPr lang="en-GB" sz="4800" b="1" dirty="0" smtClean="0">
                <a:solidFill>
                  <a:schemeClr val="bg1"/>
                </a:solidFill>
                <a:effectLst>
                  <a:outerShdw blurRad="38100" dist="38100" dir="2700000" algn="tl">
                    <a:srgbClr val="000000"/>
                  </a:outerShdw>
                </a:effectLst>
                <a:latin typeface="Papyrus" panose="03070502060502030205" pitchFamily="66" charset="0"/>
              </a:rPr>
              <a:t> figure?</a:t>
            </a:r>
            <a:endParaRPr lang="en-GB" sz="48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340768"/>
            <a:ext cx="180020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2800" b="1" dirty="0">
                <a:solidFill>
                  <a:srgbClr val="33CCCC"/>
                </a:solidFill>
                <a:effectLst>
                  <a:outerShdw blurRad="38100" dist="38100" dir="2700000" algn="tl">
                    <a:srgbClr val="000000"/>
                  </a:outerShdw>
                </a:effectLst>
                <a:latin typeface="Papyrus" panose="03070502060502030205" pitchFamily="66" charset="0"/>
              </a:rPr>
              <a:t>s</a:t>
            </a:r>
            <a:r>
              <a:rPr lang="en-GB" sz="2800" b="1" dirty="0" smtClean="0">
                <a:solidFill>
                  <a:srgbClr val="33CCCC"/>
                </a:solidFill>
                <a:effectLst>
                  <a:outerShdw blurRad="38100" dist="38100" dir="2700000" algn="tl">
                    <a:srgbClr val="000000"/>
                  </a:outerShdw>
                </a:effectLst>
                <a:latin typeface="Papyrus" panose="03070502060502030205" pitchFamily="66" charset="0"/>
              </a:rPr>
              <a:t>oldier</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 </a:t>
            </a:r>
            <a:r>
              <a:rPr lang="en-GB" sz="2800" b="1" dirty="0" smtClean="0">
                <a:solidFill>
                  <a:schemeClr val="bg1"/>
                </a:solidFill>
                <a:effectLst>
                  <a:outerShdw blurRad="38100" dist="38100" dir="2700000" algn="tl">
                    <a:srgbClr val="000000"/>
                  </a:outerShdw>
                </a:effectLst>
                <a:latin typeface="Papyrus" panose="03070502060502030205" pitchFamily="66" charset="0"/>
              </a:rPr>
              <a:t>for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11760" y="1340768"/>
            <a:ext cx="1800200"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servant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for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860032" y="1340768"/>
            <a:ext cx="180020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2800" b="1" dirty="0">
                <a:solidFill>
                  <a:srgbClr val="33CCCC"/>
                </a:solidFill>
                <a:effectLst>
                  <a:outerShdw blurRad="38100" dist="38100" dir="2700000" algn="tl">
                    <a:srgbClr val="000000"/>
                  </a:outerShdw>
                </a:effectLst>
                <a:latin typeface="Papyrus" panose="03070502060502030205" pitchFamily="66" charset="0"/>
              </a:rPr>
              <a:t>s</a:t>
            </a:r>
            <a:r>
              <a:rPr lang="en-GB" sz="2800" b="1" dirty="0" smtClean="0">
                <a:solidFill>
                  <a:srgbClr val="33CCCC"/>
                </a:solidFill>
                <a:effectLst>
                  <a:outerShdw blurRad="38100" dist="38100" dir="2700000" algn="tl">
                    <a:srgbClr val="000000"/>
                  </a:outerShdw>
                </a:effectLst>
                <a:latin typeface="Papyrus" panose="03070502060502030205" pitchFamily="66" charset="0"/>
              </a:rPr>
              <a:t>cribe</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 for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1340768"/>
            <a:ext cx="1800200"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king</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 for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1030" name="Picture 6" descr="Image result for ancient egyptian sickle"/>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875" b="100000" l="0" r="97250"/>
                    </a14:imgEffect>
                    <a14:imgEffect>
                      <a14:brightnessContrast bright="16000" contrast="17000"/>
                    </a14:imgEffect>
                  </a14:imgLayer>
                </a14:imgProps>
              </a:ext>
              <a:ext uri="{28A0092B-C50C-407E-A947-70E740481C1C}">
                <a14:useLocalDpi xmlns:a14="http://schemas.microsoft.com/office/drawing/2010/main"/>
              </a:ext>
            </a:extLst>
          </a:blip>
          <a:srcRect/>
          <a:stretch>
            <a:fillRect/>
          </a:stretch>
        </p:blipFill>
        <p:spPr bwMode="auto">
          <a:xfrm>
            <a:off x="1835696" y="4269431"/>
            <a:ext cx="2081808" cy="189587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ancient egyptian khopesh"/>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10692" b="100000" l="2368" r="93872"/>
                    </a14:imgEffect>
                    <a14:imgEffect>
                      <a14:brightnessContrast bright="18000" contrast="8000"/>
                    </a14:imgEffect>
                  </a14:imgLayer>
                </a14:imgProps>
              </a:ext>
              <a:ext uri="{28A0092B-C50C-407E-A947-70E740481C1C}">
                <a14:useLocalDpi xmlns:a14="http://schemas.microsoft.com/office/drawing/2010/main"/>
              </a:ext>
            </a:extLst>
          </a:blip>
          <a:srcRect/>
          <a:stretch/>
        </p:blipFill>
        <p:spPr bwMode="auto">
          <a:xfrm rot="5161122">
            <a:off x="-722739" y="4554464"/>
            <a:ext cx="3270463" cy="1241885"/>
          </a:xfrm>
          <a:prstGeom prst="rect">
            <a:avLst/>
          </a:prstGeom>
          <a:noFill/>
          <a:effectLst>
            <a:outerShdw blurRad="50800" dist="50800" dir="3000000" sx="107000" sy="107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355976" y="4005064"/>
            <a:ext cx="2232248" cy="2520280"/>
            <a:chOff x="4644008" y="4005064"/>
            <a:chExt cx="2232248" cy="2520280"/>
          </a:xfrm>
          <a:effectLst>
            <a:outerShdw blurRad="50800" dist="50800" dir="5400000" sx="101000" sy="101000" algn="ctr" rotWithShape="0">
              <a:srgbClr val="000000"/>
            </a:outerShdw>
          </a:effectLst>
        </p:grpSpPr>
        <p:pic>
          <p:nvPicPr>
            <p:cNvPr id="1034" name="Picture 10" descr="Related image"/>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9783" b="98913" l="2446" r="100000"/>
                      </a14:imgEffect>
                    </a14:imgLayer>
                  </a14:imgProps>
                </a:ext>
                <a:ext uri="{28A0092B-C50C-407E-A947-70E740481C1C}">
                  <a14:useLocalDpi xmlns:a14="http://schemas.microsoft.com/office/drawing/2010/main"/>
                </a:ext>
              </a:extLst>
            </a:blip>
            <a:srcRect/>
            <a:stretch>
              <a:fillRect/>
            </a:stretch>
          </p:blipFill>
          <p:spPr bwMode="auto">
            <a:xfrm>
              <a:off x="4644008" y="4005064"/>
              <a:ext cx="2232248" cy="2520280"/>
            </a:xfrm>
            <a:prstGeom prst="rect">
              <a:avLst/>
            </a:prstGeom>
            <a:noFill/>
            <a:effectLst>
              <a:outerShdw blurRad="50800" dist="50800" dir="54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6" name="Picture 12" descr="Image result for ancient egyptian reed brushes"/>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9985" b="89864" l="2462" r="99179"/>
                      </a14:imgEffect>
                    </a14:imgLayer>
                  </a14:imgProps>
                </a:ext>
                <a:ext uri="{28A0092B-C50C-407E-A947-70E740481C1C}">
                  <a14:useLocalDpi xmlns:a14="http://schemas.microsoft.com/office/drawing/2010/main"/>
                </a:ext>
              </a:extLst>
            </a:blip>
            <a:srcRect/>
            <a:stretch>
              <a:fillRect/>
            </a:stretch>
          </p:blipFill>
          <p:spPr bwMode="auto">
            <a:xfrm rot="19117131">
              <a:off x="5676586" y="4488997"/>
              <a:ext cx="971278" cy="658707"/>
            </a:xfrm>
            <a:prstGeom prst="rect">
              <a:avLst/>
            </a:prstGeom>
            <a:noFill/>
            <a:effectLst>
              <a:outerShdw blurRad="50800" dist="50800" dir="5460000" algn="ctr" rotWithShape="0">
                <a:schemeClr val="accent6">
                  <a:lumMod val="50000"/>
                  <a:alpha val="64000"/>
                </a:schemeClr>
              </a:outerShdw>
            </a:effectLst>
            <a:extLst>
              <a:ext uri="{909E8E84-426E-40DD-AFC4-6F175D3DCCD1}">
                <a14:hiddenFill xmlns:a14="http://schemas.microsoft.com/office/drawing/2010/main">
                  <a:solidFill>
                    <a:srgbClr val="FFFFFF"/>
                  </a:solidFill>
                </a14:hiddenFill>
              </a:ext>
            </a:extLst>
          </p:spPr>
        </p:pic>
      </p:grpSp>
      <p:pic>
        <p:nvPicPr>
          <p:cNvPr id="1038" name="Picture 14" descr="Image result for ancient egyptian crow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Effect>
                      <a14:brightnessContrast bright="-5000" contrast="20000"/>
                    </a14:imgEffect>
                  </a14:imgLayer>
                </a14:imgProps>
              </a:ext>
              <a:ext uri="{28A0092B-C50C-407E-A947-70E740481C1C}">
                <a14:useLocalDpi xmlns:a14="http://schemas.microsoft.com/office/drawing/2010/main"/>
              </a:ext>
            </a:extLst>
          </a:blip>
          <a:srcRect/>
          <a:stretch>
            <a:fillRect/>
          </a:stretch>
        </p:blipFill>
        <p:spPr bwMode="auto">
          <a:xfrm>
            <a:off x="6879805" y="3586059"/>
            <a:ext cx="2081133" cy="270547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40" name="Picture 16" descr="Image result for shabti pn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3117" b="99481" l="9662" r="89372"/>
                    </a14:imgEffect>
                  </a14:imgLayer>
                </a14:imgProps>
              </a:ext>
              <a:ext uri="{28A0092B-C50C-407E-A947-70E740481C1C}">
                <a14:useLocalDpi xmlns:a14="http://schemas.microsoft.com/office/drawing/2010/main"/>
              </a:ext>
            </a:extLst>
          </a:blip>
          <a:srcRect/>
          <a:stretch>
            <a:fillRect/>
          </a:stretch>
        </p:blipFill>
        <p:spPr bwMode="auto">
          <a:xfrm>
            <a:off x="8166175" y="144016"/>
            <a:ext cx="798313" cy="1484784"/>
          </a:xfrm>
          <a:prstGeom prst="rect">
            <a:avLst/>
          </a:prstGeom>
          <a:noFill/>
          <a:effectLst>
            <a:outerShdw blurRad="50800" dist="50800" dir="5400000" sx="103000" sy="103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17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40"/>
                                        </p:tgtEl>
                                        <p:attrNameLst>
                                          <p:attrName>style.visibility</p:attrName>
                                        </p:attrNameLst>
                                      </p:cBhvr>
                                      <p:to>
                                        <p:strVal val="visible"/>
                                      </p:to>
                                    </p:set>
                                    <p:animEffect transition="in" filter="fade">
                                      <p:cBhvr>
                                        <p:cTn id="11" dur="1000"/>
                                        <p:tgtEl>
                                          <p:spTgt spid="1040"/>
                                        </p:tgtEl>
                                      </p:cBhvr>
                                    </p:animEffect>
                                    <p:anim calcmode="lin" valueType="num">
                                      <p:cBhvr>
                                        <p:cTn id="12" dur="1000" fill="hold"/>
                                        <p:tgtEl>
                                          <p:spTgt spid="1040"/>
                                        </p:tgtEl>
                                        <p:attrNameLst>
                                          <p:attrName>ppt_x</p:attrName>
                                        </p:attrNameLst>
                                      </p:cBhvr>
                                      <p:tavLst>
                                        <p:tav tm="0">
                                          <p:val>
                                            <p:strVal val="#ppt_x"/>
                                          </p:val>
                                        </p:tav>
                                        <p:tav tm="100000">
                                          <p:val>
                                            <p:strVal val="#ppt_x"/>
                                          </p:val>
                                        </p:tav>
                                      </p:tavLst>
                                    </p:anim>
                                    <p:anim calcmode="lin" valueType="num">
                                      <p:cBhvr>
                                        <p:cTn id="13"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500"/>
                                        <p:tgtEl>
                                          <p:spTgt spid="10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038"/>
                                        </p:tgtEl>
                                        <p:attrNameLst>
                                          <p:attrName>style.visibility</p:attrName>
                                        </p:attrNameLst>
                                      </p:cBhvr>
                                      <p:to>
                                        <p:strVal val="visible"/>
                                      </p:to>
                                    </p:set>
                                    <p:animEffect transition="in" filter="fade">
                                      <p:cBhvr>
                                        <p:cTn id="49"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476672"/>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19. What happened if you failed the </a:t>
            </a:r>
            <a:r>
              <a:rPr lang="en-GB" b="1" dirty="0" smtClean="0">
                <a:solidFill>
                  <a:srgbClr val="33CCCC"/>
                </a:solidFill>
                <a:effectLst>
                  <a:outerShdw blurRad="38100" dist="38100" dir="2700000" algn="tl">
                    <a:srgbClr val="000000"/>
                  </a:outerShdw>
                </a:effectLst>
                <a:latin typeface="Papyrus" panose="03070502060502030205" pitchFamily="66" charset="0"/>
              </a:rPr>
              <a:t>test </a:t>
            </a:r>
            <a:r>
              <a:rPr lang="en-GB" b="1" dirty="0" smtClean="0">
                <a:solidFill>
                  <a:schemeClr val="bg1"/>
                </a:solidFill>
                <a:effectLst>
                  <a:outerShdw blurRad="38100" dist="38100" dir="2700000" algn="tl">
                    <a:srgbClr val="000000"/>
                  </a:outerShdw>
                </a:effectLst>
                <a:latin typeface="Papyrus" panose="03070502060502030205" pitchFamily="66" charset="0"/>
              </a:rPr>
              <a:t>to get into the afterlife?</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9864" y="1809398"/>
            <a:ext cx="1989576" cy="1938992"/>
          </a:xfrm>
          <a:prstGeom prst="rect">
            <a:avLst/>
          </a:prstGeom>
          <a:noFill/>
        </p:spPr>
        <p:txBody>
          <a:bodyPr wrap="square" rtlCol="0">
            <a:spAutoFit/>
          </a:bodyPr>
          <a:lstStyle/>
          <a:p>
            <a:pPr algn="ctr"/>
            <a:r>
              <a:rPr lang="en-GB" sz="2400" b="1" dirty="0">
                <a:solidFill>
                  <a:srgbClr val="33CCCC"/>
                </a:solidFill>
                <a:effectLst>
                  <a:outerShdw blurRad="38100" dist="38100" dir="2700000" algn="tl">
                    <a:srgbClr val="000000"/>
                  </a:outerShdw>
                </a:effectLst>
                <a:latin typeface="Papyrus" panose="03070502060502030205" pitchFamily="66" charset="0"/>
              </a:rPr>
              <a:t>a</a:t>
            </a:r>
            <a:r>
              <a:rPr lang="en-GB" sz="2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You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got </a:t>
            </a:r>
          </a:p>
          <a:p>
            <a:pPr algn="ctr"/>
            <a:r>
              <a:rPr lang="en-GB" sz="2400" b="1" dirty="0" smtClean="0">
                <a:solidFill>
                  <a:srgbClr val="33CCCC"/>
                </a:solidFill>
                <a:effectLst>
                  <a:outerShdw blurRad="38100" dist="38100" dir="2700000" algn="tl">
                    <a:srgbClr val="000000"/>
                  </a:outerShdw>
                </a:effectLst>
                <a:latin typeface="Papyrus" panose="03070502060502030205" pitchFamily="66" charset="0"/>
              </a:rPr>
              <a:t>shouted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at</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1835696" y="1772816"/>
            <a:ext cx="1989576" cy="2308324"/>
          </a:xfrm>
          <a:prstGeom prst="rect">
            <a:avLst/>
          </a:prstGeom>
          <a:noFill/>
        </p:spPr>
        <p:txBody>
          <a:bodyPr wrap="square" rtlCol="0">
            <a:spAutoFit/>
          </a:bodyPr>
          <a:lstStyle/>
          <a:p>
            <a:pPr algn="ctr"/>
            <a:r>
              <a:rPr lang="en-GB" sz="24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You had to wander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the earth forever as a </a:t>
            </a:r>
            <a:r>
              <a:rPr lang="en-GB" sz="2400" b="1" dirty="0" smtClean="0">
                <a:solidFill>
                  <a:srgbClr val="33CCCC"/>
                </a:solidFill>
                <a:effectLst>
                  <a:outerShdw blurRad="38100" dist="38100" dir="2700000" algn="tl">
                    <a:srgbClr val="000000"/>
                  </a:outerShdw>
                </a:effectLst>
                <a:latin typeface="Papyrus" panose="03070502060502030205" pitchFamily="66" charset="0"/>
              </a:rPr>
              <a:t>ghost</a:t>
            </a:r>
            <a:endParaRPr lang="en-GB" sz="24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3995936" y="1809398"/>
            <a:ext cx="2448272" cy="2677656"/>
          </a:xfrm>
          <a:prstGeom prst="rect">
            <a:avLst/>
          </a:prstGeom>
          <a:noFill/>
        </p:spPr>
        <p:txBody>
          <a:bodyPr wrap="square" rtlCol="0">
            <a:spAutoFit/>
          </a:bodyPr>
          <a:lstStyle/>
          <a:p>
            <a:pPr algn="ctr"/>
            <a:r>
              <a:rPr lang="en-GB" sz="2400" b="1" dirty="0">
                <a:solidFill>
                  <a:srgbClr val="33CCCC"/>
                </a:solidFill>
                <a:effectLst>
                  <a:outerShdw blurRad="38100" dist="38100" dir="2700000" algn="tl">
                    <a:srgbClr val="000000"/>
                  </a:outerShdw>
                </a:effectLst>
                <a:latin typeface="Papyrus" panose="03070502060502030205" pitchFamily="66" charset="0"/>
              </a:rPr>
              <a:t>c</a:t>
            </a:r>
            <a:r>
              <a:rPr lang="en-GB" sz="2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You were fed to a hippo-crocodile monster and made to wander the land of </a:t>
            </a:r>
            <a:r>
              <a:rPr lang="en-GB" sz="2400" b="1" dirty="0" err="1" smtClean="0">
                <a:solidFill>
                  <a:srgbClr val="33CCCC"/>
                </a:solidFill>
                <a:effectLst>
                  <a:outerShdw blurRad="38100" dist="38100" dir="2700000" algn="tl">
                    <a:srgbClr val="000000"/>
                  </a:outerShdw>
                </a:effectLst>
                <a:latin typeface="Papyrus" panose="03070502060502030205" pitchFamily="66" charset="0"/>
              </a:rPr>
              <a:t>Duat</a:t>
            </a:r>
            <a:r>
              <a:rPr lang="en-GB" sz="2400" b="1" dirty="0" smtClean="0">
                <a:solidFill>
                  <a:srgbClr val="33CCCC"/>
                </a:solidFill>
                <a:effectLst>
                  <a:outerShdw blurRad="38100" dist="38100" dir="2700000" algn="tl">
                    <a:srgbClr val="000000"/>
                  </a:outerShdw>
                </a:effectLst>
                <a:latin typeface="Papyrus" panose="03070502060502030205" pitchFamily="66" charset="0"/>
              </a:rPr>
              <a:t> </a:t>
            </a:r>
            <a:r>
              <a:rPr lang="en-GB" sz="2400" b="1" dirty="0" smtClean="0">
                <a:solidFill>
                  <a:schemeClr val="bg1"/>
                </a:solidFill>
                <a:effectLst>
                  <a:outerShdw blurRad="38100" dist="38100" dir="2700000" algn="tl">
                    <a:srgbClr val="000000"/>
                  </a:outerShdw>
                </a:effectLst>
                <a:latin typeface="Papyrus" panose="03070502060502030205" pitchFamily="66" charset="0"/>
              </a:rPr>
              <a:t>forever</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588224" y="1809398"/>
            <a:ext cx="2376264" cy="3416320"/>
          </a:xfrm>
          <a:prstGeom prst="rect">
            <a:avLst/>
          </a:prstGeom>
          <a:noFill/>
        </p:spPr>
        <p:txBody>
          <a:bodyPr wrap="square" rtlCol="0">
            <a:spAutoFit/>
          </a:bodyPr>
          <a:lstStyle/>
          <a:p>
            <a:pPr algn="ctr"/>
            <a:r>
              <a:rPr lang="en-GB" sz="24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Your </a:t>
            </a:r>
            <a:r>
              <a:rPr lang="en-GB" sz="2400" b="1" dirty="0" smtClean="0">
                <a:solidFill>
                  <a:srgbClr val="33CCCC"/>
                </a:solidFill>
                <a:effectLst>
                  <a:outerShdw blurRad="38100" dist="38100" dir="2700000" algn="tl">
                    <a:srgbClr val="000000"/>
                  </a:outerShdw>
                </a:effectLst>
                <a:latin typeface="Papyrus" panose="03070502060502030205" pitchFamily="66" charset="0"/>
              </a:rPr>
              <a:t>heart</a:t>
            </a:r>
            <a:r>
              <a:rPr lang="en-GB" sz="2400" b="1" dirty="0" smtClean="0">
                <a:solidFill>
                  <a:schemeClr val="bg1"/>
                </a:solidFill>
                <a:effectLst>
                  <a:outerShdw blurRad="38100" dist="38100" dir="2700000" algn="tl">
                    <a:srgbClr val="000000"/>
                  </a:outerShdw>
                </a:effectLst>
                <a:latin typeface="Papyrus" panose="03070502060502030205" pitchFamily="66" charset="0"/>
              </a:rPr>
              <a:t> was fed to a hippo-crocodile monster and you were made to wander the land of </a:t>
            </a:r>
            <a:r>
              <a:rPr lang="en-GB" sz="2400" b="1" dirty="0" err="1" smtClean="0">
                <a:solidFill>
                  <a:srgbClr val="33CCCC"/>
                </a:solidFill>
                <a:effectLst>
                  <a:outerShdw blurRad="38100" dist="38100" dir="2700000" algn="tl">
                    <a:srgbClr val="000000"/>
                  </a:outerShdw>
                </a:effectLst>
                <a:latin typeface="Papyrus" panose="03070502060502030205" pitchFamily="66" charset="0"/>
              </a:rPr>
              <a:t>Duat</a:t>
            </a:r>
            <a:r>
              <a:rPr lang="en-GB" sz="2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forever</a:t>
            </a:r>
            <a:endParaRPr lang="en-GB" sz="2400" b="1" dirty="0">
              <a:solidFill>
                <a:srgbClr val="33CCCC"/>
              </a:solidFill>
              <a:effectLst>
                <a:outerShdw blurRad="38100" dist="38100" dir="2700000" algn="tl">
                  <a:srgbClr val="000000"/>
                </a:outerShdw>
              </a:effectLst>
              <a:latin typeface="Papyrus" panose="03070502060502030205" pitchFamily="66" charset="0"/>
            </a:endParaRPr>
          </a:p>
        </p:txBody>
      </p:sp>
      <p:pic>
        <p:nvPicPr>
          <p:cNvPr id="5122" name="Picture 2" descr="Image result for real ghost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10000"/>
                    </a14:imgEffect>
                    <a14:imgEffect>
                      <a14:brightnessContrast bright="100000" contrast="-54000"/>
                    </a14:imgEffect>
                  </a14:imgLayer>
                </a14:imgProps>
              </a:ext>
              <a:ext uri="{28A0092B-C50C-407E-A947-70E740481C1C}">
                <a14:useLocalDpi xmlns:a14="http://schemas.microsoft.com/office/drawing/2010/main"/>
              </a:ext>
            </a:extLst>
          </a:blip>
          <a:srcRect/>
          <a:stretch/>
        </p:blipFill>
        <p:spPr bwMode="auto">
          <a:xfrm rot="238392" flipH="1">
            <a:off x="2469648" y="4049301"/>
            <a:ext cx="1035238" cy="2659397"/>
          </a:xfrm>
          <a:prstGeom prst="rect">
            <a:avLst/>
          </a:prstGeom>
          <a:noFill/>
          <a:effectLst>
            <a:glow rad="190500">
              <a:schemeClr val="bg1">
                <a:alpha val="22000"/>
              </a:schemeClr>
            </a:glow>
            <a:outerShdw blurRad="50800" dist="50800" dir="5400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1520" y="4653136"/>
            <a:ext cx="1791636" cy="106742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6" name="Picture 6" descr="Image result for ammit egyptian go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55977" y="4437112"/>
            <a:ext cx="2016223" cy="224104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5128" name="Picture 8" descr="Related image"/>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61155" y="5258857"/>
            <a:ext cx="1199277" cy="148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06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fade">
                                      <p:cBhvr>
                                        <p:cTn id="16" dur="500"/>
                                        <p:tgtEl>
                                          <p:spTgt spid="51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2000"/>
                                        <p:tgtEl>
                                          <p:spTgt spid="51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126"/>
                                        </p:tgtEl>
                                        <p:attrNameLst>
                                          <p:attrName>style.visibility</p:attrName>
                                        </p:attrNameLst>
                                      </p:cBhvr>
                                      <p:to>
                                        <p:strVal val="visible"/>
                                      </p:to>
                                    </p:set>
                                    <p:animEffect transition="in" filter="fade">
                                      <p:cBhvr>
                                        <p:cTn id="34" dur="500"/>
                                        <p:tgtEl>
                                          <p:spTgt spid="51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6" presetClass="entr" presetSubtype="32" fill="hold" nodeType="after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circle(out)">
                                      <p:cBhvr>
                                        <p:cTn id="43" dur="1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27384"/>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20. Which </a:t>
            </a:r>
            <a:r>
              <a:rPr lang="en-GB" b="1" dirty="0" smtClean="0">
                <a:solidFill>
                  <a:srgbClr val="33CCCC"/>
                </a:solidFill>
                <a:effectLst>
                  <a:outerShdw blurRad="38100" dist="38100" dir="2700000" algn="tl">
                    <a:srgbClr val="000000"/>
                  </a:outerShdw>
                </a:effectLst>
                <a:latin typeface="Papyrus" panose="03070502060502030205" pitchFamily="66" charset="0"/>
              </a:rPr>
              <a:t>organ</a:t>
            </a:r>
            <a:r>
              <a:rPr lang="en-GB" b="1" dirty="0" smtClean="0">
                <a:solidFill>
                  <a:schemeClr val="bg1"/>
                </a:solidFill>
                <a:effectLst>
                  <a:outerShdw blurRad="38100" dist="38100" dir="2700000" algn="tl">
                    <a:srgbClr val="000000"/>
                  </a:outerShdw>
                </a:effectLst>
                <a:latin typeface="Papyrus" panose="03070502060502030205" pitchFamily="66" charset="0"/>
              </a:rPr>
              <a:t> goes in which jar?</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13" name="TextBox 12"/>
          <p:cNvSpPr txBox="1"/>
          <p:nvPr/>
        </p:nvSpPr>
        <p:spPr>
          <a:xfrm>
            <a:off x="179512" y="980728"/>
            <a:ext cx="1944216" cy="584775"/>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a. </a:t>
            </a:r>
            <a:r>
              <a:rPr lang="en-GB" sz="3200" b="1" dirty="0" smtClean="0">
                <a:solidFill>
                  <a:schemeClr val="bg1"/>
                </a:solidFill>
                <a:effectLst>
                  <a:outerShdw blurRad="38100" dist="38100" dir="2700000" algn="tl">
                    <a:srgbClr val="000000"/>
                  </a:outerShdw>
                </a:effectLst>
                <a:latin typeface="Papyrus" panose="03070502060502030205" pitchFamily="66" charset="0"/>
              </a:rPr>
              <a:t>Lungs</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4" name="TextBox 13"/>
          <p:cNvSpPr txBox="1"/>
          <p:nvPr/>
        </p:nvSpPr>
        <p:spPr>
          <a:xfrm>
            <a:off x="2411760" y="980728"/>
            <a:ext cx="1800200" cy="584775"/>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b. </a:t>
            </a:r>
            <a:r>
              <a:rPr lang="en-GB" sz="3200" b="1" dirty="0" smtClean="0">
                <a:solidFill>
                  <a:schemeClr val="bg1"/>
                </a:solidFill>
                <a:effectLst>
                  <a:outerShdw blurRad="38100" dist="38100" dir="2700000" algn="tl">
                    <a:srgbClr val="000000"/>
                  </a:outerShdw>
                </a:effectLst>
                <a:latin typeface="Papyrus" panose="03070502060502030205" pitchFamily="66" charset="0"/>
              </a:rPr>
              <a:t>Liver</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5" name="TextBox 14"/>
          <p:cNvSpPr txBox="1"/>
          <p:nvPr/>
        </p:nvSpPr>
        <p:spPr>
          <a:xfrm>
            <a:off x="4139952" y="980728"/>
            <a:ext cx="2592288" cy="584775"/>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c. </a:t>
            </a:r>
            <a:r>
              <a:rPr lang="en-GB" sz="3200" b="1" dirty="0" smtClean="0">
                <a:solidFill>
                  <a:schemeClr val="bg1"/>
                </a:solidFill>
                <a:effectLst>
                  <a:outerShdw blurRad="38100" dist="38100" dir="2700000" algn="tl">
                    <a:srgbClr val="000000"/>
                  </a:outerShdw>
                </a:effectLst>
                <a:latin typeface="Papyrus" panose="03070502060502030205" pitchFamily="66" charset="0"/>
              </a:rPr>
              <a:t>Stomach</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6" name="TextBox 15"/>
          <p:cNvSpPr txBox="1"/>
          <p:nvPr/>
        </p:nvSpPr>
        <p:spPr>
          <a:xfrm>
            <a:off x="6562544" y="980728"/>
            <a:ext cx="2545960" cy="584775"/>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d.</a:t>
            </a:r>
            <a:r>
              <a:rPr lang="en-GB" sz="3200" b="1" dirty="0" smtClean="0">
                <a:solidFill>
                  <a:schemeClr val="bg1"/>
                </a:solidFill>
                <a:effectLst>
                  <a:outerShdw blurRad="38100" dist="38100" dir="2700000" algn="tl">
                    <a:srgbClr val="000000"/>
                  </a:outerShdw>
                </a:effectLst>
                <a:latin typeface="Papyrus" panose="03070502060502030205" pitchFamily="66" charset="0"/>
              </a:rPr>
              <a:t> Intestines</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7170" name="Picture 2" descr="Image result for intestines 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3804" b="99592" l="3804" r="93750">
                        <a14:backgroundMark x1="56114" y1="24592" x2="58696" y2="24457"/>
                        <a14:backgroundMark x1="60598" y1="28940" x2="63179" y2="35326"/>
                        <a14:backgroundMark x1="70924" y1="31658" x2="69022" y2="29348"/>
                        <a14:backgroundMark x1="44837" y1="25408" x2="44837" y2="25408"/>
                        <a14:backgroundMark x1="51495" y1="32201" x2="51495" y2="32201"/>
                        <a14:backgroundMark x1="35870" y1="27446" x2="35870" y2="27446"/>
                        <a14:backgroundMark x1="28940" y1="31250" x2="28940" y2="31250"/>
                        <a14:backgroundMark x1="39946" y1="36549" x2="41168" y2="37772"/>
                        <a14:backgroundMark x1="46603" y1="63587" x2="46060" y2="66168"/>
                        <a14:backgroundMark x1="35462" y1="69429" x2="32337" y2="67935"/>
                        <a14:backgroundMark x1="37092" y1="61141" x2="37092" y2="61141"/>
                        <a14:backgroundMark x1="51495" y1="49049" x2="51495" y2="49049"/>
                        <a14:backgroundMark x1="58967" y1="44293" x2="58967" y2="44293"/>
                        <a14:backgroundMark x1="49728" y1="50815" x2="44022" y2="57609"/>
                        <a14:backgroundMark x1="49321" y1="59918" x2="50679" y2="58424"/>
                        <a14:backgroundMark x1="69837" y1="55707" x2="69837" y2="55707"/>
                        <a14:backgroundMark x1="73505" y1="67935" x2="73505" y2="67935"/>
                        <a14:backgroundMark x1="66168" y1="69837" x2="66168" y2="69837"/>
                        <a14:backgroundMark x1="72554" y1="38451" x2="72554" y2="38451"/>
                        <a14:backgroundMark x1="35054" y1="61141" x2="35054" y2="61141"/>
                        <a14:backgroundMark x1="26359" y1="61141" x2="26359" y2="61141"/>
                      </a14:backgroundRemoval>
                    </a14:imgEffect>
                    <a14:imgEffect>
                      <a14:brightnessContrast bright="10000" contrast="30000"/>
                    </a14:imgEffect>
                  </a14:imgLayer>
                </a14:imgProps>
              </a:ext>
              <a:ext uri="{28A0092B-C50C-407E-A947-70E740481C1C}">
                <a14:useLocalDpi xmlns:a14="http://schemas.microsoft.com/office/drawing/2010/main"/>
              </a:ext>
            </a:extLst>
          </a:blip>
          <a:srcRect/>
          <a:stretch>
            <a:fillRect/>
          </a:stretch>
        </p:blipFill>
        <p:spPr bwMode="auto">
          <a:xfrm>
            <a:off x="6948264" y="1452584"/>
            <a:ext cx="1797988" cy="179798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2" name="Picture 4" descr="Image result for stomach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043" r="98404"/>
                    </a14:imgEffect>
                  </a14:imgLayer>
                </a14:imgProps>
              </a:ext>
              <a:ext uri="{28A0092B-C50C-407E-A947-70E740481C1C}">
                <a14:useLocalDpi xmlns:a14="http://schemas.microsoft.com/office/drawing/2010/main"/>
              </a:ext>
            </a:extLst>
          </a:blip>
          <a:srcRect/>
          <a:stretch>
            <a:fillRect/>
          </a:stretch>
        </p:blipFill>
        <p:spPr bwMode="auto">
          <a:xfrm>
            <a:off x="4618330" y="1592180"/>
            <a:ext cx="1872206" cy="170291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4" name="Picture 6" descr="Image result for lungs pn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3333" b="95667" l="1667" r="100000">
                        <a14:foregroundMark x1="63333" y1="12500" x2="90833" y2="81667"/>
                        <a14:backgroundMark x1="52667" y1="22833" x2="50000" y2="75500"/>
                      </a14:backgroundRemoval>
                    </a14:imgEffect>
                  </a14:imgLayer>
                </a14:imgProps>
              </a:ext>
              <a:ext uri="{28A0092B-C50C-407E-A947-70E740481C1C}">
                <a14:useLocalDpi xmlns:a14="http://schemas.microsoft.com/office/drawing/2010/main"/>
              </a:ext>
            </a:extLst>
          </a:blip>
          <a:srcRect/>
          <a:stretch>
            <a:fillRect/>
          </a:stretch>
        </p:blipFill>
        <p:spPr bwMode="auto">
          <a:xfrm>
            <a:off x="268397" y="1592180"/>
            <a:ext cx="1927338" cy="192733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liver pn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7750" r="94333"/>
                    </a14:imgEffect>
                  </a14:imgLayer>
                </a14:imgProps>
              </a:ext>
              <a:ext uri="{28A0092B-C50C-407E-A947-70E740481C1C}">
                <a14:useLocalDpi xmlns:a14="http://schemas.microsoft.com/office/drawing/2010/main"/>
              </a:ext>
            </a:extLst>
          </a:blip>
          <a:srcRect/>
          <a:stretch>
            <a:fillRect/>
          </a:stretch>
        </p:blipFill>
        <p:spPr bwMode="auto">
          <a:xfrm>
            <a:off x="2345540" y="1525960"/>
            <a:ext cx="2298468" cy="22984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canopic jars png"/>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98225">
                        <a14:foregroundMark x1="47337" y1="19231" x2="47337" y2="2307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539902" y="3356992"/>
            <a:ext cx="1384327" cy="2560747"/>
          </a:xfrm>
          <a:prstGeom prst="rect">
            <a:avLst/>
          </a:prstGeom>
          <a:noFill/>
          <a:effectLst>
            <a:outerShdw blurRad="50800" dist="50800" dir="19200000" sx="102000" sy="102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4" descr="Image result for canopic jars png"/>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0" b="100000" l="3226" r="100000">
                        <a14:foregroundMark x1="37097" y1="31090" x2="45161" y2="19551"/>
                        <a14:foregroundMark x1="75806" y1="31090" x2="67742" y2="21474"/>
                        <a14:foregroundMark x1="34677" y1="5128" x2="36290" y2="6731"/>
                        <a14:foregroundMark x1="67742" y1="5128" x2="69355" y2="7692"/>
                        <a14:foregroundMark x1="14516" y1="50641" x2="25000" y2="82051"/>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l="11016"/>
          <a:stretch/>
        </p:blipFill>
        <p:spPr bwMode="auto">
          <a:xfrm>
            <a:off x="7410449" y="3212976"/>
            <a:ext cx="997051" cy="2808312"/>
          </a:xfrm>
          <a:prstGeom prst="rect">
            <a:avLst/>
          </a:prstGeom>
          <a:noFill/>
          <a:effectLst>
            <a:outerShdw blurRad="50800" dist="50800" dir="1134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8" name="Picture 6" descr="Image result for canopic jars png"/>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5449" b="89744" l="4795" r="100000">
                        <a14:foregroundMark x1="74658" y1="80769" x2="85616" y2="44231"/>
                        <a14:foregroundMark x1="70548" y1="84615" x2="73973" y2="81731"/>
                        <a14:backgroundMark x1="86986" y1="52885" x2="85616" y2="4166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5052756" y="3340114"/>
            <a:ext cx="1253512" cy="2681174"/>
          </a:xfrm>
          <a:prstGeom prst="rect">
            <a:avLst/>
          </a:prstGeom>
          <a:noFill/>
          <a:effectLst>
            <a:outerShdw blurRad="50800" dist="50800" dir="1920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 name="Picture 8" descr="Image result for canopic jars png"/>
          <p:cNvPicPr>
            <a:picLocks noChangeAspect="1" noChangeArrowheads="1"/>
          </p:cNvPicPr>
          <p:nvPr/>
        </p:nvPicPr>
        <p:blipFill rotWithShape="1">
          <a:blip r:embed="rId17" cstate="email">
            <a:extLst>
              <a:ext uri="{BEBA8EAE-BF5A-486C-A8C5-ECC9F3942E4B}">
                <a14:imgProps xmlns:a14="http://schemas.microsoft.com/office/drawing/2010/main">
                  <a14:imgLayer r:embed="rId18">
                    <a14:imgEffect>
                      <a14:backgroundRemoval t="5449" b="98718" l="7229" r="96988">
                        <a14:foregroundMark x1="70482" y1="90705" x2="74096" y2="88141"/>
                        <a14:foregroundMark x1="68072" y1="92628" x2="71084" y2="90385"/>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2811954" y="3316525"/>
            <a:ext cx="1365640" cy="2560747"/>
          </a:xfrm>
          <a:prstGeom prst="rect">
            <a:avLst/>
          </a:prstGeom>
          <a:noFill/>
          <a:effectLst>
            <a:outerShdw blurRad="50800" dist="50800" dir="162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56040" y="5805264"/>
            <a:ext cx="2471744" cy="954107"/>
          </a:xfrm>
          <a:prstGeom prst="rect">
            <a:avLst/>
          </a:prstGeom>
          <a:noFill/>
        </p:spPr>
        <p:txBody>
          <a:bodyPr wrap="square" rtlCol="0">
            <a:spAutoFit/>
          </a:bodyPr>
          <a:lstStyle/>
          <a:p>
            <a:pPr algn="ctr"/>
            <a:r>
              <a:rPr lang="en-GB" sz="2800" b="1" dirty="0" err="1" smtClean="0">
                <a:solidFill>
                  <a:srgbClr val="33CCCC"/>
                </a:solidFill>
                <a:effectLst>
                  <a:outerShdw blurRad="38100" dist="38100" dir="2700000" algn="tl">
                    <a:srgbClr val="000000"/>
                  </a:outerShdw>
                </a:effectLst>
                <a:latin typeface="Papyrus" panose="03070502060502030205" pitchFamily="66" charset="0"/>
              </a:rPr>
              <a:t>Qebhusenuef</a:t>
            </a:r>
            <a:endParaRPr lang="en-GB" sz="2800" b="1" dirty="0" smtClean="0">
              <a:solidFill>
                <a:srgbClr val="33CCCC"/>
              </a:solidFill>
              <a:effectLst>
                <a:outerShdw blurRad="38100" dist="38100" dir="2700000" algn="tl">
                  <a:srgbClr val="000000"/>
                </a:outerShdw>
              </a:effectLst>
              <a:latin typeface="Papyrus" panose="03070502060502030205" pitchFamily="66" charset="0"/>
            </a:endParaRP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falcon)</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21" name="TextBox 20"/>
          <p:cNvSpPr txBox="1"/>
          <p:nvPr/>
        </p:nvSpPr>
        <p:spPr>
          <a:xfrm>
            <a:off x="2294906" y="5805264"/>
            <a:ext cx="2399736" cy="954107"/>
          </a:xfrm>
          <a:prstGeom prst="rect">
            <a:avLst/>
          </a:prstGeom>
          <a:noFill/>
        </p:spPr>
        <p:txBody>
          <a:bodyPr wrap="square" rtlCol="0">
            <a:spAutoFit/>
          </a:bodyPr>
          <a:lstStyle/>
          <a:p>
            <a:pPr algn="ctr"/>
            <a:r>
              <a:rPr lang="en-GB" sz="2800" b="1" dirty="0" err="1" smtClean="0">
                <a:solidFill>
                  <a:srgbClr val="33CCCC"/>
                </a:solidFill>
                <a:effectLst>
                  <a:outerShdw blurRad="38100" dist="38100" dir="2700000" algn="tl">
                    <a:srgbClr val="000000"/>
                  </a:outerShdw>
                </a:effectLst>
                <a:latin typeface="Papyrus" panose="03070502060502030205" pitchFamily="66" charset="0"/>
              </a:rPr>
              <a:t>Imsety</a:t>
            </a:r>
            <a:endParaRPr lang="en-GB" sz="2800" b="1" dirty="0" smtClean="0">
              <a:solidFill>
                <a:srgbClr val="33CCCC"/>
              </a:solidFill>
              <a:effectLst>
                <a:outerShdw blurRad="38100" dist="38100" dir="2700000" algn="tl">
                  <a:srgbClr val="000000"/>
                </a:outerShdw>
              </a:effectLst>
              <a:latin typeface="Papyrus" panose="03070502060502030205" pitchFamily="66" charset="0"/>
            </a:endParaRP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human)</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22" name="TextBox 21"/>
          <p:cNvSpPr txBox="1"/>
          <p:nvPr/>
        </p:nvSpPr>
        <p:spPr>
          <a:xfrm>
            <a:off x="4470762" y="5805264"/>
            <a:ext cx="2477502" cy="954107"/>
          </a:xfrm>
          <a:prstGeom prst="rect">
            <a:avLst/>
          </a:prstGeom>
          <a:noFill/>
        </p:spPr>
        <p:txBody>
          <a:bodyPr wrap="square" rtlCol="0">
            <a:spAutoFit/>
          </a:bodyPr>
          <a:lstStyle/>
          <a:p>
            <a:pPr algn="ctr"/>
            <a:r>
              <a:rPr lang="en-GB" sz="2800" b="1" dirty="0" err="1" smtClean="0">
                <a:solidFill>
                  <a:srgbClr val="33CCCC"/>
                </a:solidFill>
                <a:effectLst>
                  <a:outerShdw blurRad="38100" dist="38100" dir="2700000" algn="tl">
                    <a:srgbClr val="000000"/>
                  </a:outerShdw>
                </a:effectLst>
                <a:latin typeface="Papyrus" panose="03070502060502030205" pitchFamily="66" charset="0"/>
              </a:rPr>
              <a:t>Hapi</a:t>
            </a:r>
            <a:endParaRPr lang="en-GB" sz="2800" b="1" dirty="0" smtClean="0">
              <a:solidFill>
                <a:srgbClr val="33CCCC"/>
              </a:solidFill>
              <a:effectLst>
                <a:outerShdw blurRad="38100" dist="38100" dir="2700000" algn="tl">
                  <a:srgbClr val="000000"/>
                </a:outerShdw>
              </a:effectLst>
              <a:latin typeface="Papyrus" panose="03070502060502030205" pitchFamily="66" charset="0"/>
            </a:endParaRP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baboon)</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24" name="TextBox 23"/>
          <p:cNvSpPr txBox="1"/>
          <p:nvPr/>
        </p:nvSpPr>
        <p:spPr>
          <a:xfrm>
            <a:off x="6766467" y="5805263"/>
            <a:ext cx="2270029" cy="954107"/>
          </a:xfrm>
          <a:prstGeom prst="rect">
            <a:avLst/>
          </a:prstGeom>
          <a:noFill/>
        </p:spPr>
        <p:txBody>
          <a:bodyPr wrap="square" rtlCol="0">
            <a:spAutoFit/>
          </a:bodyPr>
          <a:lstStyle/>
          <a:p>
            <a:pPr algn="ctr"/>
            <a:r>
              <a:rPr lang="en-GB" sz="2800" b="1" dirty="0" err="1" smtClean="0">
                <a:solidFill>
                  <a:srgbClr val="33CCCC"/>
                </a:solidFill>
                <a:effectLst>
                  <a:outerShdw blurRad="38100" dist="38100" dir="2700000" algn="tl">
                    <a:srgbClr val="000000"/>
                  </a:outerShdw>
                </a:effectLst>
                <a:latin typeface="Papyrus" panose="03070502060502030205" pitchFamily="66" charset="0"/>
              </a:rPr>
              <a:t>Duametef</a:t>
            </a:r>
            <a:endParaRPr lang="en-GB" sz="2800" b="1" dirty="0" smtClean="0">
              <a:solidFill>
                <a:srgbClr val="33CCCC"/>
              </a:solidFill>
              <a:effectLst>
                <a:outerShdw blurRad="38100" dist="38100" dir="2700000" algn="tl">
                  <a:srgbClr val="000000"/>
                </a:outerShdw>
              </a:effectLst>
              <a:latin typeface="Papyrus" panose="03070502060502030205" pitchFamily="66" charset="0"/>
            </a:endParaRP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jackal)</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156649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fade">
                                      <p:cBhvr>
                                        <p:cTn id="16" dur="500"/>
                                        <p:tgtEl>
                                          <p:spTgt spid="717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7176"/>
                                        </p:tgtEl>
                                        <p:attrNameLst>
                                          <p:attrName>style.visibility</p:attrName>
                                        </p:attrNameLst>
                                      </p:cBhvr>
                                      <p:to>
                                        <p:strVal val="visible"/>
                                      </p:to>
                                    </p:set>
                                    <p:animEffect transition="in" filter="fade">
                                      <p:cBhvr>
                                        <p:cTn id="24" dur="500"/>
                                        <p:tgtEl>
                                          <p:spTgt spid="717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fade">
                                      <p:cBhvr>
                                        <p:cTn id="32" dur="500"/>
                                        <p:tgtEl>
                                          <p:spTgt spid="7172"/>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7170"/>
                                        </p:tgtEl>
                                        <p:attrNameLst>
                                          <p:attrName>style.visibility</p:attrName>
                                        </p:attrNameLst>
                                      </p:cBhvr>
                                      <p:to>
                                        <p:strVal val="visible"/>
                                      </p:to>
                                    </p:set>
                                    <p:animEffect transition="in" filter="fade">
                                      <p:cBhvr>
                                        <p:cTn id="40" dur="500"/>
                                        <p:tgtEl>
                                          <p:spTgt spid="717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par>
                          <p:cTn id="66" fill="hold">
                            <p:stCondLst>
                              <p:cond delay="3000"/>
                            </p:stCondLst>
                            <p:childTnLst>
                              <p:par>
                                <p:cTn id="67" presetID="10"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20" grpId="0"/>
      <p:bldP spid="21" grpId="0"/>
      <p:bldP spid="22"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3820"/>
            <a:ext cx="9144000" cy="6858000"/>
          </a:xfrm>
          <a:prstGeom prst="rect">
            <a:avLst/>
          </a:prstGeom>
          <a:noFill/>
          <a:ln>
            <a:noFill/>
          </a:ln>
        </p:spPr>
      </p:pic>
      <p:pic>
        <p:nvPicPr>
          <p:cNvPr id="5" name="Picture 2" descr="Image result for egyptian scrib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51639" y="2204864"/>
            <a:ext cx="4623457" cy="3168352"/>
          </a:xfrm>
          <a:prstGeom prst="rect">
            <a:avLst/>
          </a:prstGeom>
          <a:noFill/>
          <a:ln w="76200">
            <a:solidFill>
              <a:schemeClr val="tx1"/>
            </a:solid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630" y="629816"/>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1500" b="1" dirty="0" smtClean="0">
                <a:solidFill>
                  <a:srgbClr val="33CCCC"/>
                </a:solidFill>
                <a:effectLst>
                  <a:outerShdw blurRad="38100" dist="38100" dir="2700000" algn="tl">
                    <a:srgbClr val="000000"/>
                  </a:outerShdw>
                </a:effectLst>
                <a:latin typeface="Papyrus" panose="03070502060502030205" pitchFamily="66" charset="0"/>
              </a:rPr>
              <a:t>Answers!</a:t>
            </a:r>
            <a:endParaRPr lang="en-GB" sz="11500" b="1" dirty="0">
              <a:solidFill>
                <a:srgbClr val="33CCCC"/>
              </a:solidFill>
              <a:effectLst>
                <a:outerShdw blurRad="38100" dist="38100" dir="2700000" algn="tl">
                  <a:srgbClr val="000000"/>
                </a:outerShdw>
              </a:effectLst>
              <a:latin typeface="Papyrus" panose="03070502060502030205" pitchFamily="66" charset="0"/>
            </a:endParaRPr>
          </a:p>
        </p:txBody>
      </p:sp>
      <p:sp>
        <p:nvSpPr>
          <p:cNvPr id="7" name="TextBox 6"/>
          <p:cNvSpPr txBox="1"/>
          <p:nvPr/>
        </p:nvSpPr>
        <p:spPr>
          <a:xfrm>
            <a:off x="2825806" y="5838363"/>
            <a:ext cx="3492388" cy="830997"/>
          </a:xfrm>
          <a:prstGeom prst="rect">
            <a:avLst/>
          </a:prstGeom>
          <a:noFill/>
        </p:spPr>
        <p:txBody>
          <a:bodyPr wrap="square" rtlCol="0">
            <a:spAutoFit/>
          </a:bodyPr>
          <a:lstStyle/>
          <a:p>
            <a:pPr algn="ctr"/>
            <a:r>
              <a:rPr lang="en-GB" sz="4800" b="1" dirty="0" smtClean="0">
                <a:solidFill>
                  <a:schemeClr val="bg1"/>
                </a:solidFill>
                <a:effectLst>
                  <a:outerShdw blurRad="38100" dist="38100" dir="2700000" algn="tl">
                    <a:srgbClr val="000000"/>
                  </a:outerShdw>
                </a:effectLst>
                <a:latin typeface="Papyrus" panose="03070502060502030205" pitchFamily="66" charset="0"/>
              </a:rPr>
              <a:t>Ready?</a:t>
            </a:r>
            <a:endParaRPr lang="en-GB" sz="48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411942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pPr algn="l"/>
            <a:r>
              <a:rPr lang="en-GB" sz="4800" b="1" dirty="0" smtClean="0">
                <a:solidFill>
                  <a:schemeClr val="bg1"/>
                </a:solidFill>
                <a:effectLst>
                  <a:outerShdw blurRad="38100" dist="38100" dir="2700000" algn="tl">
                    <a:srgbClr val="000000"/>
                  </a:outerShdw>
                </a:effectLst>
                <a:latin typeface="Papyrus" panose="03070502060502030205" pitchFamily="66" charset="0"/>
              </a:rPr>
              <a:t>1. What was a </a:t>
            </a:r>
            <a:r>
              <a:rPr lang="en-GB" sz="4800" b="1" dirty="0" err="1">
                <a:solidFill>
                  <a:srgbClr val="33CCCC"/>
                </a:solidFill>
                <a:effectLst>
                  <a:outerShdw blurRad="38100" dist="38100" dir="2700000" algn="tl">
                    <a:srgbClr val="000000"/>
                  </a:outerShdw>
                </a:effectLst>
                <a:latin typeface="Papyrus" panose="03070502060502030205" pitchFamily="66" charset="0"/>
              </a:rPr>
              <a:t>s</a:t>
            </a:r>
            <a:r>
              <a:rPr lang="en-GB" sz="4800" b="1" dirty="0" err="1" smtClean="0">
                <a:solidFill>
                  <a:srgbClr val="33CCCC"/>
                </a:solidFill>
                <a:effectLst>
                  <a:outerShdw blurRad="38100" dist="38100" dir="2700000" algn="tl">
                    <a:srgbClr val="000000"/>
                  </a:outerShdw>
                </a:effectLst>
                <a:latin typeface="Papyrus" panose="03070502060502030205" pitchFamily="66" charset="0"/>
              </a:rPr>
              <a:t>habti</a:t>
            </a:r>
            <a:r>
              <a:rPr lang="en-GB" sz="4800" b="1" dirty="0" smtClean="0">
                <a:solidFill>
                  <a:schemeClr val="bg1"/>
                </a:solidFill>
                <a:effectLst>
                  <a:outerShdw blurRad="38100" dist="38100" dir="2700000" algn="tl">
                    <a:srgbClr val="000000"/>
                  </a:outerShdw>
                </a:effectLst>
                <a:latin typeface="Papyrus" panose="03070502060502030205" pitchFamily="66" charset="0"/>
              </a:rPr>
              <a:t> figure?</a:t>
            </a:r>
            <a:endParaRPr lang="en-GB" sz="48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340768"/>
            <a:ext cx="180020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2800" b="1" dirty="0">
                <a:solidFill>
                  <a:srgbClr val="33CCCC"/>
                </a:solidFill>
                <a:effectLst>
                  <a:outerShdw blurRad="38100" dist="38100" dir="2700000" algn="tl">
                    <a:srgbClr val="000000"/>
                  </a:outerShdw>
                </a:effectLst>
                <a:latin typeface="Papyrus" panose="03070502060502030205" pitchFamily="66" charset="0"/>
              </a:rPr>
              <a:t>s</a:t>
            </a:r>
            <a:r>
              <a:rPr lang="en-GB" sz="2800" b="1" dirty="0" smtClean="0">
                <a:solidFill>
                  <a:srgbClr val="33CCCC"/>
                </a:solidFill>
                <a:effectLst>
                  <a:outerShdw blurRad="38100" dist="38100" dir="2700000" algn="tl">
                    <a:srgbClr val="000000"/>
                  </a:outerShdw>
                </a:effectLst>
                <a:latin typeface="Papyrus" panose="03070502060502030205" pitchFamily="66" charset="0"/>
              </a:rPr>
              <a:t>oldier</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 </a:t>
            </a:r>
            <a:r>
              <a:rPr lang="en-GB" sz="2800" b="1" dirty="0" smtClean="0">
                <a:solidFill>
                  <a:schemeClr val="bg1"/>
                </a:solidFill>
                <a:effectLst>
                  <a:outerShdw blurRad="38100" dist="38100" dir="2700000" algn="tl">
                    <a:srgbClr val="000000"/>
                  </a:outerShdw>
                </a:effectLst>
                <a:latin typeface="Papyrus" panose="03070502060502030205" pitchFamily="66" charset="0"/>
              </a:rPr>
              <a:t>for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11760" y="1340768"/>
            <a:ext cx="1800200"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servant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for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860032" y="1340768"/>
            <a:ext cx="180020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2800" b="1" dirty="0">
                <a:solidFill>
                  <a:srgbClr val="33CCCC"/>
                </a:solidFill>
                <a:effectLst>
                  <a:outerShdw blurRad="38100" dist="38100" dir="2700000" algn="tl">
                    <a:srgbClr val="000000"/>
                  </a:outerShdw>
                </a:effectLst>
                <a:latin typeface="Papyrus" panose="03070502060502030205" pitchFamily="66" charset="0"/>
              </a:rPr>
              <a:t>s</a:t>
            </a:r>
            <a:r>
              <a:rPr lang="en-GB" sz="2800" b="1" dirty="0" smtClean="0">
                <a:solidFill>
                  <a:srgbClr val="33CCCC"/>
                </a:solidFill>
                <a:effectLst>
                  <a:outerShdw blurRad="38100" dist="38100" dir="2700000" algn="tl">
                    <a:srgbClr val="000000"/>
                  </a:outerShdw>
                </a:effectLst>
                <a:latin typeface="Papyrus" panose="03070502060502030205" pitchFamily="66" charset="0"/>
              </a:rPr>
              <a:t>cribe</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 for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1340768"/>
            <a:ext cx="1800200"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king</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 for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1030" name="Picture 6" descr="Image result for ancient egyptian sickle"/>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1875" b="100000" l="0" r="97250"/>
                    </a14:imgEffect>
                    <a14:imgEffect>
                      <a14:brightnessContrast bright="16000" contrast="17000"/>
                    </a14:imgEffect>
                  </a14:imgLayer>
                </a14:imgProps>
              </a:ext>
              <a:ext uri="{28A0092B-C50C-407E-A947-70E740481C1C}">
                <a14:useLocalDpi xmlns:a14="http://schemas.microsoft.com/office/drawing/2010/main"/>
              </a:ext>
            </a:extLst>
          </a:blip>
          <a:srcRect/>
          <a:stretch>
            <a:fillRect/>
          </a:stretch>
        </p:blipFill>
        <p:spPr bwMode="auto">
          <a:xfrm>
            <a:off x="1835696" y="4269431"/>
            <a:ext cx="2081808" cy="189587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ancient egyptian khopesh"/>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10692" b="100000" l="2368" r="93872"/>
                    </a14:imgEffect>
                    <a14:imgEffect>
                      <a14:brightnessContrast bright="18000" contrast="8000"/>
                    </a14:imgEffect>
                  </a14:imgLayer>
                </a14:imgProps>
              </a:ext>
              <a:ext uri="{28A0092B-C50C-407E-A947-70E740481C1C}">
                <a14:useLocalDpi xmlns:a14="http://schemas.microsoft.com/office/drawing/2010/main"/>
              </a:ext>
            </a:extLst>
          </a:blip>
          <a:srcRect/>
          <a:stretch/>
        </p:blipFill>
        <p:spPr bwMode="auto">
          <a:xfrm rot="5161122">
            <a:off x="-722739" y="4554464"/>
            <a:ext cx="3270463" cy="1241885"/>
          </a:xfrm>
          <a:prstGeom prst="rect">
            <a:avLst/>
          </a:prstGeom>
          <a:noFill/>
          <a:effectLst>
            <a:outerShdw blurRad="50800" dist="50800" dir="3000000" sx="107000" sy="107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355976" y="4005064"/>
            <a:ext cx="2232248" cy="2520280"/>
            <a:chOff x="4644008" y="4005064"/>
            <a:chExt cx="2232248" cy="2520280"/>
          </a:xfrm>
          <a:effectLst>
            <a:outerShdw blurRad="50800" dist="50800" dir="5400000" sx="101000" sy="101000" algn="ctr" rotWithShape="0">
              <a:srgbClr val="000000"/>
            </a:outerShdw>
          </a:effectLst>
        </p:grpSpPr>
        <p:pic>
          <p:nvPicPr>
            <p:cNvPr id="1034" name="Picture 10" descr="Related image"/>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9783" b="98913" l="2446" r="100000"/>
                      </a14:imgEffect>
                    </a14:imgLayer>
                  </a14:imgProps>
                </a:ext>
                <a:ext uri="{28A0092B-C50C-407E-A947-70E740481C1C}">
                  <a14:useLocalDpi xmlns:a14="http://schemas.microsoft.com/office/drawing/2010/main"/>
                </a:ext>
              </a:extLst>
            </a:blip>
            <a:srcRect/>
            <a:stretch>
              <a:fillRect/>
            </a:stretch>
          </p:blipFill>
          <p:spPr bwMode="auto">
            <a:xfrm>
              <a:off x="4644008" y="4005064"/>
              <a:ext cx="2232248" cy="2520280"/>
            </a:xfrm>
            <a:prstGeom prst="rect">
              <a:avLst/>
            </a:prstGeom>
            <a:noFill/>
            <a:effectLst>
              <a:outerShdw blurRad="50800" dist="50800" dir="54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6" name="Picture 12" descr="Image result for ancient egyptian reed brushes"/>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9985" b="89864" l="2462" r="99179"/>
                      </a14:imgEffect>
                    </a14:imgLayer>
                  </a14:imgProps>
                </a:ext>
                <a:ext uri="{28A0092B-C50C-407E-A947-70E740481C1C}">
                  <a14:useLocalDpi xmlns:a14="http://schemas.microsoft.com/office/drawing/2010/main"/>
                </a:ext>
              </a:extLst>
            </a:blip>
            <a:srcRect/>
            <a:stretch>
              <a:fillRect/>
            </a:stretch>
          </p:blipFill>
          <p:spPr bwMode="auto">
            <a:xfrm rot="19117131">
              <a:off x="5676586" y="4488997"/>
              <a:ext cx="971278" cy="658707"/>
            </a:xfrm>
            <a:prstGeom prst="rect">
              <a:avLst/>
            </a:prstGeom>
            <a:noFill/>
            <a:effectLst>
              <a:outerShdw blurRad="50800" dist="50800" dir="5460000" algn="ctr" rotWithShape="0">
                <a:schemeClr val="accent6">
                  <a:lumMod val="50000"/>
                  <a:alpha val="64000"/>
                </a:schemeClr>
              </a:outerShdw>
            </a:effectLst>
            <a:extLst>
              <a:ext uri="{909E8E84-426E-40DD-AFC4-6F175D3DCCD1}">
                <a14:hiddenFill xmlns:a14="http://schemas.microsoft.com/office/drawing/2010/main">
                  <a:solidFill>
                    <a:srgbClr val="FFFFFF"/>
                  </a:solidFill>
                </a14:hiddenFill>
              </a:ext>
            </a:extLst>
          </p:spPr>
        </p:pic>
      </p:grpSp>
      <p:pic>
        <p:nvPicPr>
          <p:cNvPr id="1038" name="Picture 14" descr="Image result for ancient egyptian crow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Effect>
                      <a14:brightnessContrast bright="-5000" contrast="20000"/>
                    </a14:imgEffect>
                  </a14:imgLayer>
                </a14:imgProps>
              </a:ext>
              <a:ext uri="{28A0092B-C50C-407E-A947-70E740481C1C}">
                <a14:useLocalDpi xmlns:a14="http://schemas.microsoft.com/office/drawing/2010/main"/>
              </a:ext>
            </a:extLst>
          </a:blip>
          <a:srcRect/>
          <a:stretch>
            <a:fillRect/>
          </a:stretch>
        </p:blipFill>
        <p:spPr bwMode="auto">
          <a:xfrm>
            <a:off x="6879805" y="3586059"/>
            <a:ext cx="2081133" cy="270547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40" name="Picture 16" descr="Image result for shabti png"/>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3117" b="99481" l="9662" r="89372"/>
                    </a14:imgEffect>
                  </a14:imgLayer>
                </a14:imgProps>
              </a:ext>
              <a:ext uri="{28A0092B-C50C-407E-A947-70E740481C1C}">
                <a14:useLocalDpi xmlns:a14="http://schemas.microsoft.com/office/drawing/2010/main"/>
              </a:ext>
            </a:extLst>
          </a:blip>
          <a:srcRect/>
          <a:stretch>
            <a:fillRect/>
          </a:stretch>
        </p:blipFill>
        <p:spPr bwMode="auto">
          <a:xfrm>
            <a:off x="8166175" y="144016"/>
            <a:ext cx="798313" cy="1484784"/>
          </a:xfrm>
          <a:prstGeom prst="rect">
            <a:avLst/>
          </a:prstGeom>
          <a:noFill/>
          <a:effectLst>
            <a:outerShdw blurRad="50800" dist="50800" dir="5400000" sx="103000" sy="103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19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par>
                                <p:cTn id="23" presetID="10"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500"/>
                                        <p:tgtEl>
                                          <p:spTgt spid="1032"/>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38"/>
                                        </p:tgtEl>
                                        <p:attrNameLst>
                                          <p:attrName>style.visibility</p:attrName>
                                        </p:attrNameLst>
                                      </p:cBhvr>
                                      <p:to>
                                        <p:strVal val="visible"/>
                                      </p:to>
                                    </p:set>
                                    <p:animEffect transition="in" filter="fade">
                                      <p:cBhvr>
                                        <p:cTn id="31" dur="500"/>
                                        <p:tgtEl>
                                          <p:spTgt spid="1038"/>
                                        </p:tgtEl>
                                      </p:cBhvr>
                                    </p:animEffect>
                                  </p:childTnLst>
                                </p:cTn>
                              </p:par>
                              <p:par>
                                <p:cTn id="32" presetID="10" presetClass="entr" presetSubtype="0" fill="hold" nodeType="withEffect">
                                  <p:stCondLst>
                                    <p:cond delay="0"/>
                                  </p:stCondLst>
                                  <p:childTnLst>
                                    <p:set>
                                      <p:cBhvr>
                                        <p:cTn id="33" dur="1" fill="hold">
                                          <p:stCondLst>
                                            <p:cond delay="0"/>
                                          </p:stCondLst>
                                        </p:cTn>
                                        <p:tgtEl>
                                          <p:spTgt spid="1040"/>
                                        </p:tgtEl>
                                        <p:attrNameLst>
                                          <p:attrName>style.visibility</p:attrName>
                                        </p:attrNameLst>
                                      </p:cBhvr>
                                      <p:to>
                                        <p:strVal val="visible"/>
                                      </p:to>
                                    </p:set>
                                    <p:animEffect transition="in" filter="fade">
                                      <p:cBhvr>
                                        <p:cTn id="34"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shabti"/>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a:stretch/>
        </p:blipFill>
        <p:spPr bwMode="auto">
          <a:xfrm>
            <a:off x="0" y="-1"/>
            <a:ext cx="9144000" cy="68593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3808" y="188640"/>
            <a:ext cx="6120680" cy="6494085"/>
          </a:xfrm>
          <a:prstGeom prst="rect">
            <a:avLst/>
          </a:prstGeom>
          <a:noFill/>
        </p:spPr>
        <p:txBody>
          <a:bodyPr wrap="square" rtlCol="0">
            <a:spAutoFit/>
          </a:bodyPr>
          <a:lstStyle/>
          <a:p>
            <a:pPr lvl="0" algn="ctr"/>
            <a:r>
              <a:rPr lang="en-GB" sz="4000" b="1" dirty="0" smtClean="0">
                <a:solidFill>
                  <a:srgbClr val="33CCCC"/>
                </a:solidFill>
                <a:effectLst>
                  <a:outerShdw blurRad="38100" dist="38100" dir="2700000" algn="tl">
                    <a:srgbClr val="000000"/>
                  </a:outerShdw>
                </a:effectLst>
                <a:latin typeface="Papyrus" panose="03070502060502030205" pitchFamily="66" charset="0"/>
              </a:rPr>
              <a:t>b. </a:t>
            </a:r>
            <a:r>
              <a:rPr lang="en-GB" sz="4000" b="1" dirty="0" smtClean="0">
                <a:solidFill>
                  <a:schemeClr val="bg1"/>
                </a:solidFill>
                <a:effectLst>
                  <a:outerShdw blurRad="38100" dist="38100" dir="2700000" algn="tl">
                    <a:srgbClr val="000000"/>
                  </a:outerShdw>
                </a:effectLst>
                <a:latin typeface="Papyrus" panose="03070502060502030205" pitchFamily="66" charset="0"/>
              </a:rPr>
              <a:t>A </a:t>
            </a:r>
            <a:r>
              <a:rPr lang="en-GB" sz="4000" b="1" dirty="0" smtClean="0">
                <a:solidFill>
                  <a:srgbClr val="33CCCC"/>
                </a:solidFill>
                <a:effectLst>
                  <a:outerShdw blurRad="38100" dist="38100" dir="2700000" algn="tl">
                    <a:srgbClr val="000000"/>
                  </a:outerShdw>
                </a:effectLst>
                <a:latin typeface="Papyrus" panose="03070502060502030205" pitchFamily="66" charset="0"/>
              </a:rPr>
              <a:t>servant</a:t>
            </a:r>
            <a:r>
              <a:rPr lang="en-GB" sz="4000" b="1" dirty="0" smtClean="0">
                <a:solidFill>
                  <a:schemeClr val="bg1"/>
                </a:solidFill>
                <a:effectLst>
                  <a:outerShdw blurRad="38100" dist="38100" dir="2700000" algn="tl">
                    <a:srgbClr val="000000"/>
                  </a:outerShdw>
                </a:effectLst>
                <a:latin typeface="Papyrus" panose="03070502060502030205" pitchFamily="66" charset="0"/>
              </a:rPr>
              <a:t> for the afterlife.</a:t>
            </a:r>
          </a:p>
          <a:p>
            <a:pPr lvl="0" algn="ctr"/>
            <a:r>
              <a:rPr lang="en-GB" sz="2800" b="1" dirty="0" smtClean="0">
                <a:solidFill>
                  <a:schemeClr val="bg1"/>
                </a:solidFill>
                <a:effectLst>
                  <a:outerShdw blurRad="38100" dist="38100" dir="2700000" algn="tl">
                    <a:srgbClr val="000000"/>
                  </a:outerShdw>
                </a:effectLst>
                <a:latin typeface="Papyrus" panose="03070502060502030205" pitchFamily="66" charset="0"/>
              </a:rPr>
              <a:t>- these figures are often holding farming or carpentry tools, and are covered in hieroglyphic writing. </a:t>
            </a:r>
            <a:r>
              <a:rPr lang="en-GB" sz="2800" b="1" dirty="0" smtClean="0">
                <a:solidFill>
                  <a:schemeClr val="bg1"/>
                </a:solidFill>
                <a:effectLst>
                  <a:outerShdw blurRad="38100" dist="38100" dir="2700000" algn="tl">
                    <a:srgbClr val="000000"/>
                  </a:outerShdw>
                </a:effectLst>
                <a:latin typeface="Papyrus" panose="03070502060502030205" pitchFamily="66" charset="0"/>
              </a:rPr>
              <a:t>There </a:t>
            </a:r>
            <a:r>
              <a:rPr lang="en-GB" sz="2800" b="1" dirty="0" smtClean="0">
                <a:solidFill>
                  <a:schemeClr val="bg1"/>
                </a:solidFill>
                <a:effectLst>
                  <a:outerShdw blurRad="38100" dist="38100" dir="2700000" algn="tl">
                    <a:srgbClr val="000000"/>
                  </a:outerShdw>
                </a:effectLst>
                <a:latin typeface="Papyrus" panose="03070502060502030205" pitchFamily="66" charset="0"/>
              </a:rPr>
              <a:t>is usually a magic spell to make the figure come to life in the afterlife to do their owner’s bidding. Some of the earliest pharaohs left orders that their slaves and servants be killed upon their own death, so that they could continue serving their king in the afterlife. This stops after the First Dynasty (c. 3100-2900 BCE) however.</a:t>
            </a:r>
          </a:p>
        </p:txBody>
      </p:sp>
    </p:spTree>
    <p:extLst>
      <p:ext uri="{BB962C8B-B14F-4D97-AF65-F5344CB8AC3E}">
        <p14:creationId xmlns:p14="http://schemas.microsoft.com/office/powerpoint/2010/main" val="240320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r>
              <a:rPr lang="en-GB" sz="3200" b="1" dirty="0" smtClean="0">
                <a:solidFill>
                  <a:schemeClr val="bg1"/>
                </a:solidFill>
                <a:effectLst>
                  <a:outerShdw blurRad="38100" dist="38100" dir="2700000" algn="tl">
                    <a:srgbClr val="000000"/>
                  </a:outerShdw>
                </a:effectLst>
                <a:latin typeface="Papyrus" panose="03070502060502030205" pitchFamily="66" charset="0"/>
              </a:rPr>
              <a:t>2. What is the name of the jar that organs would be preserved in during mummification?</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340768"/>
            <a:ext cx="1800200" cy="1754326"/>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Body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jar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59493" y="1340768"/>
            <a:ext cx="1800200" cy="1754326"/>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Round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jar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81447" y="1340768"/>
            <a:ext cx="2019773" cy="1754326"/>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c</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Canopic </a:t>
            </a:r>
            <a:r>
              <a:rPr lang="en-GB" sz="3600" b="1" dirty="0" smtClean="0">
                <a:solidFill>
                  <a:schemeClr val="bg1"/>
                </a:solidFill>
                <a:effectLst>
                  <a:outerShdw blurRad="38100" dist="38100" dir="2700000" algn="tl">
                    <a:srgbClr val="000000"/>
                  </a:outerShdw>
                </a:effectLst>
                <a:latin typeface="Papyrus" panose="03070502060502030205" pitchFamily="66" charset="0"/>
              </a:rPr>
              <a:t>jar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79805" y="1340768"/>
            <a:ext cx="1800200" cy="1754326"/>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Anubis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jar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2050" name="Picture 2" descr="Image result for canopic jars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98225">
                        <a14:foregroundMark x1="47337" y1="19231" x2="47337" y2="2307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301163" y="3265511"/>
            <a:ext cx="1606541" cy="2971801"/>
          </a:xfrm>
          <a:prstGeom prst="rect">
            <a:avLst/>
          </a:prstGeom>
          <a:noFill/>
          <a:effectLst>
            <a:outerShdw blurRad="50800" dist="50800" dir="19200000" sx="102000" sy="102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canopic jars p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3226" r="100000">
                        <a14:foregroundMark x1="37097" y1="31090" x2="45161" y2="19551"/>
                        <a14:foregroundMark x1="75806" y1="31090" x2="67742" y2="21474"/>
                        <a14:foregroundMark x1="34677" y1="5128" x2="36290" y2="6731"/>
                        <a14:foregroundMark x1="67742" y1="5128" x2="69355" y2="7692"/>
                        <a14:foregroundMark x1="14516" y1="50641" x2="25000" y2="82051"/>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l="9136"/>
          <a:stretch/>
        </p:blipFill>
        <p:spPr bwMode="auto">
          <a:xfrm>
            <a:off x="7248525" y="3167180"/>
            <a:ext cx="1181554" cy="3259105"/>
          </a:xfrm>
          <a:prstGeom prst="rect">
            <a:avLst/>
          </a:prstGeom>
          <a:noFill/>
          <a:effectLst>
            <a:outerShdw blurRad="50800" dist="50800" dir="1134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canopic jars pn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5449" b="89744" l="4795" r="100000">
                        <a14:foregroundMark x1="74658" y1="80769" x2="85616" y2="44231"/>
                        <a14:foregroundMark x1="70548" y1="84615" x2="73973" y2="81731"/>
                        <a14:backgroundMark x1="86986" y1="52885" x2="85616" y2="4166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4922322" y="3314726"/>
            <a:ext cx="1454727" cy="3111559"/>
          </a:xfrm>
          <a:prstGeom prst="rect">
            <a:avLst/>
          </a:prstGeom>
          <a:noFill/>
          <a:effectLst>
            <a:outerShdw blurRad="50800" dist="50800" dir="1920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canopic jars png"/>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5449" b="98718" l="7229" r="96988">
                        <a14:foregroundMark x1="70482" y1="90705" x2="74096" y2="88141"/>
                        <a14:foregroundMark x1="68072" y1="92628" x2="71084" y2="90385"/>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2627784" y="3265511"/>
            <a:ext cx="1584854" cy="2971801"/>
          </a:xfrm>
          <a:prstGeom prst="rect">
            <a:avLst/>
          </a:prstGeom>
          <a:noFill/>
          <a:effectLst>
            <a:outerShdw blurRad="50800" dist="50800" dir="162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7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par>
                                <p:cTn id="23" presetID="10"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par>
                                <p:cTn id="26" presetID="10" presetClass="entr" presetSubtype="0" fill="hold" nodeType="with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fade">
                                      <p:cBhvr>
                                        <p:cTn id="28" dur="500"/>
                                        <p:tgtEl>
                                          <p:spTgt spid="2054"/>
                                        </p:tgtEl>
                                      </p:cBhvr>
                                    </p:animEffect>
                                  </p:childTnLst>
                                </p:cTn>
                              </p:par>
                              <p:par>
                                <p:cTn id="29" presetID="10" presetClass="entr" presetSubtype="0" fill="hold" nodeType="withEffect">
                                  <p:stCondLst>
                                    <p:cond delay="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pSp>
        <p:nvGrpSpPr>
          <p:cNvPr id="7" name="Group 6"/>
          <p:cNvGrpSpPr/>
          <p:nvPr/>
        </p:nvGrpSpPr>
        <p:grpSpPr>
          <a:xfrm>
            <a:off x="0" y="0"/>
            <a:ext cx="9144000" cy="6858000"/>
            <a:chOff x="0" y="0"/>
            <a:chExt cx="9144000" cy="6858000"/>
          </a:xfrm>
        </p:grpSpPr>
        <p:pic>
          <p:nvPicPr>
            <p:cNvPr id="5" name="Picture 4" descr="Image result for canopic jars stone">
              <a:hlinkClick r:id="rId2"/>
            </p:cNvPr>
            <p:cNvPicPr/>
            <p:nvPr/>
          </p:nvPicPr>
          <p:blipFill rotWithShape="1">
            <a:blip r:embed="rId3" cstate="email">
              <a:extLst>
                <a:ext uri="{28A0092B-C50C-407E-A947-70E740481C1C}">
                  <a14:useLocalDpi xmlns:a14="http://schemas.microsoft.com/office/drawing/2010/main"/>
                </a:ext>
              </a:extLst>
            </a:blip>
            <a:srcRect/>
            <a:stretch/>
          </p:blipFill>
          <p:spPr bwMode="auto">
            <a:xfrm>
              <a:off x="0" y="1080121"/>
              <a:ext cx="9144000" cy="5777879"/>
            </a:xfrm>
            <a:prstGeom prst="rect">
              <a:avLst/>
            </a:prstGeom>
            <a:noFill/>
            <a:ln>
              <a:noFill/>
            </a:ln>
          </p:spPr>
        </p:pic>
        <p:pic>
          <p:nvPicPr>
            <p:cNvPr id="6" name="Picture 5" descr="Image result for canopic jars stone">
              <a:hlinkClick r:id="rId2"/>
            </p:cNvPr>
            <p:cNvPicPr/>
            <p:nvPr/>
          </p:nvPicPr>
          <p:blipFill rotWithShape="1">
            <a:blip r:embed="rId3" cstate="email">
              <a:extLst>
                <a:ext uri="{28A0092B-C50C-407E-A947-70E740481C1C}">
                  <a14:useLocalDpi xmlns:a14="http://schemas.microsoft.com/office/drawing/2010/main"/>
                </a:ext>
              </a:extLst>
            </a:blip>
            <a:srcRect/>
            <a:stretch/>
          </p:blipFill>
          <p:spPr bwMode="auto">
            <a:xfrm>
              <a:off x="0" y="548679"/>
              <a:ext cx="9144000" cy="5777879"/>
            </a:xfrm>
            <a:prstGeom prst="rect">
              <a:avLst/>
            </a:prstGeom>
            <a:noFill/>
            <a:ln>
              <a:noFill/>
            </a:ln>
          </p:spPr>
        </p:pic>
        <p:pic>
          <p:nvPicPr>
            <p:cNvPr id="4" name="Picture 3" descr="Image result for canopic jars stone">
              <a:hlinkClick r:id="rId2"/>
            </p:cNvPr>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5777879"/>
            </a:xfrm>
            <a:prstGeom prst="rect">
              <a:avLst/>
            </a:prstGeom>
            <a:noFill/>
            <a:ln>
              <a:noFill/>
            </a:ln>
          </p:spPr>
        </p:pic>
      </p:grpSp>
      <p:sp>
        <p:nvSpPr>
          <p:cNvPr id="8" name="TextBox 7"/>
          <p:cNvSpPr txBox="1"/>
          <p:nvPr/>
        </p:nvSpPr>
        <p:spPr>
          <a:xfrm>
            <a:off x="215516" y="4869938"/>
            <a:ext cx="8712968" cy="1815882"/>
          </a:xfrm>
          <a:prstGeom prst="rect">
            <a:avLst/>
          </a:prstGeom>
          <a:noFill/>
        </p:spPr>
        <p:txBody>
          <a:bodyPr wrap="square" rtlCol="0">
            <a:spAutoFit/>
          </a:bodyPr>
          <a:lstStyle/>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 these are a much better way of preserving a body, as it’s easier to dry out the organs separately rather than leave them inside. The name seems to originate from a mistaken link to the town of </a:t>
            </a:r>
            <a:r>
              <a:rPr lang="en-GB" sz="2800" b="1" dirty="0" smtClean="0">
                <a:solidFill>
                  <a:srgbClr val="33CCCC"/>
                </a:solidFill>
                <a:effectLst>
                  <a:outerShdw blurRad="38100" dist="38100" dir="2700000" algn="tl">
                    <a:srgbClr val="000000"/>
                  </a:outerShdw>
                </a:effectLst>
                <a:latin typeface="Papyrus" panose="03070502060502030205" pitchFamily="66" charset="0"/>
              </a:rPr>
              <a:t>Canopus</a:t>
            </a:r>
            <a:r>
              <a:rPr lang="en-GB" sz="2800" b="1" dirty="0" smtClean="0">
                <a:solidFill>
                  <a:schemeClr val="bg1"/>
                </a:solidFill>
                <a:effectLst>
                  <a:outerShdw blurRad="38100" dist="38100" dir="2700000" algn="tl">
                    <a:srgbClr val="000000"/>
                  </a:outerShdw>
                </a:effectLst>
                <a:latin typeface="Papyrus" panose="03070502060502030205" pitchFamily="66" charset="0"/>
              </a:rPr>
              <a:t> in Egypt.  </a:t>
            </a:r>
            <a:endParaRPr lang="en-GB" sz="2800" b="1" dirty="0" smtClean="0">
              <a:solidFill>
                <a:srgbClr val="33CCCC"/>
              </a:solidFill>
              <a:effectLst>
                <a:outerShdw blurRad="38100" dist="38100" dir="2700000" algn="tl">
                  <a:srgbClr val="000000"/>
                </a:outerShdw>
              </a:effectLst>
              <a:latin typeface="Papyrus" panose="03070502060502030205" pitchFamily="66" charset="0"/>
            </a:endParaRPr>
          </a:p>
        </p:txBody>
      </p:sp>
      <p:sp>
        <p:nvSpPr>
          <p:cNvPr id="9" name="Rectangle 8"/>
          <p:cNvSpPr/>
          <p:nvPr/>
        </p:nvSpPr>
        <p:spPr>
          <a:xfrm>
            <a:off x="2883077" y="116632"/>
            <a:ext cx="3377849" cy="707886"/>
          </a:xfrm>
          <a:prstGeom prst="rect">
            <a:avLst/>
          </a:prstGeom>
        </p:spPr>
        <p:txBody>
          <a:bodyPr wrap="none">
            <a:spAutoFit/>
          </a:bodyPr>
          <a:lstStyle/>
          <a:p>
            <a:pPr lvl="0" algn="ctr"/>
            <a:r>
              <a:rPr lang="en-GB" sz="4000" b="1" dirty="0">
                <a:solidFill>
                  <a:srgbClr val="33CCCC"/>
                </a:solidFill>
                <a:effectLst>
                  <a:outerShdw blurRad="38100" dist="38100" dir="2700000" algn="tl">
                    <a:srgbClr val="000000"/>
                  </a:outerShdw>
                </a:effectLst>
                <a:latin typeface="Papyrus" panose="03070502060502030205" pitchFamily="66" charset="0"/>
              </a:rPr>
              <a:t>c. </a:t>
            </a:r>
            <a:r>
              <a:rPr lang="en-GB" sz="4000" b="1" dirty="0">
                <a:solidFill>
                  <a:schemeClr val="bg1"/>
                </a:solidFill>
                <a:effectLst>
                  <a:outerShdw blurRad="38100" dist="38100" dir="2700000" algn="tl">
                    <a:srgbClr val="000000"/>
                  </a:outerShdw>
                </a:effectLst>
                <a:latin typeface="Papyrus" panose="03070502060502030205" pitchFamily="66" charset="0"/>
              </a:rPr>
              <a:t>Canopic </a:t>
            </a:r>
            <a:r>
              <a:rPr lang="en-GB" sz="4000" b="1" dirty="0" smtClean="0">
                <a:solidFill>
                  <a:schemeClr val="bg1"/>
                </a:solidFill>
                <a:effectLst>
                  <a:outerShdw blurRad="38100" dist="38100" dir="2700000" algn="tl">
                    <a:srgbClr val="000000"/>
                  </a:outerShdw>
                </a:effectLst>
                <a:latin typeface="Papyrus" panose="03070502060502030205" pitchFamily="66" charset="0"/>
              </a:rPr>
              <a:t>jar</a:t>
            </a:r>
            <a:endParaRPr lang="en-GB" sz="40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30962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a:hlinkClick r:id="rId2"/>
          </p:cNvPr>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pPr algn="l"/>
            <a:r>
              <a:rPr lang="en-GB" sz="3600" b="1" dirty="0" smtClean="0">
                <a:solidFill>
                  <a:schemeClr val="bg1"/>
                </a:solidFill>
                <a:effectLst>
                  <a:outerShdw blurRad="38100" dist="38100" dir="2700000" algn="tl">
                    <a:srgbClr val="000000"/>
                  </a:outerShdw>
                </a:effectLst>
                <a:latin typeface="Papyrus" panose="03070502060502030205" pitchFamily="66" charset="0"/>
              </a:rPr>
              <a:t>3. The ‘</a:t>
            </a:r>
            <a:r>
              <a:rPr lang="en-GB" sz="3600" b="1" dirty="0" err="1" smtClean="0">
                <a:solidFill>
                  <a:srgbClr val="33CCCC"/>
                </a:solidFill>
                <a:effectLst>
                  <a:outerShdw blurRad="38100" dist="38100" dir="2700000" algn="tl">
                    <a:srgbClr val="000000"/>
                  </a:outerShdw>
                </a:effectLst>
                <a:latin typeface="Papyrus" panose="03070502060502030205" pitchFamily="66" charset="0"/>
              </a:rPr>
              <a:t>wedjat</a:t>
            </a:r>
            <a:r>
              <a:rPr lang="en-GB" sz="3600" b="1" dirty="0" smtClean="0">
                <a:solidFill>
                  <a:schemeClr val="bg1"/>
                </a:solidFill>
                <a:effectLst>
                  <a:outerShdw blurRad="38100" dist="38100" dir="2700000" algn="tl">
                    <a:srgbClr val="000000"/>
                  </a:outerShdw>
                </a:effectLst>
                <a:latin typeface="Papyrus" panose="03070502060502030205" pitchFamily="66" charset="0"/>
              </a:rPr>
              <a:t>’ eye symbol is said</a:t>
            </a:r>
            <a:br>
              <a:rPr lang="en-GB" sz="3600" b="1" dirty="0" smtClean="0">
                <a:solidFill>
                  <a:schemeClr val="bg1"/>
                </a:solidFill>
                <a:effectLst>
                  <a:outerShdw blurRad="38100" dist="38100" dir="2700000" algn="tl">
                    <a:srgbClr val="000000"/>
                  </a:outerShdw>
                </a:effectLst>
                <a:latin typeface="Papyrus" panose="03070502060502030205" pitchFamily="66" charset="0"/>
              </a:rPr>
            </a:br>
            <a:r>
              <a:rPr lang="en-GB" sz="3600" b="1" dirty="0">
                <a:solidFill>
                  <a:schemeClr val="bg1"/>
                </a:solidFill>
                <a:effectLst>
                  <a:outerShdw blurRad="38100" dist="38100" dir="2700000" algn="tl">
                    <a:srgbClr val="000000"/>
                  </a:outerShdw>
                </a:effectLst>
                <a:latin typeface="Papyrus" panose="03070502060502030205" pitchFamily="66" charset="0"/>
              </a:rPr>
              <a:t> </a:t>
            </a:r>
            <a:r>
              <a:rPr lang="en-GB" sz="3600" b="1" dirty="0" smtClean="0">
                <a:solidFill>
                  <a:schemeClr val="bg1"/>
                </a:solidFill>
                <a:effectLst>
                  <a:outerShdw blurRad="38100" dist="38100" dir="2700000" algn="tl">
                    <a:srgbClr val="000000"/>
                  </a:outerShdw>
                </a:effectLst>
                <a:latin typeface="Papyrus" panose="03070502060502030205" pitchFamily="66" charset="0"/>
              </a:rPr>
              <a:t>    to be the eye of which god?</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436583"/>
            <a:ext cx="1800200"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Osiris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59493" y="1436583"/>
            <a:ext cx="1800200"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Seth</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81447" y="1436583"/>
            <a:ext cx="2019773"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c</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Thoth</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79805" y="1436583"/>
            <a:ext cx="1800200"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Horus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3074" name="Picture 2" descr="Image result for osiris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512" y="2743554"/>
            <a:ext cx="1800200" cy="391185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seth ancient egyptian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7744" y="2802995"/>
            <a:ext cx="1858620" cy="385241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78" name="Picture 6" descr="Image result for thoth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99992" y="3068960"/>
            <a:ext cx="1984653" cy="357123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0" name="Picture 8" descr="Image result for horus png"/>
          <p:cNvPicPr>
            <a:picLocks noChangeAspect="1" noChangeArrowheads="1"/>
          </p:cNvPicPr>
          <p:nvPr/>
        </p:nvPicPr>
        <p:blipFill>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903620" y="2436097"/>
            <a:ext cx="1844844" cy="421931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2" name="Picture 10" descr="Image result for horus png"/>
          <p:cNvPicPr>
            <a:picLocks noChangeAspect="1" noChangeArrowheads="1"/>
          </p:cNvPicPr>
          <p:nvPr/>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235322" y="260648"/>
            <a:ext cx="1444683" cy="102284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32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par>
                                <p:cTn id="23" presetID="10"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fade">
                                      <p:cBhvr>
                                        <p:cTn id="25" dur="500"/>
                                        <p:tgtEl>
                                          <p:spTgt spid="3076"/>
                                        </p:tgtEl>
                                      </p:cBhvr>
                                    </p:animEffect>
                                  </p:childTnLst>
                                </p:cTn>
                              </p:par>
                              <p:par>
                                <p:cTn id="26" presetID="10" presetClass="entr" presetSubtype="0" fill="hold" nodeType="with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500"/>
                                        <p:tgtEl>
                                          <p:spTgt spid="3078"/>
                                        </p:tgtEl>
                                      </p:cBhvr>
                                    </p:animEffect>
                                  </p:childTnLst>
                                </p:cTn>
                              </p:par>
                              <p:par>
                                <p:cTn id="29" presetID="10" presetClass="entr" presetSubtype="0" fill="hold" nodeType="withEffect">
                                  <p:stCondLst>
                                    <p:cond delay="0"/>
                                  </p:stCondLst>
                                  <p:childTnLst>
                                    <p:set>
                                      <p:cBhvr>
                                        <p:cTn id="30" dur="1" fill="hold">
                                          <p:stCondLst>
                                            <p:cond delay="0"/>
                                          </p:stCondLst>
                                        </p:cTn>
                                        <p:tgtEl>
                                          <p:spTgt spid="3080"/>
                                        </p:tgtEl>
                                        <p:attrNameLst>
                                          <p:attrName>style.visibility</p:attrName>
                                        </p:attrNameLst>
                                      </p:cBhvr>
                                      <p:to>
                                        <p:strVal val="visible"/>
                                      </p:to>
                                    </p:set>
                                    <p:animEffect transition="in" filter="fade">
                                      <p:cBhvr>
                                        <p:cTn id="31" dur="500"/>
                                        <p:tgtEl>
                                          <p:spTgt spid="3080"/>
                                        </p:tgtEl>
                                      </p:cBhvr>
                                    </p:animEffect>
                                  </p:childTnLst>
                                </p:cTn>
                              </p:par>
                              <p:par>
                                <p:cTn id="32" presetID="10" presetClass="entr" presetSubtype="0" fill="hold" nodeType="withEffect">
                                  <p:stCondLst>
                                    <p:cond delay="0"/>
                                  </p:stCondLst>
                                  <p:childTnLst>
                                    <p:set>
                                      <p:cBhvr>
                                        <p:cTn id="33" dur="1" fill="hold">
                                          <p:stCondLst>
                                            <p:cond delay="0"/>
                                          </p:stCondLst>
                                        </p:cTn>
                                        <p:tgtEl>
                                          <p:spTgt spid="3082"/>
                                        </p:tgtEl>
                                        <p:attrNameLst>
                                          <p:attrName>style.visibility</p:attrName>
                                        </p:attrNameLst>
                                      </p:cBhvr>
                                      <p:to>
                                        <p:strVal val="visible"/>
                                      </p:to>
                                    </p:set>
                                    <p:animEffect transition="in" filter="fade">
                                      <p:cBhvr>
                                        <p:cTn id="34"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pic>
        <p:nvPicPr>
          <p:cNvPr id="6" name="Picture 5"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30722" name="Picture 2" descr="Related imag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1000" contrast="10000"/>
                    </a14:imgEffect>
                  </a14:imgLayer>
                </a14:imgProps>
              </a:ext>
              <a:ext uri="{28A0092B-C50C-407E-A947-70E740481C1C}">
                <a14:useLocalDpi xmlns:a14="http://schemas.microsoft.com/office/drawing/2010/main"/>
              </a:ext>
            </a:extLst>
          </a:blip>
          <a:srcRect/>
          <a:stretch/>
        </p:blipFill>
        <p:spPr bwMode="auto">
          <a:xfrm>
            <a:off x="179512" y="131264"/>
            <a:ext cx="4723574" cy="659735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058" y="166563"/>
            <a:ext cx="3935438" cy="7078861"/>
          </a:xfrm>
          <a:prstGeom prst="rect">
            <a:avLst/>
          </a:prstGeom>
          <a:noFill/>
        </p:spPr>
        <p:txBody>
          <a:bodyPr wrap="square" rtlCol="0">
            <a:spAutoFit/>
          </a:bodyPr>
          <a:lstStyle/>
          <a:p>
            <a:pPr lvl="0" algn="ctr"/>
            <a:r>
              <a:rPr lang="en-GB" sz="4000" b="1" dirty="0" smtClean="0">
                <a:solidFill>
                  <a:srgbClr val="33CCCC"/>
                </a:solidFill>
                <a:effectLst>
                  <a:outerShdw blurRad="38100" dist="38100" dir="2700000" algn="tl">
                    <a:srgbClr val="000000"/>
                  </a:outerShdw>
                </a:effectLst>
                <a:latin typeface="Papyrus" panose="03070502060502030205" pitchFamily="66" charset="0"/>
              </a:rPr>
              <a:t>d. </a:t>
            </a:r>
            <a:r>
              <a:rPr lang="en-GB" sz="4000" b="1" dirty="0" smtClean="0">
                <a:solidFill>
                  <a:schemeClr val="bg1"/>
                </a:solidFill>
                <a:effectLst>
                  <a:outerShdw blurRad="38100" dist="38100" dir="2700000" algn="tl">
                    <a:srgbClr val="000000"/>
                  </a:outerShdw>
                </a:effectLst>
                <a:latin typeface="Papyrus" panose="03070502060502030205" pitchFamily="66" charset="0"/>
              </a:rPr>
              <a:t>Horus</a:t>
            </a:r>
            <a:endParaRPr lang="en-GB" sz="4000" b="1" dirty="0" smtClean="0">
              <a:solidFill>
                <a:srgbClr val="33CCCC"/>
              </a:solidFill>
              <a:effectLst>
                <a:outerShdw blurRad="38100" dist="38100" dir="2700000" algn="tl">
                  <a:srgbClr val="000000"/>
                </a:outerShdw>
              </a:effectLst>
              <a:latin typeface="Papyrus" panose="03070502060502030205" pitchFamily="66" charset="0"/>
            </a:endParaRPr>
          </a:p>
          <a:p>
            <a:pPr lvl="0" algn="ctr"/>
            <a:r>
              <a:rPr lang="en-GB" sz="2600" b="1" dirty="0" smtClean="0">
                <a:solidFill>
                  <a:schemeClr val="bg1"/>
                </a:solidFill>
                <a:effectLst>
                  <a:outerShdw blurRad="38100" dist="38100" dir="2700000" algn="tl">
                    <a:srgbClr val="000000"/>
                  </a:outerShdw>
                </a:effectLst>
                <a:latin typeface="Papyrus" panose="03070502060502030205" pitchFamily="66" charset="0"/>
              </a:rPr>
              <a:t>- although in some versions, it’s the eye of </a:t>
            </a:r>
            <a:r>
              <a:rPr lang="en-GB" sz="2600" b="1" dirty="0" smtClean="0">
                <a:solidFill>
                  <a:srgbClr val="33CCCC"/>
                </a:solidFill>
                <a:effectLst>
                  <a:outerShdw blurRad="38100" dist="38100" dir="2700000" algn="tl">
                    <a:srgbClr val="000000"/>
                  </a:outerShdw>
                </a:effectLst>
                <a:latin typeface="Papyrus" panose="03070502060502030205" pitchFamily="66" charset="0"/>
              </a:rPr>
              <a:t>Ra</a:t>
            </a:r>
            <a:r>
              <a:rPr lang="en-GB" sz="2600" b="1" dirty="0" smtClean="0">
                <a:solidFill>
                  <a:schemeClr val="bg1"/>
                </a:solidFill>
                <a:effectLst>
                  <a:outerShdw blurRad="38100" dist="38100" dir="2700000" algn="tl">
                    <a:srgbClr val="000000"/>
                  </a:outerShdw>
                </a:effectLst>
                <a:latin typeface="Papyrus" panose="03070502060502030205" pitchFamily="66" charset="0"/>
              </a:rPr>
              <a:t> as well. According to one legend, </a:t>
            </a:r>
            <a:r>
              <a:rPr lang="en-GB" sz="2600" b="1" dirty="0" smtClean="0">
                <a:solidFill>
                  <a:srgbClr val="33CCCC"/>
                </a:solidFill>
                <a:effectLst>
                  <a:outerShdw blurRad="38100" dist="38100" dir="2700000" algn="tl">
                    <a:srgbClr val="000000"/>
                  </a:outerShdw>
                </a:effectLst>
                <a:latin typeface="Papyrus" panose="03070502060502030205" pitchFamily="66" charset="0"/>
              </a:rPr>
              <a:t>Horus</a:t>
            </a:r>
            <a:r>
              <a:rPr lang="en-GB" sz="2600" b="1" dirty="0" smtClean="0">
                <a:solidFill>
                  <a:schemeClr val="bg1"/>
                </a:solidFill>
                <a:effectLst>
                  <a:outerShdw blurRad="38100" dist="38100" dir="2700000" algn="tl">
                    <a:srgbClr val="000000"/>
                  </a:outerShdw>
                </a:effectLst>
                <a:latin typeface="Papyrus" panose="03070502060502030205" pitchFamily="66" charset="0"/>
              </a:rPr>
              <a:t> loses his eye fighting his uncle </a:t>
            </a:r>
            <a:r>
              <a:rPr lang="en-GB" sz="2600" b="1" dirty="0" smtClean="0">
                <a:solidFill>
                  <a:srgbClr val="33CCCC"/>
                </a:solidFill>
                <a:effectLst>
                  <a:outerShdw blurRad="38100" dist="38100" dir="2700000" algn="tl">
                    <a:srgbClr val="000000"/>
                  </a:outerShdw>
                </a:effectLst>
                <a:latin typeface="Papyrus" panose="03070502060502030205" pitchFamily="66" charset="0"/>
              </a:rPr>
              <a:t>Seth </a:t>
            </a:r>
            <a:r>
              <a:rPr lang="en-GB" sz="2600" b="1" dirty="0" smtClean="0">
                <a:solidFill>
                  <a:schemeClr val="bg1"/>
                </a:solidFill>
                <a:effectLst>
                  <a:outerShdw blurRad="38100" dist="38100" dir="2700000" algn="tl">
                    <a:srgbClr val="000000"/>
                  </a:outerShdw>
                </a:effectLst>
                <a:latin typeface="Papyrus" panose="03070502060502030205" pitchFamily="66" charset="0"/>
              </a:rPr>
              <a:t>for the throne of Egypt but wins , having his eye restored afterwards by </a:t>
            </a:r>
            <a:r>
              <a:rPr lang="en-GB" sz="2600" b="1" dirty="0" smtClean="0">
                <a:solidFill>
                  <a:srgbClr val="33CCCC"/>
                </a:solidFill>
                <a:effectLst>
                  <a:outerShdw blurRad="38100" dist="38100" dir="2700000" algn="tl">
                    <a:srgbClr val="000000"/>
                  </a:outerShdw>
                </a:effectLst>
                <a:latin typeface="Papyrus" panose="03070502060502030205" pitchFamily="66" charset="0"/>
              </a:rPr>
              <a:t>Thoth</a:t>
            </a:r>
            <a:r>
              <a:rPr lang="en-GB" sz="2600" b="1" dirty="0" smtClean="0">
                <a:solidFill>
                  <a:schemeClr val="bg1"/>
                </a:solidFill>
                <a:effectLst>
                  <a:outerShdw blurRad="38100" dist="38100" dir="2700000" algn="tl">
                    <a:srgbClr val="000000"/>
                  </a:outerShdw>
                </a:effectLst>
                <a:latin typeface="Papyrus" panose="03070502060502030205" pitchFamily="66" charset="0"/>
              </a:rPr>
              <a:t>. Hence, </a:t>
            </a:r>
            <a:r>
              <a:rPr lang="en-GB" sz="2600" b="1" dirty="0" smtClean="0">
                <a:solidFill>
                  <a:srgbClr val="33CCCC"/>
                </a:solidFill>
                <a:effectLst>
                  <a:outerShdw blurRad="38100" dist="38100" dir="2700000" algn="tl">
                    <a:srgbClr val="000000"/>
                  </a:outerShdw>
                </a:effectLst>
                <a:latin typeface="Papyrus" panose="03070502060502030205" pitchFamily="66" charset="0"/>
              </a:rPr>
              <a:t>Horus</a:t>
            </a:r>
            <a:r>
              <a:rPr lang="en-GB" sz="2600" b="1" dirty="0" smtClean="0">
                <a:solidFill>
                  <a:schemeClr val="bg1"/>
                </a:solidFill>
                <a:effectLst>
                  <a:outerShdw blurRad="38100" dist="38100" dir="2700000" algn="tl">
                    <a:srgbClr val="000000"/>
                  </a:outerShdw>
                </a:effectLst>
                <a:latin typeface="Papyrus" panose="03070502060502030205" pitchFamily="66" charset="0"/>
              </a:rPr>
              <a:t>’ eye became a symbol of good winning over evil, safety, healing and security, while also being able to ward off the ‘</a:t>
            </a:r>
            <a:r>
              <a:rPr lang="en-GB" sz="2600" b="1" dirty="0" smtClean="0">
                <a:solidFill>
                  <a:srgbClr val="33CCCC"/>
                </a:solidFill>
                <a:effectLst>
                  <a:outerShdw blurRad="38100" dist="38100" dir="2700000" algn="tl">
                    <a:srgbClr val="000000"/>
                  </a:outerShdw>
                </a:effectLst>
                <a:latin typeface="Papyrus" panose="03070502060502030205" pitchFamily="66" charset="0"/>
              </a:rPr>
              <a:t>evil eye</a:t>
            </a:r>
            <a:r>
              <a:rPr lang="en-GB" sz="2600" b="1" dirty="0" smtClean="0">
                <a:solidFill>
                  <a:schemeClr val="bg1"/>
                </a:solidFill>
                <a:effectLst>
                  <a:outerShdw blurRad="38100" dist="38100" dir="2700000" algn="tl">
                    <a:srgbClr val="000000"/>
                  </a:outerShdw>
                </a:effectLst>
                <a:latin typeface="Papyrus" panose="03070502060502030205" pitchFamily="66" charset="0"/>
              </a:rPr>
              <a:t>’.</a:t>
            </a:r>
            <a:endParaRPr lang="en-GB" sz="2600" dirty="0"/>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  </a:t>
            </a:r>
          </a:p>
        </p:txBody>
      </p:sp>
    </p:spTree>
    <p:extLst>
      <p:ext uri="{BB962C8B-B14F-4D97-AF65-F5344CB8AC3E}">
        <p14:creationId xmlns:p14="http://schemas.microsoft.com/office/powerpoint/2010/main" val="180032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r>
              <a:rPr lang="en-GB" sz="3600" b="1" dirty="0">
                <a:solidFill>
                  <a:schemeClr val="bg1"/>
                </a:solidFill>
                <a:effectLst>
                  <a:outerShdw blurRad="38100" dist="38100" dir="2700000" algn="tl">
                    <a:srgbClr val="000000"/>
                  </a:outerShdw>
                </a:effectLst>
                <a:latin typeface="Papyrus" panose="03070502060502030205" pitchFamily="66" charset="0"/>
              </a:rPr>
              <a:t>4</a:t>
            </a:r>
            <a:r>
              <a:rPr lang="en-GB" sz="3600" b="1" dirty="0" smtClean="0">
                <a:solidFill>
                  <a:schemeClr val="bg1"/>
                </a:solidFill>
                <a:effectLst>
                  <a:outerShdw blurRad="38100" dist="38100" dir="2700000" algn="tl">
                    <a:srgbClr val="000000"/>
                  </a:outerShdw>
                </a:effectLst>
                <a:latin typeface="Papyrus" panose="03070502060502030205" pitchFamily="66" charset="0"/>
              </a:rPr>
              <a:t>. Why was dark blue jewellery so expensive in Ancient Egypt?</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553885"/>
            <a:ext cx="1800200" cy="2739211"/>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It was made from </a:t>
            </a:r>
            <a:r>
              <a:rPr lang="en-GB" sz="2400" b="1" dirty="0" smtClean="0">
                <a:solidFill>
                  <a:srgbClr val="33CCCC"/>
                </a:solidFill>
                <a:effectLst>
                  <a:outerShdw blurRad="38100" dist="38100" dir="2700000" algn="tl">
                    <a:srgbClr val="000000"/>
                  </a:outerShdw>
                </a:effectLst>
                <a:latin typeface="Papyrus" panose="03070502060502030205" pitchFamily="66" charset="0"/>
              </a:rPr>
              <a:t>lapis lazuli</a:t>
            </a:r>
            <a:r>
              <a:rPr lang="en-GB" sz="2400" b="1" dirty="0" smtClean="0">
                <a:solidFill>
                  <a:schemeClr val="bg1"/>
                </a:solidFill>
                <a:effectLst>
                  <a:outerShdw blurRad="38100" dist="38100" dir="2700000" algn="tl">
                    <a:srgbClr val="000000"/>
                  </a:outerShdw>
                </a:effectLst>
                <a:latin typeface="Papyrus" panose="03070502060502030205" pitchFamily="66" charset="0"/>
              </a:rPr>
              <a:t>, which came from far outside Egypt</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555776" y="1553885"/>
            <a:ext cx="1800200" cy="2369880"/>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It was made from a rock that was too hard to carve </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860032" y="1553885"/>
            <a:ext cx="1800200" cy="2000548"/>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It was made from lots of crushed up beetles</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1553885"/>
            <a:ext cx="1800200" cy="2369880"/>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It was made from plants from far outside Egypt</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4098" name="Picture 2" descr="Image result for SCARAB beetle 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7935" b="97385" l="4755" r="95516">
                        <a14:backgroundMark x1="70109" y1="41118" x2="77174" y2="40667"/>
                      </a14:backgroundRemoval>
                    </a14:imgEffect>
                  </a14:imgLayer>
                </a14:imgProps>
              </a:ext>
              <a:ext uri="{28A0092B-C50C-407E-A947-70E740481C1C}">
                <a14:useLocalDpi xmlns:a14="http://schemas.microsoft.com/office/drawing/2010/main"/>
              </a:ext>
            </a:extLst>
          </a:blip>
          <a:srcRect/>
          <a:stretch>
            <a:fillRect/>
          </a:stretch>
        </p:blipFill>
        <p:spPr bwMode="auto">
          <a:xfrm>
            <a:off x="4938353" y="4077072"/>
            <a:ext cx="1740722" cy="262152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blue plants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6604170" y="4438013"/>
            <a:ext cx="2632405" cy="197430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5496" y="4335872"/>
            <a:ext cx="2261480" cy="2261480"/>
            <a:chOff x="150280" y="4293096"/>
            <a:chExt cx="2261480" cy="2261480"/>
          </a:xfrm>
          <a:effectLst>
            <a:outerShdw blurRad="50800" dist="50800" dir="5400000" algn="ctr" rotWithShape="0">
              <a:srgbClr val="000000"/>
            </a:outerShdw>
          </a:effectLst>
        </p:grpSpPr>
        <p:pic>
          <p:nvPicPr>
            <p:cNvPr id="4104" name="Picture 8" descr="Image result for treasure map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280" y="4293096"/>
              <a:ext cx="2261480" cy="2261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5387832"/>
              <a:ext cx="432048" cy="830997"/>
            </a:xfrm>
            <a:prstGeom prst="rect">
              <a:avLst/>
            </a:prstGeom>
            <a:noFill/>
          </p:spPr>
          <p:txBody>
            <a:bodyPr wrap="square" rtlCol="0">
              <a:spAutoFit/>
            </a:bodyPr>
            <a:lstStyle/>
            <a:p>
              <a:r>
                <a:rPr lang="en-GB" sz="4800" b="1" dirty="0" smtClean="0">
                  <a:solidFill>
                    <a:schemeClr val="tx2"/>
                  </a:solidFill>
                  <a:latin typeface="Bradley Hand ITC" panose="03070402050302030203" pitchFamily="66" charset="0"/>
                </a:rPr>
                <a:t>X</a:t>
              </a:r>
              <a:endParaRPr lang="en-GB" sz="4800" b="1" dirty="0">
                <a:solidFill>
                  <a:schemeClr val="tx2"/>
                </a:solidFill>
                <a:latin typeface="Bradley Hand ITC" panose="03070402050302030203" pitchFamily="66" charset="0"/>
              </a:endParaRPr>
            </a:p>
          </p:txBody>
        </p:sp>
      </p:grpSp>
      <p:grpSp>
        <p:nvGrpSpPr>
          <p:cNvPr id="6" name="Group 5"/>
          <p:cNvGrpSpPr/>
          <p:nvPr/>
        </p:nvGrpSpPr>
        <p:grpSpPr>
          <a:xfrm>
            <a:off x="2483768" y="4445975"/>
            <a:ext cx="2107326" cy="2080106"/>
            <a:chOff x="2483768" y="4445975"/>
            <a:chExt cx="2107326" cy="2080106"/>
          </a:xfrm>
          <a:effectLst>
            <a:outerShdw blurRad="50800" dist="50800" dir="5400000" algn="ctr" rotWithShape="0">
              <a:srgbClr val="000000"/>
            </a:outerShdw>
          </a:effectLst>
        </p:grpSpPr>
        <p:pic>
          <p:nvPicPr>
            <p:cNvPr id="4106" name="Picture 10" descr="Image result for blue rock pn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96352" l="395" r="100000"/>
                      </a14:imgEffect>
                      <a14:imgEffect>
                        <a14:sharpenSoften amount="30000"/>
                      </a14:imgEffect>
                      <a14:imgEffect>
                        <a14:brightnessContrast bright="-5000" contrast="10000"/>
                      </a14:imgEffect>
                    </a14:imgLayer>
                  </a14:imgProps>
                </a:ext>
                <a:ext uri="{28A0092B-C50C-407E-A947-70E740481C1C}">
                  <a14:useLocalDpi xmlns:a14="http://schemas.microsoft.com/office/drawing/2010/main"/>
                </a:ext>
              </a:extLst>
            </a:blip>
            <a:srcRect/>
            <a:stretch/>
          </p:blipFill>
          <p:spPr bwMode="auto">
            <a:xfrm>
              <a:off x="2483768" y="4445975"/>
              <a:ext cx="2107326" cy="193535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chisel png"/>
            <p:cNvPicPr>
              <a:picLocks noChangeAspect="1" noChangeArrowheads="1"/>
            </p:cNvPicPr>
            <p:nvPr/>
          </p:nvPicPr>
          <p:blipFill>
            <a:blip r:embed="rId9" cstate="email">
              <a:extLst>
                <a:ext uri="{BEBA8EAE-BF5A-486C-A8C5-ECC9F3942E4B}">
                  <a14:imgProps xmlns:a14="http://schemas.microsoft.com/office/drawing/2010/main">
                    <a14:imgLayer r:embed="rId10">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3455876" y="5811313"/>
              <a:ext cx="1056943" cy="714768"/>
            </a:xfrm>
            <a:prstGeom prst="rect">
              <a:avLst/>
            </a:prstGeom>
            <a:noFill/>
            <a:effectLst>
              <a:outerShdw blurRad="50800" dist="50800" dir="5400000" algn="ctr" rotWithShape="0">
                <a:srgbClr val="000000">
                  <a:alpha val="30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842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500"/>
                                        <p:tgtEl>
                                          <p:spTgt spid="4098"/>
                                        </p:tgtEl>
                                      </p:cBhvr>
                                    </p:animEffect>
                                  </p:childTnLst>
                                </p:cTn>
                              </p:par>
                              <p:par>
                                <p:cTn id="23" presetID="10" presetClass="entr" presetSubtype="0" fill="hold" nodeType="withEffect">
                                  <p:stCondLst>
                                    <p:cond delay="0"/>
                                  </p:stCondLst>
                                  <p:childTnLst>
                                    <p:set>
                                      <p:cBhvr>
                                        <p:cTn id="24" dur="1" fill="hold">
                                          <p:stCondLst>
                                            <p:cond delay="0"/>
                                          </p:stCondLst>
                                        </p:cTn>
                                        <p:tgtEl>
                                          <p:spTgt spid="4102"/>
                                        </p:tgtEl>
                                        <p:attrNameLst>
                                          <p:attrName>style.visibility</p:attrName>
                                        </p:attrNameLst>
                                      </p:cBhvr>
                                      <p:to>
                                        <p:strVal val="visible"/>
                                      </p:to>
                                    </p:set>
                                    <p:animEffect transition="in" filter="fade">
                                      <p:cBhvr>
                                        <p:cTn id="25" dur="500"/>
                                        <p:tgtEl>
                                          <p:spTgt spid="4102"/>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r>
              <a:rPr lang="en-GB" sz="3200" b="1" dirty="0" smtClean="0">
                <a:solidFill>
                  <a:schemeClr val="bg1"/>
                </a:solidFill>
                <a:effectLst>
                  <a:outerShdw blurRad="38100" dist="38100" dir="2700000" algn="tl">
                    <a:srgbClr val="000000"/>
                  </a:outerShdw>
                </a:effectLst>
                <a:latin typeface="Papyrus" panose="03070502060502030205" pitchFamily="66" charset="0"/>
              </a:rPr>
              <a:t>2. What is the name of the jar that organs would be preserved in during mummification?</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340768"/>
            <a:ext cx="1800200" cy="1754326"/>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Body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jar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59493" y="1340768"/>
            <a:ext cx="1800200" cy="1754326"/>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Round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jar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81447" y="1340768"/>
            <a:ext cx="2019773" cy="1754326"/>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c</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Canopic </a:t>
            </a:r>
            <a:r>
              <a:rPr lang="en-GB" sz="3600" b="1" dirty="0" smtClean="0">
                <a:solidFill>
                  <a:schemeClr val="bg1"/>
                </a:solidFill>
                <a:effectLst>
                  <a:outerShdw blurRad="38100" dist="38100" dir="2700000" algn="tl">
                    <a:srgbClr val="000000"/>
                  </a:outerShdw>
                </a:effectLst>
                <a:latin typeface="Papyrus" panose="03070502060502030205" pitchFamily="66" charset="0"/>
              </a:rPr>
              <a:t>jar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79805" y="1340768"/>
            <a:ext cx="1800200" cy="1754326"/>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Anubis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jar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2050" name="Picture 2" descr="Image result for canopic jars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98225">
                        <a14:foregroundMark x1="47337" y1="19231" x2="47337" y2="2307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301163" y="3265511"/>
            <a:ext cx="1606541" cy="2971801"/>
          </a:xfrm>
          <a:prstGeom prst="rect">
            <a:avLst/>
          </a:prstGeom>
          <a:noFill/>
          <a:effectLst>
            <a:outerShdw blurRad="50800" dist="50800" dir="19200000" sx="102000" sy="102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canopic jars p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3226" r="100000">
                        <a14:foregroundMark x1="37097" y1="31090" x2="45161" y2="19551"/>
                        <a14:foregroundMark x1="75806" y1="31090" x2="67742" y2="21474"/>
                        <a14:foregroundMark x1="34677" y1="5128" x2="36290" y2="6731"/>
                        <a14:foregroundMark x1="67742" y1="5128" x2="69355" y2="7692"/>
                        <a14:foregroundMark x1="14516" y1="50641" x2="25000" y2="82051"/>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l="11333"/>
          <a:stretch/>
        </p:blipFill>
        <p:spPr bwMode="auto">
          <a:xfrm>
            <a:off x="7277099" y="3167180"/>
            <a:ext cx="1152979" cy="3259105"/>
          </a:xfrm>
          <a:prstGeom prst="rect">
            <a:avLst/>
          </a:prstGeom>
          <a:noFill/>
          <a:effectLst>
            <a:outerShdw blurRad="50800" dist="50800" dir="1134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canopic jars pn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5449" b="89744" l="4795" r="100000">
                        <a14:foregroundMark x1="74658" y1="80769" x2="85616" y2="44231"/>
                        <a14:foregroundMark x1="70548" y1="84615" x2="73973" y2="81731"/>
                        <a14:backgroundMark x1="86986" y1="52885" x2="85616" y2="4166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4922322" y="3314726"/>
            <a:ext cx="1454727" cy="3111559"/>
          </a:xfrm>
          <a:prstGeom prst="rect">
            <a:avLst/>
          </a:prstGeom>
          <a:noFill/>
          <a:effectLst>
            <a:outerShdw blurRad="50800" dist="50800" dir="1920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6" name="Picture 8" descr="Image result for canopic jars png"/>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5449" b="98718" l="7229" r="96988">
                        <a14:foregroundMark x1="70482" y1="90705" x2="74096" y2="88141"/>
                        <a14:foregroundMark x1="68072" y1="92628" x2="71084" y2="90385"/>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2627784" y="3265511"/>
            <a:ext cx="1584854" cy="2971801"/>
          </a:xfrm>
          <a:prstGeom prst="rect">
            <a:avLst/>
          </a:prstGeom>
          <a:noFill/>
          <a:effectLst>
            <a:outerShdw blurRad="50800" dist="50800" dir="162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38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056"/>
                                        </p:tgtEl>
                                        <p:attrNameLst>
                                          <p:attrName>style.visibility</p:attrName>
                                        </p:attrNameLst>
                                      </p:cBhvr>
                                      <p:to>
                                        <p:strVal val="visible"/>
                                      </p:to>
                                    </p:set>
                                    <p:animEffect transition="in" filter="fade">
                                      <p:cBhvr>
                                        <p:cTn id="25" dur="500"/>
                                        <p:tgtEl>
                                          <p:spTgt spid="205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fade">
                                      <p:cBhvr>
                                        <p:cTn id="34" dur="500"/>
                                        <p:tgtEl>
                                          <p:spTgt spid="20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052"/>
                                        </p:tgtEl>
                                        <p:attrNameLst>
                                          <p:attrName>style.visibility</p:attrName>
                                        </p:attrNameLst>
                                      </p:cBhvr>
                                      <p:to>
                                        <p:strVal val="visible"/>
                                      </p:to>
                                    </p:set>
                                    <p:animEffect transition="in" filter="fade">
                                      <p:cBhvr>
                                        <p:cTn id="4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026" name="Picture 2" descr="Image result for lapis lazuli"/>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98667" l="0" r="100000"/>
                    </a14:imgEffect>
                  </a14:imgLayer>
                </a14:imgProps>
              </a:ext>
              <a:ext uri="{28A0092B-C50C-407E-A947-70E740481C1C}">
                <a14:useLocalDpi xmlns:a14="http://schemas.microsoft.com/office/drawing/2010/main"/>
              </a:ext>
            </a:extLst>
          </a:blip>
          <a:srcRect/>
          <a:stretch>
            <a:fillRect/>
          </a:stretch>
        </p:blipFill>
        <p:spPr bwMode="auto">
          <a:xfrm>
            <a:off x="107504" y="4005064"/>
            <a:ext cx="3419872" cy="277120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0" name="Picture 6" descr="http://www.freeworldmaps.net/countries/countries-world-highres.gif"/>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4000"/>
                    </a14:imgEffect>
                  </a14:imgLayer>
                </a14:imgProps>
              </a:ext>
              <a:ext uri="{28A0092B-C50C-407E-A947-70E740481C1C}">
                <a14:useLocalDpi xmlns:a14="http://schemas.microsoft.com/office/drawing/2010/main"/>
              </a:ext>
            </a:extLst>
          </a:blip>
          <a:srcRect/>
          <a:stretch/>
        </p:blipFill>
        <p:spPr bwMode="auto">
          <a:xfrm>
            <a:off x="3189453" y="260648"/>
            <a:ext cx="5703027" cy="316835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 name="Freeform 10"/>
          <p:cNvSpPr/>
          <p:nvPr/>
        </p:nvSpPr>
        <p:spPr>
          <a:xfrm>
            <a:off x="4131279" y="723014"/>
            <a:ext cx="3906935" cy="1573619"/>
          </a:xfrm>
          <a:custGeom>
            <a:avLst/>
            <a:gdLst>
              <a:gd name="connsiteX0" fmla="*/ 89847 w 3906935"/>
              <a:gd name="connsiteY0" fmla="*/ 1573619 h 1573619"/>
              <a:gd name="connsiteX1" fmla="*/ 15419 w 3906935"/>
              <a:gd name="connsiteY1" fmla="*/ 978195 h 1573619"/>
              <a:gd name="connsiteX2" fmla="*/ 355661 w 3906935"/>
              <a:gd name="connsiteY2" fmla="*/ 914400 h 1573619"/>
              <a:gd name="connsiteX3" fmla="*/ 1472079 w 3906935"/>
              <a:gd name="connsiteY3" fmla="*/ 882502 h 1573619"/>
              <a:gd name="connsiteX4" fmla="*/ 2588498 w 3906935"/>
              <a:gd name="connsiteY4" fmla="*/ 669851 h 1573619"/>
              <a:gd name="connsiteX5" fmla="*/ 3906935 w 3906935"/>
              <a:gd name="connsiteY5" fmla="*/ 0 h 157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6935" h="1573619">
                <a:moveTo>
                  <a:pt x="89847" y="1573619"/>
                </a:moveTo>
                <a:cubicBezTo>
                  <a:pt x="30482" y="1330842"/>
                  <a:pt x="-28883" y="1088065"/>
                  <a:pt x="15419" y="978195"/>
                </a:cubicBezTo>
                <a:cubicBezTo>
                  <a:pt x="59721" y="868325"/>
                  <a:pt x="112884" y="930349"/>
                  <a:pt x="355661" y="914400"/>
                </a:cubicBezTo>
                <a:cubicBezTo>
                  <a:pt x="598438" y="898451"/>
                  <a:pt x="1099940" y="923260"/>
                  <a:pt x="1472079" y="882502"/>
                </a:cubicBezTo>
                <a:cubicBezTo>
                  <a:pt x="1844219" y="841744"/>
                  <a:pt x="2182689" y="816935"/>
                  <a:pt x="2588498" y="669851"/>
                </a:cubicBezTo>
                <a:cubicBezTo>
                  <a:pt x="2994307" y="522767"/>
                  <a:pt x="3450621" y="261383"/>
                  <a:pt x="3906935" y="0"/>
                </a:cubicBezTo>
              </a:path>
            </a:pathLst>
          </a:custGeom>
          <a:noFill/>
          <a:ln w="63500">
            <a:solidFill>
              <a:srgbClr val="33CCCC"/>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167717" y="2296632"/>
            <a:ext cx="188259" cy="196263"/>
          </a:xfrm>
          <a:prstGeom prst="ellipse">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CCCC"/>
              </a:solidFill>
            </a:endParaRPr>
          </a:p>
        </p:txBody>
      </p:sp>
      <p:sp>
        <p:nvSpPr>
          <p:cNvPr id="17" name="Oval 16"/>
          <p:cNvSpPr/>
          <p:nvPr/>
        </p:nvSpPr>
        <p:spPr>
          <a:xfrm>
            <a:off x="7956376" y="620688"/>
            <a:ext cx="216024" cy="216024"/>
          </a:xfrm>
          <a:prstGeom prst="ellipse">
            <a:avLst/>
          </a:prstGeom>
          <a:solidFill>
            <a:srgbClr val="00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95841" y="116632"/>
            <a:ext cx="2719975" cy="3970318"/>
          </a:xfrm>
          <a:prstGeom prst="rect">
            <a:avLst/>
          </a:prstGeom>
          <a:noFill/>
        </p:spPr>
        <p:txBody>
          <a:bodyPr wrap="square" rtlCol="0">
            <a:spAutoFit/>
          </a:bodyPr>
          <a:lstStyle/>
          <a:p>
            <a:pPr lvl="0" algn="ctr"/>
            <a:r>
              <a:rPr lang="en-GB" sz="3600" b="1" dirty="0" smtClean="0">
                <a:solidFill>
                  <a:srgbClr val="33CCCC"/>
                </a:solidFill>
                <a:effectLst>
                  <a:outerShdw blurRad="38100" dist="38100" dir="2700000" algn="tl">
                    <a:srgbClr val="000000"/>
                  </a:outerShdw>
                </a:effectLst>
                <a:latin typeface="Papyrus" panose="03070502060502030205" pitchFamily="66" charset="0"/>
              </a:rPr>
              <a:t>a. </a:t>
            </a:r>
            <a:r>
              <a:rPr lang="en-GB" sz="3600" b="1" dirty="0" smtClean="0">
                <a:solidFill>
                  <a:schemeClr val="bg1"/>
                </a:solidFill>
                <a:effectLst>
                  <a:outerShdw blurRad="38100" dist="38100" dir="2700000" algn="tl">
                    <a:srgbClr val="000000"/>
                  </a:outerShdw>
                </a:effectLst>
                <a:latin typeface="Papyrus" panose="03070502060502030205" pitchFamily="66" charset="0"/>
              </a:rPr>
              <a:t>It was made from </a:t>
            </a:r>
            <a:r>
              <a:rPr lang="en-GB" sz="3600" b="1" dirty="0" smtClean="0">
                <a:solidFill>
                  <a:srgbClr val="33CCCC"/>
                </a:solidFill>
                <a:effectLst>
                  <a:outerShdw blurRad="38100" dist="38100" dir="2700000" algn="tl">
                    <a:srgbClr val="000000"/>
                  </a:outerShdw>
                </a:effectLst>
                <a:latin typeface="Papyrus" panose="03070502060502030205" pitchFamily="66" charset="0"/>
              </a:rPr>
              <a:t>lapis lazuli</a:t>
            </a:r>
            <a:r>
              <a:rPr lang="en-GB" sz="3600" b="1" dirty="0" smtClean="0">
                <a:solidFill>
                  <a:schemeClr val="bg1"/>
                </a:solidFill>
                <a:effectLst>
                  <a:outerShdw blurRad="38100" dist="38100" dir="2700000" algn="tl">
                    <a:srgbClr val="000000"/>
                  </a:outerShdw>
                </a:effectLst>
                <a:latin typeface="Papyrus" panose="03070502060502030205" pitchFamily="66" charset="0"/>
              </a:rPr>
              <a:t>, which came from far outside Egypt.</a:t>
            </a:r>
          </a:p>
        </p:txBody>
      </p:sp>
      <p:sp>
        <p:nvSpPr>
          <p:cNvPr id="19" name="TextBox 18"/>
          <p:cNvSpPr txBox="1"/>
          <p:nvPr/>
        </p:nvSpPr>
        <p:spPr>
          <a:xfrm>
            <a:off x="3419873" y="3643277"/>
            <a:ext cx="5544616" cy="3170099"/>
          </a:xfrm>
          <a:prstGeom prst="rect">
            <a:avLst/>
          </a:prstGeom>
          <a:noFill/>
        </p:spPr>
        <p:txBody>
          <a:bodyPr wrap="square" rtlCol="0">
            <a:spAutoFit/>
          </a:bodyPr>
          <a:lstStyle/>
          <a:p>
            <a:pPr algn="r"/>
            <a:r>
              <a:rPr lang="en-GB" sz="2500" b="1" dirty="0" smtClean="0">
                <a:solidFill>
                  <a:schemeClr val="bg1"/>
                </a:solidFill>
                <a:effectLst>
                  <a:outerShdw blurRad="38100" dist="38100" dir="2700000" algn="tl">
                    <a:srgbClr val="000000"/>
                  </a:outerShdw>
                </a:effectLst>
                <a:latin typeface="Papyrus" panose="03070502060502030205" pitchFamily="66" charset="0"/>
              </a:rPr>
              <a:t>- north eastern Afghanistan, to be precise, which remains today the largest source of </a:t>
            </a:r>
            <a:r>
              <a:rPr lang="en-GB" sz="2500" b="1" dirty="0" smtClean="0">
                <a:solidFill>
                  <a:srgbClr val="33CCCC"/>
                </a:solidFill>
                <a:effectLst>
                  <a:outerShdw blurRad="38100" dist="38100" dir="2700000" algn="tl">
                    <a:srgbClr val="000000"/>
                  </a:outerShdw>
                </a:effectLst>
                <a:latin typeface="Papyrus" panose="03070502060502030205" pitchFamily="66" charset="0"/>
              </a:rPr>
              <a:t>lapis lazuli </a:t>
            </a:r>
            <a:r>
              <a:rPr lang="en-GB" sz="2500" b="1" dirty="0" smtClean="0">
                <a:solidFill>
                  <a:schemeClr val="bg1"/>
                </a:solidFill>
                <a:effectLst>
                  <a:outerShdw blurRad="38100" dist="38100" dir="2700000" algn="tl">
                    <a:srgbClr val="000000"/>
                  </a:outerShdw>
                </a:effectLst>
                <a:latin typeface="Papyrus" panose="03070502060502030205" pitchFamily="66" charset="0"/>
              </a:rPr>
              <a:t>in the world. The distance from there to Egypt is just over 3,000 miles!  The most famous use of </a:t>
            </a:r>
            <a:r>
              <a:rPr lang="en-GB" sz="2500" b="1" dirty="0" smtClean="0">
                <a:solidFill>
                  <a:srgbClr val="33CCCC"/>
                </a:solidFill>
                <a:effectLst>
                  <a:outerShdw blurRad="38100" dist="38100" dir="2700000" algn="tl">
                    <a:srgbClr val="000000"/>
                  </a:outerShdw>
                </a:effectLst>
                <a:latin typeface="Papyrus" panose="03070502060502030205" pitchFamily="66" charset="0"/>
              </a:rPr>
              <a:t>lapis lazuli </a:t>
            </a:r>
            <a:r>
              <a:rPr lang="en-GB" sz="2500" b="1" dirty="0" smtClean="0">
                <a:solidFill>
                  <a:schemeClr val="bg1"/>
                </a:solidFill>
                <a:effectLst>
                  <a:outerShdw blurRad="38100" dist="38100" dir="2700000" algn="tl">
                    <a:srgbClr val="000000"/>
                  </a:outerShdw>
                </a:effectLst>
                <a:latin typeface="Papyrus" panose="03070502060502030205" pitchFamily="66" charset="0"/>
              </a:rPr>
              <a:t>in </a:t>
            </a:r>
            <a:r>
              <a:rPr lang="en-GB" sz="2500" b="1" dirty="0" smtClean="0">
                <a:solidFill>
                  <a:schemeClr val="bg1"/>
                </a:solidFill>
                <a:effectLst>
                  <a:outerShdw blurRad="38100" dist="38100" dir="2700000" algn="tl">
                    <a:srgbClr val="000000"/>
                  </a:outerShdw>
                </a:effectLst>
                <a:latin typeface="Papyrus" panose="03070502060502030205" pitchFamily="66" charset="0"/>
              </a:rPr>
              <a:t>Ancient </a:t>
            </a:r>
            <a:r>
              <a:rPr lang="en-GB" sz="2500" b="1" dirty="0" smtClean="0">
                <a:solidFill>
                  <a:schemeClr val="bg1"/>
                </a:solidFill>
                <a:effectLst>
                  <a:outerShdw blurRad="38100" dist="38100" dir="2700000" algn="tl">
                    <a:srgbClr val="000000"/>
                  </a:outerShdw>
                </a:effectLst>
                <a:latin typeface="Papyrus" panose="03070502060502030205" pitchFamily="66" charset="0"/>
              </a:rPr>
              <a:t>Egypt is probably the blue used in </a:t>
            </a:r>
            <a:r>
              <a:rPr lang="en-GB" sz="2500" b="1" dirty="0" smtClean="0">
                <a:solidFill>
                  <a:srgbClr val="33CCCC"/>
                </a:solidFill>
                <a:effectLst>
                  <a:outerShdw blurRad="38100" dist="38100" dir="2700000" algn="tl">
                    <a:srgbClr val="000000"/>
                  </a:outerShdw>
                </a:effectLst>
                <a:latin typeface="Papyrus" panose="03070502060502030205" pitchFamily="66" charset="0"/>
              </a:rPr>
              <a:t>Tutankhamun’s</a:t>
            </a:r>
            <a:r>
              <a:rPr lang="en-GB" sz="2500" b="1" dirty="0" smtClean="0">
                <a:solidFill>
                  <a:schemeClr val="bg1"/>
                </a:solidFill>
                <a:effectLst>
                  <a:outerShdw blurRad="38100" dist="38100" dir="2700000" algn="tl">
                    <a:srgbClr val="000000"/>
                  </a:outerShdw>
                </a:effectLst>
                <a:latin typeface="Papyrus" panose="03070502060502030205" pitchFamily="66" charset="0"/>
              </a:rPr>
              <a:t> death mask.</a:t>
            </a:r>
          </a:p>
        </p:txBody>
      </p:sp>
    </p:spTree>
    <p:extLst>
      <p:ext uri="{BB962C8B-B14F-4D97-AF65-F5344CB8AC3E}">
        <p14:creationId xmlns:p14="http://schemas.microsoft.com/office/powerpoint/2010/main" val="180448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out)">
                                      <p:cBhvr>
                                        <p:cTn id="11" dur="1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childTnLst>
                          </p:cTn>
                        </p:par>
                        <p:par>
                          <p:cTn id="20" fill="hold">
                            <p:stCondLst>
                              <p:cond delay="500"/>
                            </p:stCondLst>
                            <p:childTnLst>
                              <p:par>
                                <p:cTn id="21" presetID="6" presetClass="entr" presetSubtype="3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out)">
                                      <p:cBhvr>
                                        <p:cTn id="23" dur="500"/>
                                        <p:tgtEl>
                                          <p:spTgt spid="12"/>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out)">
                                      <p:cBhvr>
                                        <p:cTn id="26" dur="500"/>
                                        <p:tgtEl>
                                          <p:spTgt spid="17"/>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1052736"/>
            <a:ext cx="8229600" cy="1143000"/>
          </a:xfrm>
        </p:spPr>
        <p:txBody>
          <a:bodyPr>
            <a:noAutofit/>
          </a:bodyPr>
          <a:lstStyle/>
          <a:p>
            <a:pPr algn="l"/>
            <a:r>
              <a:rPr lang="en-GB" b="1" dirty="0" smtClean="0">
                <a:solidFill>
                  <a:schemeClr val="bg1"/>
                </a:solidFill>
                <a:effectLst>
                  <a:outerShdw blurRad="38100" dist="38100" dir="2700000" algn="tl">
                    <a:srgbClr val="000000"/>
                  </a:outerShdw>
                </a:effectLst>
                <a:latin typeface="Papyrus" panose="03070502060502030205" pitchFamily="66" charset="0"/>
              </a:rPr>
              <a:t>5. Name the animals that the goddess of mothers and babies, </a:t>
            </a:r>
            <a:r>
              <a:rPr lang="en-GB" b="1" dirty="0" err="1" smtClean="0">
                <a:solidFill>
                  <a:srgbClr val="33CCCC"/>
                </a:solidFill>
                <a:effectLst>
                  <a:outerShdw blurRad="38100" dist="38100" dir="2700000" algn="tl">
                    <a:srgbClr val="000000"/>
                  </a:outerShdw>
                </a:effectLst>
                <a:latin typeface="Papyrus" panose="03070502060502030205" pitchFamily="66" charset="0"/>
              </a:rPr>
              <a:t>Tarawet</a:t>
            </a:r>
            <a:r>
              <a:rPr lang="en-GB" b="1" dirty="0" smtClean="0">
                <a:solidFill>
                  <a:schemeClr val="bg1"/>
                </a:solidFill>
                <a:effectLst>
                  <a:outerShdw blurRad="38100" dist="38100" dir="2700000" algn="tl">
                    <a:srgbClr val="000000"/>
                  </a:outerShdw>
                </a:effectLst>
                <a:latin typeface="Papyrus" panose="03070502060502030205" pitchFamily="66" charset="0"/>
              </a:rPr>
              <a:t>, was made up of </a:t>
            </a:r>
            <a:br>
              <a:rPr lang="en-GB" b="1" dirty="0" smtClean="0">
                <a:solidFill>
                  <a:schemeClr val="bg1"/>
                </a:solidFill>
                <a:effectLst>
                  <a:outerShdw blurRad="38100" dist="38100" dir="2700000" algn="tl">
                    <a:srgbClr val="000000"/>
                  </a:outerShdw>
                </a:effectLst>
                <a:latin typeface="Papyrus" panose="03070502060502030205" pitchFamily="66" charset="0"/>
              </a:rPr>
            </a:br>
            <a:r>
              <a:rPr lang="en-GB" b="1" dirty="0" smtClean="0">
                <a:solidFill>
                  <a:schemeClr val="bg1"/>
                </a:solidFill>
                <a:effectLst>
                  <a:outerShdw blurRad="38100" dist="38100" dir="2700000" algn="tl">
                    <a:srgbClr val="000000"/>
                  </a:outerShdw>
                </a:effectLst>
                <a:latin typeface="Papyrus" panose="03070502060502030205" pitchFamily="66" charset="0"/>
              </a:rPr>
              <a:t>(</a:t>
            </a:r>
            <a:r>
              <a:rPr lang="en-GB" b="1" dirty="0" smtClean="0">
                <a:solidFill>
                  <a:srgbClr val="33CCCC"/>
                </a:solidFill>
                <a:effectLst>
                  <a:outerShdw blurRad="38100" dist="38100" dir="2700000" algn="tl">
                    <a:srgbClr val="000000"/>
                  </a:outerShdw>
                </a:effectLst>
                <a:latin typeface="Papyrus" panose="03070502060502030205" pitchFamily="66" charset="0"/>
              </a:rPr>
              <a:t>three</a:t>
            </a:r>
            <a:r>
              <a:rPr lang="en-GB" b="1" dirty="0" smtClean="0">
                <a:solidFill>
                  <a:schemeClr val="bg1"/>
                </a:solidFill>
                <a:effectLst>
                  <a:outerShdw blurRad="38100" dist="38100" dir="2700000" algn="tl">
                    <a:srgbClr val="000000"/>
                  </a:outerShdw>
                </a:effectLst>
                <a:latin typeface="Papyrus" panose="03070502060502030205" pitchFamily="66" charset="0"/>
              </a:rPr>
              <a:t> answers)</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pic>
        <p:nvPicPr>
          <p:cNvPr id="1026" name="Picture 2" descr="Image result for tarawet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47865" y="2277222"/>
            <a:ext cx="5796136" cy="4580778"/>
          </a:xfrm>
          <a:prstGeom prst="rect">
            <a:avLst/>
          </a:prstGeom>
          <a:noFill/>
          <a:effectLst>
            <a:outerShdw blurRad="50800" dist="50800" dir="19800000" sx="102000" sy="102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02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1000" fill="hold"/>
                                        <p:tgtEl>
                                          <p:spTgt spid="1026"/>
                                        </p:tgtEl>
                                        <p:attrNameLst>
                                          <p:attrName>ppt_x</p:attrName>
                                        </p:attrNameLst>
                                      </p:cBhvr>
                                      <p:tavLst>
                                        <p:tav tm="0">
                                          <p:val>
                                            <p:strVal val="1+#ppt_w/2"/>
                                          </p:val>
                                        </p:tav>
                                        <p:tav tm="100000">
                                          <p:val>
                                            <p:strVal val="#ppt_x"/>
                                          </p:val>
                                        </p:tav>
                                      </p:tavLst>
                                    </p:anim>
                                    <p:anim calcmode="lin" valueType="num">
                                      <p:cBhvr additive="base">
                                        <p:cTn id="14" dur="10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lated image">
            <a:hlinkClick r:id="rId2"/>
          </p:cNvPr>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2050" name="Picture 2" descr="Image result for nile crocodile 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55" b="100000" l="0" r="100000"/>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rot="309679">
            <a:off x="-4202313" y="-1228537"/>
            <a:ext cx="7156166" cy="536225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hippo 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259632" y="4252493"/>
            <a:ext cx="6408712" cy="260550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54" name="Picture 6" descr="Image result for lion 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678592">
            <a:off x="6868942" y="-960230"/>
            <a:ext cx="6070978" cy="451192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83768" y="548680"/>
            <a:ext cx="4392488" cy="4401205"/>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Crocodile</a:t>
            </a:r>
            <a:r>
              <a:rPr lang="en-GB" sz="2800" b="1" dirty="0" smtClean="0">
                <a:solidFill>
                  <a:schemeClr val="bg1"/>
                </a:solidFill>
                <a:effectLst>
                  <a:outerShdw blurRad="38100" dist="38100" dir="2700000" algn="tl">
                    <a:srgbClr val="000000"/>
                  </a:outerShdw>
                </a:effectLst>
                <a:latin typeface="Papyrus" panose="03070502060502030205" pitchFamily="66" charset="0"/>
              </a:rPr>
              <a:t>, </a:t>
            </a:r>
            <a:r>
              <a:rPr lang="en-GB" sz="2800" b="1" dirty="0" smtClean="0">
                <a:solidFill>
                  <a:srgbClr val="33CCCC"/>
                </a:solidFill>
                <a:effectLst>
                  <a:outerShdw blurRad="38100" dist="38100" dir="2700000" algn="tl">
                    <a:srgbClr val="000000"/>
                  </a:outerShdw>
                </a:effectLst>
                <a:latin typeface="Papyrus" panose="03070502060502030205" pitchFamily="66" charset="0"/>
              </a:rPr>
              <a:t>lion</a:t>
            </a:r>
            <a:r>
              <a:rPr lang="en-GB" sz="2800" b="1" dirty="0" smtClean="0">
                <a:solidFill>
                  <a:schemeClr val="bg1"/>
                </a:solidFill>
                <a:effectLst>
                  <a:outerShdw blurRad="38100" dist="38100" dir="2700000" algn="tl">
                    <a:srgbClr val="000000"/>
                  </a:outerShdw>
                </a:effectLst>
                <a:latin typeface="Papyrus" panose="03070502060502030205" pitchFamily="66" charset="0"/>
              </a:rPr>
              <a:t> and </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hippo</a:t>
            </a:r>
            <a:r>
              <a:rPr lang="en-GB" sz="2800" b="1" dirty="0" smtClean="0">
                <a:solidFill>
                  <a:schemeClr val="bg1"/>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 three of the most dangerous animals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Egyptians could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think of, the idea being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that they would be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good at keeping </a:t>
            </a:r>
            <a:r>
              <a:rPr lang="en-GB" sz="2800" b="1" dirty="0" smtClean="0">
                <a:solidFill>
                  <a:srgbClr val="33CCCC"/>
                </a:solidFill>
                <a:effectLst>
                  <a:outerShdw blurRad="38100" dist="38100" dir="2700000" algn="tl">
                    <a:srgbClr val="000000"/>
                  </a:outerShdw>
                </a:effectLst>
                <a:latin typeface="Papyrus" panose="03070502060502030205" pitchFamily="66" charset="0"/>
              </a:rPr>
              <a:t>mothers</a:t>
            </a:r>
            <a:r>
              <a:rPr lang="en-GB" sz="2800" b="1" dirty="0" smtClean="0">
                <a:solidFill>
                  <a:schemeClr val="bg1"/>
                </a:solidFill>
                <a:effectLst>
                  <a:outerShdw blurRad="38100" dist="38100" dir="2700000" algn="tl">
                    <a:srgbClr val="000000"/>
                  </a:outerShdw>
                </a:effectLst>
                <a:latin typeface="Papyrus" panose="03070502060502030205" pitchFamily="66" charset="0"/>
              </a:rPr>
              <a:t> and </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babies</a:t>
            </a:r>
            <a:r>
              <a:rPr lang="en-GB" sz="2800" b="1" dirty="0" smtClean="0">
                <a:solidFill>
                  <a:schemeClr val="bg1"/>
                </a:solidFill>
                <a:effectLst>
                  <a:outerShdw blurRad="38100" dist="38100" dir="2700000" algn="tl">
                    <a:srgbClr val="000000"/>
                  </a:outerShdw>
                </a:effectLst>
                <a:latin typeface="Papyrus" panose="03070502060502030205" pitchFamily="66" charset="0"/>
              </a:rPr>
              <a:t> safe.  </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98559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additive="base">
                                        <p:cTn id="14" dur="1000" fill="hold"/>
                                        <p:tgtEl>
                                          <p:spTgt spid="2052"/>
                                        </p:tgtEl>
                                        <p:attrNameLst>
                                          <p:attrName>ppt_x</p:attrName>
                                        </p:attrNameLst>
                                      </p:cBhvr>
                                      <p:tavLst>
                                        <p:tav tm="0">
                                          <p:val>
                                            <p:strVal val="#ppt_x"/>
                                          </p:val>
                                        </p:tav>
                                        <p:tav tm="100000">
                                          <p:val>
                                            <p:strVal val="#ppt_x"/>
                                          </p:val>
                                        </p:tav>
                                      </p:tavLst>
                                    </p:anim>
                                    <p:anim calcmode="lin" valueType="num">
                                      <p:cBhvr additive="base">
                                        <p:cTn id="15" dur="1000" fill="hold"/>
                                        <p:tgtEl>
                                          <p:spTgt spid="2052"/>
                                        </p:tgtEl>
                                        <p:attrNameLst>
                                          <p:attrName>ppt_y</p:attrName>
                                        </p:attrNameLst>
                                      </p:cBhvr>
                                      <p:tavLst>
                                        <p:tav tm="0">
                                          <p:val>
                                            <p:strVal val="1+#ppt_h/2"/>
                                          </p:val>
                                        </p:tav>
                                        <p:tav tm="100000">
                                          <p:val>
                                            <p:strVal val="#ppt_y"/>
                                          </p:val>
                                        </p:tav>
                                      </p:tavLst>
                                    </p:anim>
                                  </p:childTnLst>
                                </p:cTn>
                              </p:par>
                              <p:par>
                                <p:cTn id="16" presetID="2" presetClass="entr" presetSubtype="3"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1000" fill="hold"/>
                                        <p:tgtEl>
                                          <p:spTgt spid="2054"/>
                                        </p:tgtEl>
                                        <p:attrNameLst>
                                          <p:attrName>ppt_x</p:attrName>
                                        </p:attrNameLst>
                                      </p:cBhvr>
                                      <p:tavLst>
                                        <p:tav tm="0">
                                          <p:val>
                                            <p:strVal val="1+#ppt_w/2"/>
                                          </p:val>
                                        </p:tav>
                                        <p:tav tm="100000">
                                          <p:val>
                                            <p:strVal val="#ppt_x"/>
                                          </p:val>
                                        </p:tav>
                                      </p:tavLst>
                                    </p:anim>
                                    <p:anim calcmode="lin" valueType="num">
                                      <p:cBhvr additive="base">
                                        <p:cTn id="19" dur="1000" fill="hold"/>
                                        <p:tgtEl>
                                          <p:spTgt spid="2054"/>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1000" fill="hold"/>
                                        <p:tgtEl>
                                          <p:spTgt spid="2050"/>
                                        </p:tgtEl>
                                        <p:attrNameLst>
                                          <p:attrName>ppt_x</p:attrName>
                                        </p:attrNameLst>
                                      </p:cBhvr>
                                      <p:tavLst>
                                        <p:tav tm="0">
                                          <p:val>
                                            <p:strVal val="0-#ppt_w/2"/>
                                          </p:val>
                                        </p:tav>
                                        <p:tav tm="100000">
                                          <p:val>
                                            <p:strVal val="#ppt_x"/>
                                          </p:val>
                                        </p:tav>
                                      </p:tavLst>
                                    </p:anim>
                                    <p:anim calcmode="lin" valueType="num">
                                      <p:cBhvr additive="base">
                                        <p:cTn id="23" dur="10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500"/>
                                        <p:tgtEl>
                                          <p:spTgt spid="6">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500"/>
                                        <p:tgtEl>
                                          <p:spTgt spid="6">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Effect transition="in" filter="fade">
                                      <p:cBhvr>
                                        <p:cTn id="4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332656"/>
            <a:ext cx="8229600" cy="1143000"/>
          </a:xfrm>
        </p:spPr>
        <p:txBody>
          <a:bodyPr>
            <a:noAutofit/>
          </a:bodyPr>
          <a:lstStyle/>
          <a:p>
            <a:r>
              <a:rPr lang="en-GB" b="1" dirty="0">
                <a:solidFill>
                  <a:schemeClr val="bg1"/>
                </a:solidFill>
                <a:effectLst>
                  <a:outerShdw blurRad="38100" dist="38100" dir="2700000" algn="tl">
                    <a:srgbClr val="000000"/>
                  </a:outerShdw>
                </a:effectLst>
                <a:latin typeface="Papyrus" panose="03070502060502030205" pitchFamily="66" charset="0"/>
              </a:rPr>
              <a:t>6</a:t>
            </a:r>
            <a:r>
              <a:rPr lang="en-GB" b="1" dirty="0" smtClean="0">
                <a:solidFill>
                  <a:schemeClr val="bg1"/>
                </a:solidFill>
                <a:effectLst>
                  <a:outerShdw blurRad="38100" dist="38100" dir="2700000" algn="tl">
                    <a:srgbClr val="000000"/>
                  </a:outerShdw>
                </a:effectLst>
                <a:latin typeface="Papyrus" panose="03070502060502030205" pitchFamily="66" charset="0"/>
              </a:rPr>
              <a:t>. Why was becoming a </a:t>
            </a:r>
            <a:r>
              <a:rPr lang="en-GB" b="1" dirty="0" smtClean="0">
                <a:solidFill>
                  <a:srgbClr val="33CCCC"/>
                </a:solidFill>
                <a:effectLst>
                  <a:outerShdw blurRad="38100" dist="38100" dir="2700000" algn="tl">
                    <a:srgbClr val="000000"/>
                  </a:outerShdw>
                </a:effectLst>
                <a:latin typeface="Papyrus" panose="03070502060502030205" pitchFamily="66" charset="0"/>
              </a:rPr>
              <a:t>scribe</a:t>
            </a:r>
            <a:r>
              <a:rPr lang="en-GB" b="1" dirty="0" smtClean="0">
                <a:solidFill>
                  <a:schemeClr val="bg1"/>
                </a:solidFill>
                <a:effectLst>
                  <a:outerShdw blurRad="38100" dist="38100" dir="2700000" algn="tl">
                    <a:srgbClr val="000000"/>
                  </a:outerShdw>
                </a:effectLst>
                <a:latin typeface="Papyrus" panose="03070502060502030205" pitchFamily="66" charset="0"/>
              </a:rPr>
              <a:t> so hard?</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556792"/>
            <a:ext cx="1800200" cy="2677656"/>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It was very expensive to learn how to write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11760" y="1556792"/>
            <a:ext cx="1800200"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Scribal school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was very tough</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72000" y="1556792"/>
            <a:ext cx="2160240" cy="3108543"/>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c.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There were over 1,000 different hieroglyphic symbols to learn</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1556792"/>
            <a:ext cx="1800200" cy="1384995"/>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All of the above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2050" name="Picture 2" descr="Image result for ancient egyptian money"/>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backgroundMark x1="22667" y1="52340" x2="26667" y2="52340"/>
                        <a14:backgroundMark x1="78000" y1="14468" x2="83000" y2="22553"/>
                        <a14:backgroundMark x1="59333" y1="24255" x2="61667" y2="24681"/>
                        <a14:backgroundMark x1="73333" y1="63830" x2="78333" y2="66809"/>
                        <a14:backgroundMark x1="15667" y1="36596" x2="15667" y2="36596"/>
                      </a14:backgroundRemoval>
                    </a14:imgEffect>
                  </a14:imgLayer>
                </a14:imgProps>
              </a:ext>
              <a:ext uri="{28A0092B-C50C-407E-A947-70E740481C1C}">
                <a14:useLocalDpi xmlns:a14="http://schemas.microsoft.com/office/drawing/2010/main"/>
              </a:ext>
            </a:extLst>
          </a:blip>
          <a:srcRect/>
          <a:stretch>
            <a:fillRect/>
          </a:stretch>
        </p:blipFill>
        <p:spPr bwMode="auto">
          <a:xfrm rot="5400000">
            <a:off x="-968" y="4534923"/>
            <a:ext cx="2232249" cy="174859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195736" y="3933056"/>
            <a:ext cx="2232248" cy="2520280"/>
            <a:chOff x="4644008" y="4005064"/>
            <a:chExt cx="2232248" cy="2520280"/>
          </a:xfrm>
          <a:effectLst>
            <a:outerShdw blurRad="50800" dist="50800" dir="5400000" sx="101000" sy="101000" algn="ctr" rotWithShape="0">
              <a:srgbClr val="000000"/>
            </a:outerShdw>
          </a:effectLst>
        </p:grpSpPr>
        <p:pic>
          <p:nvPicPr>
            <p:cNvPr id="20" name="Picture 10" descr="Related image"/>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783" b="98913" l="2446" r="100000"/>
                      </a14:imgEffect>
                    </a14:imgLayer>
                  </a14:imgProps>
                </a:ext>
                <a:ext uri="{28A0092B-C50C-407E-A947-70E740481C1C}">
                  <a14:useLocalDpi xmlns:a14="http://schemas.microsoft.com/office/drawing/2010/main"/>
                </a:ext>
              </a:extLst>
            </a:blip>
            <a:srcRect/>
            <a:stretch>
              <a:fillRect/>
            </a:stretch>
          </p:blipFill>
          <p:spPr bwMode="auto">
            <a:xfrm>
              <a:off x="4644008" y="4005064"/>
              <a:ext cx="2232248" cy="2520280"/>
            </a:xfrm>
            <a:prstGeom prst="rect">
              <a:avLst/>
            </a:prstGeom>
            <a:noFill/>
            <a:effectLst>
              <a:outerShdw blurRad="50800" dist="50800" dir="54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 name="Picture 12" descr="Image result for ancient egyptian reed brushes"/>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9985" b="89864" l="2462" r="99179"/>
                      </a14:imgEffect>
                    </a14:imgLayer>
                  </a14:imgProps>
                </a:ext>
                <a:ext uri="{28A0092B-C50C-407E-A947-70E740481C1C}">
                  <a14:useLocalDpi xmlns:a14="http://schemas.microsoft.com/office/drawing/2010/main"/>
                </a:ext>
              </a:extLst>
            </a:blip>
            <a:srcRect/>
            <a:stretch>
              <a:fillRect/>
            </a:stretch>
          </p:blipFill>
          <p:spPr bwMode="auto">
            <a:xfrm rot="19117131">
              <a:off x="5676586" y="4488997"/>
              <a:ext cx="971278" cy="658707"/>
            </a:xfrm>
            <a:prstGeom prst="rect">
              <a:avLst/>
            </a:prstGeom>
            <a:noFill/>
            <a:effectLst>
              <a:outerShdw blurRad="50800" dist="50800" dir="5460000" algn="ctr" rotWithShape="0">
                <a:schemeClr val="accent6">
                  <a:lumMod val="50000"/>
                  <a:alpha val="64000"/>
                </a:schemeClr>
              </a:outerShdw>
            </a:effectLst>
            <a:extLst>
              <a:ext uri="{909E8E84-426E-40DD-AFC4-6F175D3DCCD1}">
                <a14:hiddenFill xmlns:a14="http://schemas.microsoft.com/office/drawing/2010/main">
                  <a:solidFill>
                    <a:srgbClr val="FFFFFF"/>
                  </a:solidFill>
                </a14:hiddenFill>
              </a:ext>
            </a:extLst>
          </p:spPr>
        </p:pic>
      </p:grpSp>
      <p:pic>
        <p:nvPicPr>
          <p:cNvPr id="2052" name="Picture 4" descr="Image result for hieroglyphics png"/>
          <p:cNvPicPr>
            <a:picLocks noChangeAspect="1" noChangeArrowheads="1"/>
          </p:cNvPicPr>
          <p:nvPr/>
        </p:nvPicPr>
        <p:blipFill rotWithShape="1">
          <a:blip r:embed="rId9" cstate="email">
            <a:duotone>
              <a:prstClr val="black"/>
              <a:srgbClr val="D9C3A5">
                <a:tint val="50000"/>
                <a:satMod val="180000"/>
              </a:srgbClr>
            </a:duotone>
            <a:extLst>
              <a:ext uri="{BEBA8EAE-BF5A-486C-A8C5-ECC9F3942E4B}">
                <a14:imgProps xmlns:a14="http://schemas.microsoft.com/office/drawing/2010/main">
                  <a14:imgLayer r:embed="rId10">
                    <a14:imgEffect>
                      <a14:colorTemperature colorTemp="115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4862449" y="4725144"/>
            <a:ext cx="1653767" cy="15015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020272" y="3483997"/>
            <a:ext cx="1946289" cy="3113355"/>
            <a:chOff x="7020271" y="3431691"/>
            <a:chExt cx="1946289" cy="3113355"/>
          </a:xfrm>
        </p:grpSpPr>
        <p:pic>
          <p:nvPicPr>
            <p:cNvPr id="23" name="Picture 2" descr="Image result for ancient egyptian money"/>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0" b="100000" l="0" r="100000">
                          <a14:backgroundMark x1="22667" y1="52340" x2="26667" y2="52340"/>
                          <a14:backgroundMark x1="78000" y1="14468" x2="83000" y2="22553"/>
                          <a14:backgroundMark x1="59333" y1="24255" x2="61667" y2="24681"/>
                          <a14:backgroundMark x1="73333" y1="63830" x2="78333" y2="66809"/>
                          <a14:backgroundMark x1="15667" y1="36596" x2="15667" y2="36596"/>
                        </a14:backgroundRemoval>
                      </a14:imgEffect>
                    </a14:imgLayer>
                  </a14:imgProps>
                </a:ext>
                <a:ext uri="{28A0092B-C50C-407E-A947-70E740481C1C}">
                  <a14:useLocalDpi xmlns:a14="http://schemas.microsoft.com/office/drawing/2010/main"/>
                </a:ext>
              </a:extLst>
            </a:blip>
            <a:srcRect/>
            <a:stretch>
              <a:fillRect/>
            </a:stretch>
          </p:blipFill>
          <p:spPr bwMode="auto">
            <a:xfrm rot="5400000">
              <a:off x="6875956" y="3576006"/>
              <a:ext cx="1332148" cy="104351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7576652" y="4221088"/>
              <a:ext cx="1389908" cy="1368152"/>
              <a:chOff x="4644008" y="4005064"/>
              <a:chExt cx="2232248" cy="2520280"/>
            </a:xfrm>
            <a:effectLst>
              <a:outerShdw blurRad="50800" dist="50800" dir="5400000" sx="101000" sy="101000" algn="ctr" rotWithShape="0">
                <a:srgbClr val="000000"/>
              </a:outerShdw>
            </a:effectLst>
          </p:grpSpPr>
          <p:pic>
            <p:nvPicPr>
              <p:cNvPr id="25" name="Picture 10" descr="Related image"/>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9783" b="98913" l="2446" r="100000"/>
                        </a14:imgEffect>
                      </a14:imgLayer>
                    </a14:imgProps>
                  </a:ext>
                  <a:ext uri="{28A0092B-C50C-407E-A947-70E740481C1C}">
                    <a14:useLocalDpi xmlns:a14="http://schemas.microsoft.com/office/drawing/2010/main"/>
                  </a:ext>
                </a:extLst>
              </a:blip>
              <a:srcRect/>
              <a:stretch>
                <a:fillRect/>
              </a:stretch>
            </p:blipFill>
            <p:spPr bwMode="auto">
              <a:xfrm>
                <a:off x="4644008" y="4005064"/>
                <a:ext cx="2232248" cy="2520280"/>
              </a:xfrm>
              <a:prstGeom prst="rect">
                <a:avLst/>
              </a:prstGeom>
              <a:noFill/>
              <a:effectLst>
                <a:outerShdw blurRad="50800" dist="50800" dir="54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6" name="Picture 12" descr="Image result for ancient egyptian reed brushes"/>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9985" b="89864" l="2462" r="99179"/>
                        </a14:imgEffect>
                      </a14:imgLayer>
                    </a14:imgProps>
                  </a:ext>
                  <a:ext uri="{28A0092B-C50C-407E-A947-70E740481C1C}">
                    <a14:useLocalDpi xmlns:a14="http://schemas.microsoft.com/office/drawing/2010/main"/>
                  </a:ext>
                </a:extLst>
              </a:blip>
              <a:srcRect/>
              <a:stretch>
                <a:fillRect/>
              </a:stretch>
            </p:blipFill>
            <p:spPr bwMode="auto">
              <a:xfrm rot="19117131">
                <a:off x="5676586" y="4488997"/>
                <a:ext cx="971278" cy="658707"/>
              </a:xfrm>
              <a:prstGeom prst="rect">
                <a:avLst/>
              </a:prstGeom>
              <a:noFill/>
              <a:effectLst>
                <a:outerShdw blurRad="50800" dist="50800" dir="5460000" algn="ctr" rotWithShape="0">
                  <a:schemeClr val="accent6">
                    <a:lumMod val="50000"/>
                    <a:alpha val="64000"/>
                  </a:schemeClr>
                </a:outerShdw>
              </a:effectLst>
              <a:extLst>
                <a:ext uri="{909E8E84-426E-40DD-AFC4-6F175D3DCCD1}">
                  <a14:hiddenFill xmlns:a14="http://schemas.microsoft.com/office/drawing/2010/main">
                    <a:solidFill>
                      <a:srgbClr val="FFFFFF"/>
                    </a:solidFill>
                  </a14:hiddenFill>
                </a:ext>
              </a:extLst>
            </p:spPr>
          </p:pic>
        </p:grpSp>
        <p:pic>
          <p:nvPicPr>
            <p:cNvPr id="27" name="Picture 4" descr="Image result for hieroglyphics png"/>
            <p:cNvPicPr>
              <a:picLocks noChangeAspect="1" noChangeArrowheads="1"/>
            </p:cNvPicPr>
            <p:nvPr/>
          </p:nvPicPr>
          <p:blipFill rotWithShape="1">
            <a:blip r:embed="rId17" cstate="email">
              <a:duotone>
                <a:prstClr val="black"/>
                <a:srgbClr val="D9C3A5">
                  <a:tint val="50000"/>
                  <a:satMod val="180000"/>
                </a:srgbClr>
              </a:duotone>
              <a:extLst>
                <a:ext uri="{BEBA8EAE-BF5A-486C-A8C5-ECC9F3942E4B}">
                  <a14:imgProps xmlns:a14="http://schemas.microsoft.com/office/drawing/2010/main">
                    <a14:imgLayer r:embed="rId18">
                      <a14:imgEffect>
                        <a14:colorTemperature colorTemp="115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7236296" y="5517232"/>
              <a:ext cx="1132008" cy="10278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238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1026" name="Picture 2" descr="Image result for ancient egyptian scrib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Effect>
                      <a14:saturation sat="20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1903920" y="260648"/>
            <a:ext cx="5374434" cy="324036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137" y="3704833"/>
            <a:ext cx="9144000" cy="3108543"/>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r>
              <a:rPr lang="en-GB" sz="2800" b="1" dirty="0" smtClean="0">
                <a:solidFill>
                  <a:schemeClr val="bg1"/>
                </a:solidFill>
                <a:effectLst>
                  <a:outerShdw blurRad="38100" dist="38100" dir="2700000" algn="tl">
                    <a:srgbClr val="000000"/>
                  </a:outerShdw>
                </a:effectLst>
                <a:latin typeface="Papyrus" panose="03070502060502030205" pitchFamily="66" charset="0"/>
              </a:rPr>
              <a:t>All of the above.</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 the </a:t>
            </a:r>
            <a:r>
              <a:rPr lang="en-GB" sz="2800" b="1" dirty="0" smtClean="0">
                <a:solidFill>
                  <a:srgbClr val="33CCCC"/>
                </a:solidFill>
                <a:effectLst>
                  <a:outerShdw blurRad="38100" dist="38100" dir="2700000" algn="tl">
                    <a:srgbClr val="000000"/>
                  </a:outerShdw>
                </a:effectLst>
                <a:latin typeface="Papyrus" panose="03070502060502030205" pitchFamily="66" charset="0"/>
              </a:rPr>
              <a:t>scribal school </a:t>
            </a:r>
            <a:r>
              <a:rPr lang="en-GB" sz="2800" b="1" dirty="0" smtClean="0">
                <a:solidFill>
                  <a:schemeClr val="bg1"/>
                </a:solidFill>
                <a:effectLst>
                  <a:outerShdw blurRad="38100" dist="38100" dir="2700000" algn="tl">
                    <a:srgbClr val="000000"/>
                  </a:outerShdw>
                </a:effectLst>
                <a:latin typeface="Papyrus" panose="03070502060502030205" pitchFamily="66" charset="0"/>
              </a:rPr>
              <a:t>was both expensive and tough, and usually only the sons of scribes would become scribes themselves. It seems girls were not taught how to read and write – however, there is evidence of female doctors, and as doctors had to be able to read, it makes sense that at least some women could read and write in </a:t>
            </a:r>
            <a:r>
              <a:rPr lang="en-GB" sz="2800" b="1" dirty="0" smtClean="0">
                <a:solidFill>
                  <a:schemeClr val="bg1"/>
                </a:solidFill>
                <a:effectLst>
                  <a:outerShdw blurRad="38100" dist="38100" dir="2700000" algn="tl">
                    <a:srgbClr val="000000"/>
                  </a:outerShdw>
                </a:effectLst>
                <a:latin typeface="Papyrus" panose="03070502060502030205" pitchFamily="66" charset="0"/>
              </a:rPr>
              <a:t>Ancient </a:t>
            </a:r>
            <a:r>
              <a:rPr lang="en-GB" sz="2800" b="1" dirty="0" smtClean="0">
                <a:solidFill>
                  <a:schemeClr val="bg1"/>
                </a:solidFill>
                <a:effectLst>
                  <a:outerShdw blurRad="38100" dist="38100" dir="2700000" algn="tl">
                    <a:srgbClr val="000000"/>
                  </a:outerShdw>
                </a:effectLst>
                <a:latin typeface="Papyrus" panose="03070502060502030205" pitchFamily="66" charset="0"/>
              </a:rPr>
              <a:t>Egypt.</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30079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332656"/>
            <a:ext cx="8229600" cy="1143000"/>
          </a:xfrm>
        </p:spPr>
        <p:txBody>
          <a:bodyPr>
            <a:noAutofit/>
          </a:bodyPr>
          <a:lstStyle/>
          <a:p>
            <a:r>
              <a:rPr lang="en-GB" sz="3600" b="1" dirty="0" smtClean="0">
                <a:solidFill>
                  <a:schemeClr val="bg1"/>
                </a:solidFill>
                <a:effectLst>
                  <a:outerShdw blurRad="38100" dist="38100" dir="2700000" algn="tl">
                    <a:srgbClr val="000000"/>
                  </a:outerShdw>
                </a:effectLst>
                <a:latin typeface="Papyrus" panose="03070502060502030205" pitchFamily="66" charset="0"/>
              </a:rPr>
              <a:t>7. Why did the Ancient Egyptians often put</a:t>
            </a:r>
            <a:r>
              <a:rPr lang="en-GB" sz="3600" b="1" dirty="0" smtClean="0">
                <a:solidFill>
                  <a:srgbClr val="33CCCC"/>
                </a:solidFill>
                <a:effectLst>
                  <a:outerShdw blurRad="38100" dist="38100" dir="2700000" algn="tl">
                    <a:srgbClr val="000000"/>
                  </a:outerShdw>
                </a:effectLst>
                <a:latin typeface="Papyrus" panose="03070502060502030205" pitchFamily="66" charset="0"/>
              </a:rPr>
              <a:t> scarab </a:t>
            </a:r>
            <a:r>
              <a:rPr lang="en-GB" sz="3600" b="1" dirty="0" smtClean="0">
                <a:solidFill>
                  <a:schemeClr val="bg1"/>
                </a:solidFill>
                <a:effectLst>
                  <a:outerShdw blurRad="38100" dist="38100" dir="2700000" algn="tl">
                    <a:srgbClr val="000000"/>
                  </a:outerShdw>
                </a:effectLst>
                <a:latin typeface="Papyrus" panose="03070502060502030205" pitchFamily="66" charset="0"/>
              </a:rPr>
              <a:t>beetle amulets with mummies?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107504" y="1556792"/>
            <a:ext cx="1800200" cy="1815882"/>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They looked pretty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1907704" y="1556792"/>
            <a:ext cx="2232248"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They would keep the mummified person safe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355976" y="1556792"/>
            <a:ext cx="216024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They would eat up all of the dung in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04248" y="1556792"/>
            <a:ext cx="2088232"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They would eat up any intruders in the tomb</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22" name="Picture 2" descr="Image result for SCARAB beetle 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7935" b="97385" l="4755" r="95516">
                        <a14:backgroundMark x1="70109" y1="41118" x2="77174" y2="40667"/>
                      </a14:backgroundRemoval>
                    </a14:imgEffect>
                  </a14:imgLayer>
                </a14:imgProps>
              </a:ext>
              <a:ext uri="{28A0092B-C50C-407E-A947-70E740481C1C}">
                <a14:useLocalDpi xmlns:a14="http://schemas.microsoft.com/office/drawing/2010/main"/>
              </a:ext>
            </a:extLst>
          </a:blip>
          <a:srcRect/>
          <a:stretch>
            <a:fillRect/>
          </a:stretch>
        </p:blipFill>
        <p:spPr bwMode="auto">
          <a:xfrm>
            <a:off x="107504" y="3933056"/>
            <a:ext cx="1740722" cy="262152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dung beetle 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2833" b="90000" l="10000" r="98444">
                        <a14:backgroundMark x1="40444" y1="43333" x2="42889" y2="43667"/>
                        <a14:backgroundMark x1="40333" y1="41500" x2="40444" y2="42500"/>
                        <a14:backgroundMark x1="60333" y1="80167" x2="79333" y2="84333"/>
                        <a14:backgroundMark x1="22556" y1="58833" x2="23000" y2="59333"/>
                      </a14:backgroundRemoval>
                    </a14:imgEffect>
                  </a14:imgLayer>
                </a14:imgProps>
              </a:ext>
              <a:ext uri="{28A0092B-C50C-407E-A947-70E740481C1C}">
                <a14:useLocalDpi xmlns:a14="http://schemas.microsoft.com/office/drawing/2010/main"/>
              </a:ext>
            </a:extLst>
          </a:blip>
          <a:srcRect/>
          <a:stretch>
            <a:fillRect/>
          </a:stretch>
        </p:blipFill>
        <p:spPr bwMode="auto">
          <a:xfrm>
            <a:off x="3707904" y="4365104"/>
            <a:ext cx="2924350" cy="1949567"/>
          </a:xfrm>
          <a:prstGeom prst="rect">
            <a:avLst/>
          </a:prstGeom>
          <a:noFill/>
          <a:effectLst>
            <a:outerShdw blurRad="50800" dist="50800" dir="540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0" name="Picture 8" descr="Image result for scarab 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78901" y="4365104"/>
            <a:ext cx="2117035" cy="165618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804248" y="4581128"/>
            <a:ext cx="2088232" cy="1712609"/>
            <a:chOff x="6946647" y="4602062"/>
            <a:chExt cx="1944216" cy="1419226"/>
          </a:xfrm>
        </p:grpSpPr>
        <p:pic>
          <p:nvPicPr>
            <p:cNvPr id="3082" name="Picture 10" descr=" horror creepy gross egypt bugs GIF"/>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6946647" y="4602062"/>
              <a:ext cx="1944216" cy="14192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Related image">
              <a:hlinkClick r:id="rId9"/>
            </p:cNvPr>
            <p:cNvPicPr/>
            <p:nvPr/>
          </p:nvPicPr>
          <p:blipFill rotWithShape="1">
            <a:blip r:embed="rId10" cstate="email">
              <a:extLst>
                <a:ext uri="{28A0092B-C50C-407E-A947-70E740481C1C}">
                  <a14:useLocalDpi xmlns:a14="http://schemas.microsoft.com/office/drawing/2010/main"/>
                </a:ext>
              </a:extLst>
            </a:blip>
            <a:srcRect/>
            <a:stretch/>
          </p:blipFill>
          <p:spPr bwMode="auto">
            <a:xfrm>
              <a:off x="6946648" y="5773479"/>
              <a:ext cx="1944215" cy="247809"/>
            </a:xfrm>
            <a:prstGeom prst="rect">
              <a:avLst/>
            </a:prstGeom>
            <a:noFill/>
            <a:ln>
              <a:noFill/>
            </a:ln>
          </p:spPr>
        </p:pic>
      </p:grpSp>
    </p:spTree>
    <p:extLst>
      <p:ext uri="{BB962C8B-B14F-4D97-AF65-F5344CB8AC3E}">
        <p14:creationId xmlns:p14="http://schemas.microsoft.com/office/powerpoint/2010/main" val="629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fade">
                                      <p:cBhvr>
                                        <p:cTn id="25" dur="500"/>
                                        <p:tgtEl>
                                          <p:spTgt spid="3076"/>
                                        </p:tgtEl>
                                      </p:cBhvr>
                                    </p:animEffect>
                                  </p:childTnLst>
                                </p:cTn>
                              </p:par>
                              <p:par>
                                <p:cTn id="26" presetID="10" presetClass="entr" presetSubtype="0" fill="hold" nodeType="with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fade">
                                      <p:cBhvr>
                                        <p:cTn id="28" dur="500"/>
                                        <p:tgtEl>
                                          <p:spTgt spid="3080"/>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036" name="Picture 1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1953" y1="87500" x2="95020" y2="96007"/>
                      </a14:backgroundRemoval>
                    </a14:imgEffect>
                  </a14:imgLayer>
                </a14:imgProps>
              </a:ext>
              <a:ext uri="{28A0092B-C50C-407E-A947-70E740481C1C}">
                <a14:useLocalDpi xmlns:a14="http://schemas.microsoft.com/office/drawing/2010/main"/>
              </a:ext>
            </a:extLst>
          </a:blip>
          <a:srcRect/>
          <a:stretch>
            <a:fillRect/>
          </a:stretch>
        </p:blipFill>
        <p:spPr bwMode="auto">
          <a:xfrm>
            <a:off x="-6015" y="33839"/>
            <a:ext cx="91500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carab rolling the su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 y="172867"/>
            <a:ext cx="4092438" cy="23449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90500" y="3704833"/>
            <a:ext cx="8701980" cy="3108543"/>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r>
              <a:rPr lang="en-GB" sz="2800" b="1" dirty="0" smtClean="0">
                <a:solidFill>
                  <a:schemeClr val="bg1"/>
                </a:solidFill>
                <a:effectLst>
                  <a:outerShdw blurRad="38100" dist="38100" dir="2700000" algn="tl">
                    <a:srgbClr val="000000"/>
                  </a:outerShdw>
                </a:effectLst>
                <a:latin typeface="Papyrus" panose="03070502060502030205" pitchFamily="66" charset="0"/>
              </a:rPr>
              <a:t>They would help keep the mummified person safe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 </a:t>
            </a:r>
            <a:r>
              <a:rPr lang="en-GB" sz="2800" b="1" dirty="0" smtClean="0">
                <a:solidFill>
                  <a:srgbClr val="33CCCC"/>
                </a:solidFill>
                <a:effectLst>
                  <a:outerShdw blurRad="38100" dist="38100" dir="2700000" algn="tl">
                    <a:srgbClr val="000000"/>
                  </a:outerShdw>
                </a:effectLst>
                <a:latin typeface="Papyrus" panose="03070502060502030205" pitchFamily="66" charset="0"/>
              </a:rPr>
              <a:t>scarab</a:t>
            </a:r>
            <a:r>
              <a:rPr lang="en-GB" sz="2800" b="1" dirty="0" smtClean="0">
                <a:solidFill>
                  <a:schemeClr val="bg1"/>
                </a:solidFill>
                <a:effectLst>
                  <a:outerShdw blurRad="38100" dist="38100" dir="2700000" algn="tl">
                    <a:srgbClr val="000000"/>
                  </a:outerShdw>
                </a:effectLst>
                <a:latin typeface="Papyrus" panose="03070502060502030205" pitchFamily="66" charset="0"/>
              </a:rPr>
              <a:t> beetles were associated with the sun, because of the way that real beetles would roll balls of dung.   As the sun was believed to die each day at dusk and be reborn every morning, they became a useful amulet  for getting into the afterlife. They also helped care for the mummy’s </a:t>
            </a:r>
            <a:r>
              <a:rPr lang="en-GB" sz="2800" b="1" dirty="0" smtClean="0">
                <a:solidFill>
                  <a:srgbClr val="33CCCC"/>
                </a:solidFill>
                <a:effectLst>
                  <a:outerShdw blurRad="38100" dist="38100" dir="2700000" algn="tl">
                    <a:srgbClr val="000000"/>
                  </a:outerShdw>
                </a:effectLst>
                <a:latin typeface="Papyrus" panose="03070502060502030205" pitchFamily="66" charset="0"/>
              </a:rPr>
              <a:t>heart</a:t>
            </a:r>
            <a:r>
              <a:rPr lang="en-GB" sz="2800" b="1" dirty="0" smtClean="0">
                <a:solidFill>
                  <a:schemeClr val="bg1"/>
                </a:solidFill>
                <a:effectLst>
                  <a:outerShdw blurRad="38100" dist="38100" dir="2700000" algn="tl">
                    <a:srgbClr val="000000"/>
                  </a:outerShdw>
                </a:effectLst>
                <a:latin typeface="Papyrus" panose="03070502060502030205" pitchFamily="66" charset="0"/>
              </a:rPr>
              <a:t>.</a:t>
            </a:r>
          </a:p>
        </p:txBody>
      </p:sp>
    </p:spTree>
    <p:extLst>
      <p:ext uri="{BB962C8B-B14F-4D97-AF65-F5344CB8AC3E}">
        <p14:creationId xmlns:p14="http://schemas.microsoft.com/office/powerpoint/2010/main" val="412260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701824"/>
            <a:ext cx="8229600" cy="1143000"/>
          </a:xfrm>
        </p:spPr>
        <p:txBody>
          <a:bodyPr>
            <a:noAutofit/>
          </a:bodyPr>
          <a:lstStyle/>
          <a:p>
            <a:r>
              <a:rPr lang="en-GB" sz="4000" b="1" dirty="0">
                <a:solidFill>
                  <a:schemeClr val="bg1"/>
                </a:solidFill>
                <a:effectLst>
                  <a:outerShdw blurRad="38100" dist="38100" dir="2700000" algn="tl">
                    <a:srgbClr val="000000"/>
                  </a:outerShdw>
                </a:effectLst>
                <a:latin typeface="Papyrus" panose="03070502060502030205" pitchFamily="66" charset="0"/>
              </a:rPr>
              <a:t>8</a:t>
            </a:r>
            <a:r>
              <a:rPr lang="en-GB" sz="4000" b="1" dirty="0" smtClean="0">
                <a:solidFill>
                  <a:schemeClr val="bg1"/>
                </a:solidFill>
                <a:effectLst>
                  <a:outerShdw blurRad="38100" dist="38100" dir="2700000" algn="tl">
                    <a:srgbClr val="000000"/>
                  </a:outerShdw>
                </a:effectLst>
                <a:latin typeface="Papyrus" panose="03070502060502030205" pitchFamily="66" charset="0"/>
              </a:rPr>
              <a:t>. What poisonous ingredient could be found in </a:t>
            </a:r>
            <a:r>
              <a:rPr lang="en-GB" sz="4000" b="1" dirty="0" smtClean="0">
                <a:solidFill>
                  <a:schemeClr val="bg1"/>
                </a:solidFill>
                <a:effectLst>
                  <a:outerShdw blurRad="38100" dist="38100" dir="2700000" algn="tl">
                    <a:srgbClr val="000000"/>
                  </a:outerShdw>
                </a:effectLst>
                <a:latin typeface="Papyrus" panose="03070502060502030205" pitchFamily="66" charset="0"/>
              </a:rPr>
              <a:t>Ancient </a:t>
            </a:r>
            <a:r>
              <a:rPr lang="en-GB" sz="4000" b="1" dirty="0" smtClean="0">
                <a:solidFill>
                  <a:schemeClr val="bg1"/>
                </a:solidFill>
                <a:effectLst>
                  <a:outerShdw blurRad="38100" dist="38100" dir="2700000" algn="tl">
                    <a:srgbClr val="000000"/>
                  </a:outerShdw>
                </a:effectLst>
                <a:latin typeface="Papyrus" panose="03070502060502030205" pitchFamily="66" charset="0"/>
              </a:rPr>
              <a:t>Egyptian eye makeup?</a:t>
            </a:r>
            <a:endParaRPr lang="en-GB" sz="40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4098" name="Picture 2" descr="Image result for arsenic 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2174" b="90000" l="9434" r="99623"/>
                    </a14:imgEffect>
                  </a14:imgLayer>
                </a14:imgProps>
              </a:ext>
              <a:ext uri="{28A0092B-C50C-407E-A947-70E740481C1C}">
                <a14:useLocalDpi xmlns:a14="http://schemas.microsoft.com/office/drawing/2010/main"/>
              </a:ext>
            </a:extLst>
          </a:blip>
          <a:srcRect/>
          <a:stretch>
            <a:fillRect/>
          </a:stretch>
        </p:blipFill>
        <p:spPr bwMode="auto">
          <a:xfrm>
            <a:off x="2195736" y="4046562"/>
            <a:ext cx="2155484" cy="219075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mercury element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12" b="99394" l="4783" r="98696">
                        <a14:foregroundMark x1="16087" y1="68485" x2="23913" y2="79394"/>
                        <a14:foregroundMark x1="73478" y1="72727" x2="86087" y2="60000"/>
                        <a14:foregroundMark x1="86957" y1="53939" x2="88696" y2="55758"/>
                      </a14:backgroundRemoval>
                    </a14:imgEffect>
                  </a14:imgLayer>
                </a14:imgProps>
              </a:ext>
              <a:ext uri="{28A0092B-C50C-407E-A947-70E740481C1C}">
                <a14:useLocalDpi xmlns:a14="http://schemas.microsoft.com/office/drawing/2010/main"/>
              </a:ext>
            </a:extLst>
          </a:blip>
          <a:srcRect/>
          <a:stretch>
            <a:fillRect/>
          </a:stretch>
        </p:blipFill>
        <p:spPr bwMode="auto">
          <a:xfrm>
            <a:off x="4499992" y="4243962"/>
            <a:ext cx="2131841" cy="192134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lead 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12" y="3789040"/>
            <a:ext cx="2438400" cy="268964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4" name="Picture 8" descr="Image result for plutonium 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76256" y="4005064"/>
            <a:ext cx="2083475" cy="2083475"/>
          </a:xfrm>
          <a:prstGeom prst="rect">
            <a:avLst/>
          </a:prstGeom>
          <a:noFill/>
          <a:effectLst>
            <a:glow rad="228600">
              <a:schemeClr val="accent3">
                <a:satMod val="175000"/>
                <a:alpha val="40000"/>
              </a:schemeClr>
            </a:glow>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9512" y="2300679"/>
            <a:ext cx="1800200" cy="1323439"/>
          </a:xfrm>
          <a:prstGeom prst="rect">
            <a:avLst/>
          </a:prstGeom>
          <a:noFill/>
        </p:spPr>
        <p:txBody>
          <a:bodyPr wrap="square" rtlCol="0">
            <a:spAutoFit/>
          </a:bodyPr>
          <a:lstStyle/>
          <a:p>
            <a:pPr algn="ctr"/>
            <a:r>
              <a:rPr lang="en-GB" sz="4000" b="1" dirty="0">
                <a:solidFill>
                  <a:srgbClr val="33CCCC"/>
                </a:solidFill>
                <a:effectLst>
                  <a:outerShdw blurRad="38100" dist="38100" dir="2700000" algn="tl">
                    <a:srgbClr val="000000"/>
                  </a:outerShdw>
                </a:effectLst>
                <a:latin typeface="Papyrus" panose="03070502060502030205" pitchFamily="66" charset="0"/>
              </a:rPr>
              <a:t>a</a:t>
            </a:r>
            <a:r>
              <a:rPr lang="en-GB" sz="40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4000" b="1" dirty="0" smtClean="0">
                <a:solidFill>
                  <a:schemeClr val="tx1">
                    <a:lumMod val="65000"/>
                    <a:lumOff val="35000"/>
                  </a:schemeClr>
                </a:solidFill>
                <a:effectLst>
                  <a:outerShdw blurRad="38100" dist="38100" dir="2700000" sx="102000" sy="102000" algn="tl">
                    <a:srgbClr val="000000"/>
                  </a:outerShdw>
                </a:effectLst>
                <a:latin typeface="Papyrus" panose="03070502060502030205" pitchFamily="66" charset="0"/>
              </a:rPr>
              <a:t>Lead</a:t>
            </a:r>
            <a:endParaRPr lang="en-GB" sz="4000" b="1" dirty="0">
              <a:solidFill>
                <a:schemeClr val="tx1">
                  <a:lumMod val="65000"/>
                  <a:lumOff val="35000"/>
                </a:schemeClr>
              </a:solidFill>
              <a:effectLst>
                <a:outerShdw blurRad="38100" dist="38100" dir="2700000" sx="102000" sy="102000" algn="tl">
                  <a:srgbClr val="000000"/>
                </a:outerShdw>
              </a:effectLst>
              <a:latin typeface="Papyrus" panose="03070502060502030205" pitchFamily="66" charset="0"/>
            </a:endParaRPr>
          </a:p>
        </p:txBody>
      </p:sp>
      <p:sp>
        <p:nvSpPr>
          <p:cNvPr id="13" name="TextBox 12"/>
          <p:cNvSpPr txBox="1"/>
          <p:nvPr/>
        </p:nvSpPr>
        <p:spPr>
          <a:xfrm>
            <a:off x="2123728" y="2300679"/>
            <a:ext cx="2016224" cy="1323439"/>
          </a:xfrm>
          <a:prstGeom prst="rect">
            <a:avLst/>
          </a:prstGeom>
          <a:noFill/>
        </p:spPr>
        <p:txBody>
          <a:bodyPr wrap="square" rtlCol="0">
            <a:spAutoFit/>
          </a:bodyPr>
          <a:lstStyle/>
          <a:p>
            <a:pPr algn="ctr"/>
            <a:r>
              <a:rPr lang="en-GB" sz="4000" b="1" dirty="0" smtClean="0">
                <a:solidFill>
                  <a:srgbClr val="33CCCC"/>
                </a:solidFill>
                <a:effectLst>
                  <a:outerShdw blurRad="38100" dist="38100" dir="2700000" algn="tl">
                    <a:srgbClr val="000000"/>
                  </a:outerShdw>
                </a:effectLst>
                <a:latin typeface="Papyrus" panose="03070502060502030205" pitchFamily="66" charset="0"/>
              </a:rPr>
              <a:t>b.</a:t>
            </a:r>
          </a:p>
          <a:p>
            <a:pPr algn="ctr"/>
            <a:r>
              <a:rPr lang="en-GB" sz="4000" b="1" dirty="0" smtClean="0">
                <a:solidFill>
                  <a:schemeClr val="bg1">
                    <a:lumMod val="50000"/>
                  </a:schemeClr>
                </a:solidFill>
                <a:effectLst>
                  <a:outerShdw blurRad="38100" dist="38100" dir="2700000" sx="102000" sy="102000" algn="tl">
                    <a:srgbClr val="000000"/>
                  </a:outerShdw>
                </a:effectLst>
                <a:latin typeface="Papyrus" panose="03070502060502030205" pitchFamily="66" charset="0"/>
              </a:rPr>
              <a:t>Arsenic</a:t>
            </a:r>
          </a:p>
        </p:txBody>
      </p:sp>
      <p:sp>
        <p:nvSpPr>
          <p:cNvPr id="18" name="TextBox 17"/>
          <p:cNvSpPr txBox="1"/>
          <p:nvPr/>
        </p:nvSpPr>
        <p:spPr>
          <a:xfrm>
            <a:off x="4283968" y="2300679"/>
            <a:ext cx="2232248" cy="1323439"/>
          </a:xfrm>
          <a:prstGeom prst="rect">
            <a:avLst/>
          </a:prstGeom>
          <a:noFill/>
        </p:spPr>
        <p:txBody>
          <a:bodyPr wrap="square" rtlCol="0">
            <a:spAutoFit/>
          </a:bodyPr>
          <a:lstStyle/>
          <a:p>
            <a:pPr algn="ctr"/>
            <a:r>
              <a:rPr lang="en-GB" sz="4000" b="1" dirty="0">
                <a:solidFill>
                  <a:srgbClr val="33CCCC"/>
                </a:solidFill>
                <a:effectLst>
                  <a:outerShdw blurRad="38100" dist="38100" dir="2700000" algn="tl">
                    <a:srgbClr val="000000"/>
                  </a:outerShdw>
                </a:effectLst>
                <a:latin typeface="Papyrus" panose="03070502060502030205" pitchFamily="66" charset="0"/>
              </a:rPr>
              <a:t>c</a:t>
            </a:r>
            <a:r>
              <a:rPr lang="en-GB" sz="4000" b="1" dirty="0" smtClean="0">
                <a:solidFill>
                  <a:srgbClr val="33CCCC"/>
                </a:solidFill>
                <a:effectLst>
                  <a:outerShdw blurRad="38100" dist="38100" dir="2700000" algn="tl">
                    <a:srgbClr val="000000"/>
                  </a:outerShdw>
                </a:effectLst>
                <a:latin typeface="Papyrus" panose="03070502060502030205" pitchFamily="66" charset="0"/>
              </a:rPr>
              <a:t>.</a:t>
            </a:r>
          </a:p>
          <a:p>
            <a:pPr algn="ctr"/>
            <a:r>
              <a:rPr lang="en-GB" sz="4000" b="1" dirty="0" smtClean="0">
                <a:solidFill>
                  <a:schemeClr val="bg1">
                    <a:lumMod val="75000"/>
                  </a:schemeClr>
                </a:solidFill>
                <a:effectLst>
                  <a:outerShdw blurRad="38100" dist="38100" dir="2700000" sx="102000" sy="102000" algn="tl">
                    <a:srgbClr val="000000"/>
                  </a:outerShdw>
                </a:effectLst>
                <a:latin typeface="Papyrus" panose="03070502060502030205" pitchFamily="66" charset="0"/>
              </a:rPr>
              <a:t>Mercury</a:t>
            </a:r>
          </a:p>
        </p:txBody>
      </p:sp>
      <p:sp>
        <p:nvSpPr>
          <p:cNvPr id="19" name="TextBox 18"/>
          <p:cNvSpPr txBox="1"/>
          <p:nvPr/>
        </p:nvSpPr>
        <p:spPr>
          <a:xfrm>
            <a:off x="6628283" y="2300679"/>
            <a:ext cx="2331447" cy="1323439"/>
          </a:xfrm>
          <a:prstGeom prst="rect">
            <a:avLst/>
          </a:prstGeom>
          <a:noFill/>
        </p:spPr>
        <p:txBody>
          <a:bodyPr wrap="square" rtlCol="0">
            <a:spAutoFit/>
          </a:bodyPr>
          <a:lstStyle/>
          <a:p>
            <a:pPr algn="ctr"/>
            <a:r>
              <a:rPr lang="en-GB" sz="40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4000" b="1" dirty="0" smtClean="0">
                <a:solidFill>
                  <a:srgbClr val="00FF00"/>
                </a:solidFill>
                <a:effectLst>
                  <a:glow rad="228600">
                    <a:schemeClr val="accent3">
                      <a:satMod val="175000"/>
                      <a:alpha val="40000"/>
                    </a:schemeClr>
                  </a:glow>
                  <a:outerShdw blurRad="38100" dist="38100" dir="2700000" algn="tl">
                    <a:schemeClr val="tx1"/>
                  </a:outerShdw>
                </a:effectLst>
                <a:latin typeface="Papyrus" panose="03070502060502030205" pitchFamily="66" charset="0"/>
              </a:rPr>
              <a:t>Plutonium</a:t>
            </a:r>
            <a:endParaRPr lang="en-GB" sz="4000" b="1" dirty="0">
              <a:solidFill>
                <a:srgbClr val="00FF00"/>
              </a:solidFill>
              <a:effectLst>
                <a:glow rad="228600">
                  <a:schemeClr val="accent3">
                    <a:satMod val="175000"/>
                    <a:alpha val="40000"/>
                  </a:schemeClr>
                </a:glow>
                <a:outerShdw blurRad="38100" dist="38100" dir="2700000" algn="tl">
                  <a:schemeClr val="tx1"/>
                </a:outerShdw>
              </a:effectLst>
              <a:latin typeface="Papyrus" panose="03070502060502030205" pitchFamily="66" charset="0"/>
            </a:endParaRPr>
          </a:p>
        </p:txBody>
      </p:sp>
    </p:spTree>
    <p:extLst>
      <p:ext uri="{BB962C8B-B14F-4D97-AF65-F5344CB8AC3E}">
        <p14:creationId xmlns:p14="http://schemas.microsoft.com/office/powerpoint/2010/main" val="257821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par>
                                <p:cTn id="11" presetID="10"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500"/>
                                        <p:tgtEl>
                                          <p:spTgt spid="4100"/>
                                        </p:tgtEl>
                                      </p:cBhvr>
                                    </p:animEffect>
                                  </p:childTnLst>
                                </p:cTn>
                              </p:par>
                              <p:par>
                                <p:cTn id="14" presetID="10" presetClass="entr" presetSubtype="0"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fade">
                                      <p:cBhvr>
                                        <p:cTn id="16" dur="500"/>
                                        <p:tgtEl>
                                          <p:spTgt spid="4102"/>
                                        </p:tgtEl>
                                      </p:cBhvr>
                                    </p:animEffect>
                                  </p:childTnLst>
                                </p:cTn>
                              </p:par>
                              <p:par>
                                <p:cTn id="17" presetID="10" presetClass="entr" presetSubtype="0" fill="hold" nodeType="with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500"/>
                                        <p:tgtEl>
                                          <p:spTgt spid="410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ancient egyptian death mask ey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512" y="44624"/>
            <a:ext cx="3453384" cy="6894195"/>
          </a:xfrm>
          <a:prstGeom prst="rect">
            <a:avLst/>
          </a:prstGeom>
          <a:noFill/>
        </p:spPr>
        <p:txBody>
          <a:bodyPr wrap="square" rtlCol="0">
            <a:spAutoFit/>
          </a:bodyPr>
          <a:lstStyle/>
          <a:p>
            <a:pPr marL="514350" lvl="0" indent="-514350" algn="ctr">
              <a:buAutoNum type="alphaLcPeriod"/>
            </a:pPr>
            <a:r>
              <a:rPr lang="en-GB" sz="2600" b="1" dirty="0" smtClean="0">
                <a:solidFill>
                  <a:schemeClr val="bg1"/>
                </a:solidFill>
                <a:effectLst>
                  <a:outerShdw blurRad="38100" dist="38100" dir="2700000" algn="tl">
                    <a:srgbClr val="000000"/>
                  </a:outerShdw>
                </a:effectLst>
                <a:latin typeface="Papyrus" panose="03070502060502030205" pitchFamily="66" charset="0"/>
              </a:rPr>
              <a:t>Lead </a:t>
            </a:r>
          </a:p>
          <a:p>
            <a:pPr lvl="0"/>
            <a:r>
              <a:rPr lang="en-GB" sz="2600" b="1" dirty="0" smtClean="0">
                <a:solidFill>
                  <a:schemeClr val="bg1"/>
                </a:solidFill>
                <a:effectLst>
                  <a:outerShdw blurRad="38100" dist="38100" dir="2700000" algn="tl">
                    <a:srgbClr val="000000"/>
                  </a:outerShdw>
                </a:effectLst>
                <a:latin typeface="Papyrus" panose="03070502060502030205" pitchFamily="66" charset="0"/>
              </a:rPr>
              <a:t>– because of the minerals ground up to make eye-liner, this makeup would contain lead, which can gradually build up inside the human body, causing a wide range of symptoms including, but not limited to, headaches, kidney pain and failure, muscle weakness, insomnia, hallucinations, coma and, in extreme cases, death. </a:t>
            </a:r>
            <a:endParaRPr lang="en-GB" sz="2600" dirty="0"/>
          </a:p>
        </p:txBody>
      </p:sp>
    </p:spTree>
    <p:extLst>
      <p:ext uri="{BB962C8B-B14F-4D97-AF65-F5344CB8AC3E}">
        <p14:creationId xmlns:p14="http://schemas.microsoft.com/office/powerpoint/2010/main" val="236022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r>
              <a:rPr lang="en-GB" sz="5400" b="1" dirty="0">
                <a:solidFill>
                  <a:schemeClr val="bg1"/>
                </a:solidFill>
                <a:effectLst>
                  <a:outerShdw blurRad="38100" dist="38100" dir="2700000" algn="tl">
                    <a:srgbClr val="000000"/>
                  </a:outerShdw>
                </a:effectLst>
                <a:latin typeface="Papyrus" panose="03070502060502030205" pitchFamily="66" charset="0"/>
              </a:rPr>
              <a:t>9</a:t>
            </a:r>
            <a:r>
              <a:rPr lang="en-GB" sz="5400" b="1" dirty="0" smtClean="0">
                <a:solidFill>
                  <a:schemeClr val="bg1"/>
                </a:solidFill>
                <a:effectLst>
                  <a:outerShdw blurRad="38100" dist="38100" dir="2700000" algn="tl">
                    <a:srgbClr val="000000"/>
                  </a:outerShdw>
                </a:effectLst>
                <a:latin typeface="Papyrus" panose="03070502060502030205" pitchFamily="66" charset="0"/>
              </a:rPr>
              <a:t>. What was a </a:t>
            </a:r>
            <a:r>
              <a:rPr lang="en-GB" sz="5400" b="1" dirty="0" smtClean="0">
                <a:solidFill>
                  <a:srgbClr val="33CCCC"/>
                </a:solidFill>
                <a:effectLst>
                  <a:outerShdw blurRad="38100" dist="38100" dir="2700000" algn="tl">
                    <a:srgbClr val="000000"/>
                  </a:outerShdw>
                </a:effectLst>
                <a:latin typeface="Papyrus" panose="03070502060502030205" pitchFamily="66" charset="0"/>
              </a:rPr>
              <a:t>cartouche</a:t>
            </a:r>
            <a:r>
              <a:rPr lang="en-GB" sz="5400" b="1" dirty="0" smtClean="0">
                <a:solidFill>
                  <a:schemeClr val="bg1"/>
                </a:solidFill>
                <a:effectLst>
                  <a:outerShdw blurRad="38100" dist="38100" dir="2700000" algn="tl">
                    <a:srgbClr val="000000"/>
                  </a:outerShdw>
                </a:effectLst>
                <a:latin typeface="Papyrus" panose="03070502060502030205" pitchFamily="66" charset="0"/>
              </a:rPr>
              <a:t>?</a:t>
            </a:r>
            <a:endParaRPr lang="en-GB" sz="5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5" name="TextBox 14"/>
          <p:cNvSpPr txBox="1"/>
          <p:nvPr/>
        </p:nvSpPr>
        <p:spPr>
          <a:xfrm>
            <a:off x="179512" y="1268760"/>
            <a:ext cx="1800200" cy="1754326"/>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pen</a:t>
            </a:r>
            <a:endParaRPr lang="en-GB" sz="36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6" name="TextBox 15"/>
          <p:cNvSpPr txBox="1"/>
          <p:nvPr/>
        </p:nvSpPr>
        <p:spPr>
          <a:xfrm>
            <a:off x="2123728" y="1268760"/>
            <a:ext cx="2016224" cy="1754326"/>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A </a:t>
            </a:r>
            <a:r>
              <a:rPr lang="en-GB" sz="3600" b="1" dirty="0" smtClean="0">
                <a:solidFill>
                  <a:srgbClr val="33CCCC"/>
                </a:solidFill>
                <a:effectLst>
                  <a:outerShdw blurRad="38100" dist="38100" dir="2700000" algn="tl">
                    <a:srgbClr val="000000"/>
                  </a:outerShdw>
                </a:effectLst>
                <a:latin typeface="Papyrus" panose="03070502060502030205" pitchFamily="66" charset="0"/>
              </a:rPr>
              <a:t>weapon</a:t>
            </a:r>
          </a:p>
        </p:txBody>
      </p:sp>
      <p:sp>
        <p:nvSpPr>
          <p:cNvPr id="17" name="TextBox 16"/>
          <p:cNvSpPr txBox="1"/>
          <p:nvPr/>
        </p:nvSpPr>
        <p:spPr>
          <a:xfrm>
            <a:off x="4283968" y="1268760"/>
            <a:ext cx="2232248" cy="2554545"/>
          </a:xfrm>
          <a:prstGeom prst="rect">
            <a:avLst/>
          </a:prstGeom>
          <a:noFill/>
        </p:spPr>
        <p:txBody>
          <a:bodyPr wrap="square" rtlCol="0">
            <a:spAutoFit/>
          </a:bodyPr>
          <a:lstStyle/>
          <a:p>
            <a:pPr algn="ctr"/>
            <a:r>
              <a:rPr lang="en-GB" sz="3200" b="1" dirty="0">
                <a:solidFill>
                  <a:srgbClr val="33CCCC"/>
                </a:solidFill>
                <a:effectLst>
                  <a:outerShdw blurRad="38100" dist="38100" dir="2700000" algn="tl">
                    <a:srgbClr val="000000"/>
                  </a:outerShdw>
                </a:effectLst>
                <a:latin typeface="Papyrus" panose="03070502060502030205" pitchFamily="66" charset="0"/>
              </a:rPr>
              <a:t>c</a:t>
            </a:r>
            <a:r>
              <a:rPr lang="en-GB" sz="3200" b="1" dirty="0" smtClean="0">
                <a:solidFill>
                  <a:srgbClr val="33CCCC"/>
                </a:solidFill>
                <a:effectLst>
                  <a:outerShdw blurRad="38100" dist="38100" dir="2700000" algn="tl">
                    <a:srgbClr val="000000"/>
                  </a:outerShdw>
                </a:effectLst>
                <a:latin typeface="Papyrus" panose="03070502060502030205" pitchFamily="66" charset="0"/>
              </a:rPr>
              <a:t>.</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circle</a:t>
            </a:r>
            <a:r>
              <a:rPr lang="en-GB" sz="3200" b="1" dirty="0" smtClean="0">
                <a:solidFill>
                  <a:schemeClr val="bg1"/>
                </a:solidFill>
                <a:effectLst>
                  <a:outerShdw blurRad="38100" dist="38100" dir="2700000" algn="tl">
                    <a:srgbClr val="000000"/>
                  </a:outerShdw>
                </a:effectLst>
                <a:latin typeface="Papyrus" panose="03070502060502030205" pitchFamily="66" charset="0"/>
              </a:rPr>
              <a:t> to keep your name safe</a:t>
            </a:r>
          </a:p>
        </p:txBody>
      </p:sp>
      <p:sp>
        <p:nvSpPr>
          <p:cNvPr id="18" name="TextBox 17"/>
          <p:cNvSpPr txBox="1"/>
          <p:nvPr/>
        </p:nvSpPr>
        <p:spPr>
          <a:xfrm>
            <a:off x="6628282" y="1268760"/>
            <a:ext cx="2331447" cy="2308324"/>
          </a:xfrm>
          <a:prstGeom prst="rect">
            <a:avLst/>
          </a:prstGeom>
          <a:noFill/>
          <a:effectLst/>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A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make up </a:t>
            </a:r>
            <a:r>
              <a:rPr lang="en-GB" sz="3600" b="1" dirty="0" smtClean="0">
                <a:solidFill>
                  <a:srgbClr val="33CCCC"/>
                </a:solidFill>
                <a:effectLst>
                  <a:outerShdw blurRad="38100" dist="38100" dir="2700000" algn="tl">
                    <a:srgbClr val="000000"/>
                  </a:outerShdw>
                </a:effectLst>
                <a:latin typeface="Papyrus" panose="03070502060502030205" pitchFamily="66" charset="0"/>
              </a:rPr>
              <a:t>pot</a:t>
            </a:r>
            <a:endParaRPr lang="en-GB" sz="3600" b="1" dirty="0">
              <a:solidFill>
                <a:srgbClr val="33CCCC"/>
              </a:solidFill>
              <a:effectLst>
                <a:outerShdw blurRad="38100" dist="38100" dir="2700000" algn="tl">
                  <a:srgbClr val="000000"/>
                </a:outerShdw>
              </a:effectLst>
              <a:latin typeface="Papyrus" panose="03070502060502030205" pitchFamily="66" charset="0"/>
            </a:endParaRPr>
          </a:p>
        </p:txBody>
      </p:sp>
      <p:pic>
        <p:nvPicPr>
          <p:cNvPr id="5122" name="Picture 2" descr="Image result for ancient egyptian makeup pot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9746" b="97458" l="0" r="100000">
                        <a14:backgroundMark x1="90129" y1="33051" x2="95708" y2="89407"/>
                        <a14:backgroundMark x1="3863" y1="34322" x2="10730" y2="84746"/>
                      </a14:backgroundRemoval>
                    </a14:imgEffect>
                  </a14:imgLayer>
                </a14:imgProps>
              </a:ext>
              <a:ext uri="{28A0092B-C50C-407E-A947-70E740481C1C}">
                <a14:useLocalDpi xmlns:a14="http://schemas.microsoft.com/office/drawing/2010/main"/>
              </a:ext>
            </a:extLst>
          </a:blip>
          <a:srcRect/>
          <a:stretch/>
        </p:blipFill>
        <p:spPr bwMode="auto">
          <a:xfrm>
            <a:off x="6764063" y="4293096"/>
            <a:ext cx="2218688" cy="22479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 name="Picture 8" descr="Image result for ancient egyptian khopesh"/>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10692" b="100000" l="2368" r="93872"/>
                    </a14:imgEffect>
                    <a14:imgEffect>
                      <a14:brightnessContrast bright="18000" contrast="8000"/>
                    </a14:imgEffect>
                  </a14:imgLayer>
                </a14:imgProps>
              </a:ext>
              <a:ext uri="{28A0092B-C50C-407E-A947-70E740481C1C}">
                <a14:useLocalDpi xmlns:a14="http://schemas.microsoft.com/office/drawing/2010/main"/>
              </a:ext>
            </a:extLst>
          </a:blip>
          <a:srcRect/>
          <a:stretch/>
        </p:blipFill>
        <p:spPr bwMode="auto">
          <a:xfrm rot="5161122">
            <a:off x="1293485" y="4374019"/>
            <a:ext cx="3270463" cy="1241885"/>
          </a:xfrm>
          <a:prstGeom prst="rect">
            <a:avLst/>
          </a:prstGeom>
          <a:noFill/>
          <a:effectLst>
            <a:outerShdw blurRad="50800" dist="50800" dir="3000000" sx="107000" sy="107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 name="Picture 12" descr="Image result for ancient egyptian reed brushes"/>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85" b="89864" l="2462" r="99179"/>
                    </a14:imgEffect>
                    <a14:imgEffect>
                      <a14:sharpenSoften amount="60000"/>
                    </a14:imgEffect>
                  </a14:imgLayer>
                </a14:imgProps>
              </a:ext>
              <a:ext uri="{28A0092B-C50C-407E-A947-70E740481C1C}">
                <a14:useLocalDpi xmlns:a14="http://schemas.microsoft.com/office/drawing/2010/main"/>
              </a:ext>
            </a:extLst>
          </a:blip>
          <a:srcRect/>
          <a:stretch>
            <a:fillRect/>
          </a:stretch>
        </p:blipFill>
        <p:spPr bwMode="auto">
          <a:xfrm rot="19117131">
            <a:off x="-320068" y="4226609"/>
            <a:ext cx="2799359" cy="1898486"/>
          </a:xfrm>
          <a:prstGeom prst="rect">
            <a:avLst/>
          </a:prstGeom>
          <a:noFill/>
          <a:effectLst>
            <a:outerShdw blurRad="50800" dist="50800" sx="107000" sy="107000" algn="ctr" rotWithShape="0">
              <a:schemeClr val="tx1"/>
            </a:outerShdw>
          </a:effectLst>
          <a:extLst>
            <a:ext uri="{909E8E84-426E-40DD-AFC4-6F175D3DCCD1}">
              <a14:hiddenFill xmlns:a14="http://schemas.microsoft.com/office/drawing/2010/main">
                <a:solidFill>
                  <a:srgbClr val="FFFFFF"/>
                </a:solidFill>
              </a14:hiddenFill>
            </a:ext>
          </a:extLst>
        </p:spPr>
      </p:pic>
      <p:pic>
        <p:nvPicPr>
          <p:cNvPr id="5126" name="Picture 6" descr="Image result for cartouche pn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749527" y="3861048"/>
            <a:ext cx="1190625" cy="260985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80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5126"/>
                                        </p:tgtEl>
                                        <p:attrNameLst>
                                          <p:attrName>style.visibility</p:attrName>
                                        </p:attrNameLst>
                                      </p:cBhvr>
                                      <p:to>
                                        <p:strVal val="visible"/>
                                      </p:to>
                                    </p:set>
                                    <p:animEffect transition="in" filter="fade">
                                      <p:cBhvr>
                                        <p:cTn id="31"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pPr algn="l"/>
            <a:r>
              <a:rPr lang="en-GB" sz="3600" b="1" dirty="0" smtClean="0">
                <a:solidFill>
                  <a:schemeClr val="bg1"/>
                </a:solidFill>
                <a:effectLst>
                  <a:outerShdw blurRad="38100" dist="38100" dir="2700000" algn="tl">
                    <a:srgbClr val="000000"/>
                  </a:outerShdw>
                </a:effectLst>
                <a:latin typeface="Papyrus" panose="03070502060502030205" pitchFamily="66" charset="0"/>
              </a:rPr>
              <a:t>3. The ‘</a:t>
            </a:r>
            <a:r>
              <a:rPr lang="en-GB" sz="3600" b="1" dirty="0" err="1" smtClean="0">
                <a:solidFill>
                  <a:srgbClr val="33CCCC"/>
                </a:solidFill>
                <a:effectLst>
                  <a:outerShdw blurRad="38100" dist="38100" dir="2700000" algn="tl">
                    <a:srgbClr val="000000"/>
                  </a:outerShdw>
                </a:effectLst>
                <a:latin typeface="Papyrus" panose="03070502060502030205" pitchFamily="66" charset="0"/>
              </a:rPr>
              <a:t>wedjat</a:t>
            </a:r>
            <a:r>
              <a:rPr lang="en-GB" sz="3600" b="1" dirty="0" smtClean="0">
                <a:solidFill>
                  <a:schemeClr val="bg1"/>
                </a:solidFill>
                <a:effectLst>
                  <a:outerShdw blurRad="38100" dist="38100" dir="2700000" algn="tl">
                    <a:srgbClr val="000000"/>
                  </a:outerShdw>
                </a:effectLst>
                <a:latin typeface="Papyrus" panose="03070502060502030205" pitchFamily="66" charset="0"/>
              </a:rPr>
              <a:t>’ eye symbol is said</a:t>
            </a:r>
            <a:br>
              <a:rPr lang="en-GB" sz="3600" b="1" dirty="0" smtClean="0">
                <a:solidFill>
                  <a:schemeClr val="bg1"/>
                </a:solidFill>
                <a:effectLst>
                  <a:outerShdw blurRad="38100" dist="38100" dir="2700000" algn="tl">
                    <a:srgbClr val="000000"/>
                  </a:outerShdw>
                </a:effectLst>
                <a:latin typeface="Papyrus" panose="03070502060502030205" pitchFamily="66" charset="0"/>
              </a:rPr>
            </a:br>
            <a:r>
              <a:rPr lang="en-GB" sz="3600" b="1" dirty="0">
                <a:solidFill>
                  <a:schemeClr val="bg1"/>
                </a:solidFill>
                <a:effectLst>
                  <a:outerShdw blurRad="38100" dist="38100" dir="2700000" algn="tl">
                    <a:srgbClr val="000000"/>
                  </a:outerShdw>
                </a:effectLst>
                <a:latin typeface="Papyrus" panose="03070502060502030205" pitchFamily="66" charset="0"/>
              </a:rPr>
              <a:t> </a:t>
            </a:r>
            <a:r>
              <a:rPr lang="en-GB" sz="3600" b="1" dirty="0" smtClean="0">
                <a:solidFill>
                  <a:schemeClr val="bg1"/>
                </a:solidFill>
                <a:effectLst>
                  <a:outerShdw blurRad="38100" dist="38100" dir="2700000" algn="tl">
                    <a:srgbClr val="000000"/>
                  </a:outerShdw>
                </a:effectLst>
                <a:latin typeface="Papyrus" panose="03070502060502030205" pitchFamily="66" charset="0"/>
              </a:rPr>
              <a:t>    to be the eye of which god?</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436583"/>
            <a:ext cx="1800200"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Osiris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59493" y="1436583"/>
            <a:ext cx="1800200"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Seth</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81447" y="1436583"/>
            <a:ext cx="2019773"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c</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Thoth</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79805" y="1436583"/>
            <a:ext cx="1800200"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Horus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3074" name="Picture 2" descr="Image result for osiris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2743554"/>
            <a:ext cx="1800200" cy="391185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seth ancient egyptian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7744" y="2802995"/>
            <a:ext cx="1858620" cy="385241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78" name="Picture 6" descr="Image result for thoth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9992" y="3068960"/>
            <a:ext cx="1984653" cy="357123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0" name="Picture 8" descr="Image result for horus png"/>
          <p:cNvPicPr>
            <a:picLocks noChangeAspect="1" noChangeArrowheads="1"/>
          </p:cNvPicPr>
          <p:nvPr/>
        </p:nvPicPr>
        <p:blipFill>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903620" y="2436097"/>
            <a:ext cx="1844844" cy="421931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2" name="Picture 10" descr="Image result for horus png"/>
          <p:cNvPicPr>
            <a:picLocks noChangeAspect="1" noChangeArrowheads="1"/>
          </p:cNvPicPr>
          <p:nvPr/>
        </p:nvPicPr>
        <p:blipFill>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235322" y="260648"/>
            <a:ext cx="1444683" cy="102284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35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82"/>
                                        </p:tgtEl>
                                        <p:attrNameLst>
                                          <p:attrName>style.visibility</p:attrName>
                                        </p:attrNameLst>
                                      </p:cBhvr>
                                      <p:to>
                                        <p:strVal val="visible"/>
                                      </p:to>
                                    </p:set>
                                    <p:animEffect transition="in" filter="fade">
                                      <p:cBhvr>
                                        <p:cTn id="11" dur="1000"/>
                                        <p:tgtEl>
                                          <p:spTgt spid="3082"/>
                                        </p:tgtEl>
                                      </p:cBhvr>
                                    </p:animEffect>
                                    <p:anim calcmode="lin" valueType="num">
                                      <p:cBhvr>
                                        <p:cTn id="12" dur="1000" fill="hold"/>
                                        <p:tgtEl>
                                          <p:spTgt spid="3082"/>
                                        </p:tgtEl>
                                        <p:attrNameLst>
                                          <p:attrName>ppt_x</p:attrName>
                                        </p:attrNameLst>
                                      </p:cBhvr>
                                      <p:tavLst>
                                        <p:tav tm="0">
                                          <p:val>
                                            <p:strVal val="#ppt_x"/>
                                          </p:val>
                                        </p:tav>
                                        <p:tav tm="100000">
                                          <p:val>
                                            <p:strVal val="#ppt_x"/>
                                          </p:val>
                                        </p:tav>
                                      </p:tavLst>
                                    </p:anim>
                                    <p:anim calcmode="lin" valueType="num">
                                      <p:cBhvr>
                                        <p:cTn id="13"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500"/>
                            </p:stCondLst>
                            <p:childTnLst>
                              <p:par>
                                <p:cTn id="20" presetID="2" presetClass="entr" presetSubtype="2" fill="hold" nodeType="after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additive="base">
                                        <p:cTn id="22" dur="1000" fill="hold"/>
                                        <p:tgtEl>
                                          <p:spTgt spid="3074"/>
                                        </p:tgtEl>
                                        <p:attrNameLst>
                                          <p:attrName>ppt_x</p:attrName>
                                        </p:attrNameLst>
                                      </p:cBhvr>
                                      <p:tavLst>
                                        <p:tav tm="0">
                                          <p:val>
                                            <p:strVal val="1+#ppt_w/2"/>
                                          </p:val>
                                        </p:tav>
                                        <p:tav tm="100000">
                                          <p:val>
                                            <p:strVal val="#ppt_x"/>
                                          </p:val>
                                        </p:tav>
                                      </p:tavLst>
                                    </p:anim>
                                    <p:anim calcmode="lin" valueType="num">
                                      <p:cBhvr additive="base">
                                        <p:cTn id="23"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2" presetClass="entr" presetSubtype="2" fill="hold" nodeType="afterEffect">
                                  <p:stCondLst>
                                    <p:cond delay="0"/>
                                  </p:stCondLst>
                                  <p:childTnLst>
                                    <p:set>
                                      <p:cBhvr>
                                        <p:cTn id="31" dur="1" fill="hold">
                                          <p:stCondLst>
                                            <p:cond delay="0"/>
                                          </p:stCondLst>
                                        </p:cTn>
                                        <p:tgtEl>
                                          <p:spTgt spid="3076"/>
                                        </p:tgtEl>
                                        <p:attrNameLst>
                                          <p:attrName>style.visibility</p:attrName>
                                        </p:attrNameLst>
                                      </p:cBhvr>
                                      <p:to>
                                        <p:strVal val="visible"/>
                                      </p:to>
                                    </p:set>
                                    <p:anim calcmode="lin" valueType="num">
                                      <p:cBhvr additive="base">
                                        <p:cTn id="32" dur="1000" fill="hold"/>
                                        <p:tgtEl>
                                          <p:spTgt spid="3076"/>
                                        </p:tgtEl>
                                        <p:attrNameLst>
                                          <p:attrName>ppt_x</p:attrName>
                                        </p:attrNameLst>
                                      </p:cBhvr>
                                      <p:tavLst>
                                        <p:tav tm="0">
                                          <p:val>
                                            <p:strVal val="1+#ppt_w/2"/>
                                          </p:val>
                                        </p:tav>
                                        <p:tav tm="100000">
                                          <p:val>
                                            <p:strVal val="#ppt_x"/>
                                          </p:val>
                                        </p:tav>
                                      </p:tavLst>
                                    </p:anim>
                                    <p:anim calcmode="lin" valueType="num">
                                      <p:cBhvr additive="base">
                                        <p:cTn id="33"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2" presetClass="entr" presetSubtype="2" fill="hold" nodeType="afterEffect">
                                  <p:stCondLst>
                                    <p:cond delay="0"/>
                                  </p:stCondLst>
                                  <p:childTnLst>
                                    <p:set>
                                      <p:cBhvr>
                                        <p:cTn id="41" dur="1" fill="hold">
                                          <p:stCondLst>
                                            <p:cond delay="0"/>
                                          </p:stCondLst>
                                        </p:cTn>
                                        <p:tgtEl>
                                          <p:spTgt spid="3078"/>
                                        </p:tgtEl>
                                        <p:attrNameLst>
                                          <p:attrName>style.visibility</p:attrName>
                                        </p:attrNameLst>
                                      </p:cBhvr>
                                      <p:to>
                                        <p:strVal val="visible"/>
                                      </p:to>
                                    </p:set>
                                    <p:anim calcmode="lin" valueType="num">
                                      <p:cBhvr additive="base">
                                        <p:cTn id="42" dur="1000" fill="hold"/>
                                        <p:tgtEl>
                                          <p:spTgt spid="3078"/>
                                        </p:tgtEl>
                                        <p:attrNameLst>
                                          <p:attrName>ppt_x</p:attrName>
                                        </p:attrNameLst>
                                      </p:cBhvr>
                                      <p:tavLst>
                                        <p:tav tm="0">
                                          <p:val>
                                            <p:strVal val="1+#ppt_w/2"/>
                                          </p:val>
                                        </p:tav>
                                        <p:tav tm="100000">
                                          <p:val>
                                            <p:strVal val="#ppt_x"/>
                                          </p:val>
                                        </p:tav>
                                      </p:tavLst>
                                    </p:anim>
                                    <p:anim calcmode="lin" valueType="num">
                                      <p:cBhvr additive="base">
                                        <p:cTn id="43" dur="1000" fill="hold"/>
                                        <p:tgtEl>
                                          <p:spTgt spid="307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500"/>
                            </p:stCondLst>
                            <p:childTnLst>
                              <p:par>
                                <p:cTn id="50" presetID="2" presetClass="entr" presetSubtype="2" fill="hold" nodeType="afterEffect">
                                  <p:stCondLst>
                                    <p:cond delay="0"/>
                                  </p:stCondLst>
                                  <p:childTnLst>
                                    <p:set>
                                      <p:cBhvr>
                                        <p:cTn id="51" dur="1" fill="hold">
                                          <p:stCondLst>
                                            <p:cond delay="0"/>
                                          </p:stCondLst>
                                        </p:cTn>
                                        <p:tgtEl>
                                          <p:spTgt spid="3080"/>
                                        </p:tgtEl>
                                        <p:attrNameLst>
                                          <p:attrName>style.visibility</p:attrName>
                                        </p:attrNameLst>
                                      </p:cBhvr>
                                      <p:to>
                                        <p:strVal val="visible"/>
                                      </p:to>
                                    </p:set>
                                    <p:anim calcmode="lin" valueType="num">
                                      <p:cBhvr additive="base">
                                        <p:cTn id="52" dur="1000" fill="hold"/>
                                        <p:tgtEl>
                                          <p:spTgt spid="3080"/>
                                        </p:tgtEl>
                                        <p:attrNameLst>
                                          <p:attrName>ppt_x</p:attrName>
                                        </p:attrNameLst>
                                      </p:cBhvr>
                                      <p:tavLst>
                                        <p:tav tm="0">
                                          <p:val>
                                            <p:strVal val="1+#ppt_w/2"/>
                                          </p:val>
                                        </p:tav>
                                        <p:tav tm="100000">
                                          <p:val>
                                            <p:strVal val="#ppt_x"/>
                                          </p:val>
                                        </p:tav>
                                      </p:tavLst>
                                    </p:anim>
                                    <p:anim calcmode="lin" valueType="num">
                                      <p:cBhvr additive="base">
                                        <p:cTn id="53" dur="1000" fill="hold"/>
                                        <p:tgtEl>
                                          <p:spTgt spid="30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lated image"/>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1026" name="Picture 2" descr="https://media2.giphy.com/media/H7PIgwktfVtRK/200w.gif#91-grid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920333"/>
            <a:ext cx="6197291" cy="921352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blank cartouche"/>
          <p:cNvPicPr>
            <a:picLocks noChangeAspect="1" noChangeArrowheads="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foregroundMark x1="20000" y1="5952" x2="20000" y2="5952"/>
                        <a14:foregroundMark x1="28070" y1="3968" x2="69474" y2="3968"/>
                        <a14:foregroundMark x1="12982" y1="82143" x2="14035" y2="9127"/>
                        <a14:foregroundMark x1="9123" y1="73016" x2="8421" y2="17063"/>
                        <a14:foregroundMark x1="12281" y1="98214" x2="78947" y2="97817"/>
                        <a14:foregroundMark x1="65614" y1="93056" x2="90175" y2="83135"/>
                        <a14:foregroundMark x1="65614" y1="96429" x2="79649" y2="98016"/>
                        <a14:foregroundMark x1="34737" y1="96825" x2="34737" y2="96032"/>
                        <a14:backgroundMark x1="47719" y1="12302" x2="50175" y2="80556"/>
                        <a14:backgroundMark x1="12632" y1="93849" x2="3860" y2="81548"/>
                      </a14:backgroundRemoval>
                    </a14:imgEffect>
                    <a14:imgEffect>
                      <a14:artisticPastelsSmooth trans="3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496" y="116632"/>
            <a:ext cx="5146054" cy="668092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76337" y="620688"/>
            <a:ext cx="3651647" cy="5509200"/>
          </a:xfrm>
          <a:prstGeom prst="rect">
            <a:avLst/>
          </a:prstGeom>
          <a:noFill/>
        </p:spPr>
        <p:txBody>
          <a:bodyPr wrap="square" rtlCol="0">
            <a:spAutoFit/>
          </a:bodyPr>
          <a:lstStyle/>
          <a:p>
            <a:pPr lvl="0" algn="ctr"/>
            <a:r>
              <a:rPr lang="en-GB" sz="2200" b="1" dirty="0" smtClean="0">
                <a:solidFill>
                  <a:srgbClr val="33CCCC"/>
                </a:solidFill>
                <a:effectLst>
                  <a:outerShdw blurRad="38100" dist="38100" dir="2700000" algn="tl">
                    <a:srgbClr val="000000"/>
                  </a:outerShdw>
                </a:effectLst>
                <a:latin typeface="Papyrus" panose="03070502060502030205" pitchFamily="66" charset="0"/>
              </a:rPr>
              <a:t>c. </a:t>
            </a:r>
            <a:r>
              <a:rPr lang="en-GB" sz="2200" b="1" dirty="0" smtClean="0">
                <a:solidFill>
                  <a:schemeClr val="bg1"/>
                </a:solidFill>
                <a:effectLst>
                  <a:outerShdw blurRad="38100" dist="38100" dir="2700000" algn="tl">
                    <a:srgbClr val="000000"/>
                  </a:outerShdw>
                </a:effectLst>
                <a:latin typeface="Papyrus" panose="03070502060502030205" pitchFamily="66" charset="0"/>
              </a:rPr>
              <a:t>A circle to </a:t>
            </a:r>
          </a:p>
          <a:p>
            <a:pPr lvl="0" algn="ctr"/>
            <a:r>
              <a:rPr lang="en-GB" sz="2200" b="1" dirty="0" smtClean="0">
                <a:solidFill>
                  <a:schemeClr val="bg1"/>
                </a:solidFill>
                <a:effectLst>
                  <a:outerShdw blurRad="38100" dist="38100" dir="2700000" algn="tl">
                    <a:srgbClr val="000000"/>
                  </a:outerShdw>
                </a:effectLst>
                <a:latin typeface="Papyrus" panose="03070502060502030205" pitchFamily="66" charset="0"/>
              </a:rPr>
              <a:t>keep your name safe </a:t>
            </a:r>
          </a:p>
          <a:p>
            <a:pPr lvl="0" algn="ctr"/>
            <a:r>
              <a:rPr lang="en-GB" sz="2200" b="1" dirty="0" smtClean="0">
                <a:solidFill>
                  <a:schemeClr val="bg1"/>
                </a:solidFill>
                <a:effectLst>
                  <a:outerShdw blurRad="38100" dist="38100" dir="2700000" algn="tl">
                    <a:srgbClr val="000000"/>
                  </a:outerShdw>
                </a:effectLst>
                <a:latin typeface="Papyrus" panose="03070502060502030205" pitchFamily="66" charset="0"/>
              </a:rPr>
              <a:t>- usually used with royal names. In </a:t>
            </a:r>
            <a:r>
              <a:rPr lang="en-GB" sz="2200" b="1" dirty="0" smtClean="0">
                <a:solidFill>
                  <a:schemeClr val="bg1"/>
                </a:solidFill>
                <a:effectLst>
                  <a:outerShdw blurRad="38100" dist="38100" dir="2700000" algn="tl">
                    <a:srgbClr val="000000"/>
                  </a:outerShdw>
                </a:effectLst>
                <a:latin typeface="Papyrus" panose="03070502060502030205" pitchFamily="66" charset="0"/>
              </a:rPr>
              <a:t>Ancient </a:t>
            </a:r>
            <a:r>
              <a:rPr lang="en-GB" sz="2200" b="1" dirty="0" smtClean="0">
                <a:solidFill>
                  <a:schemeClr val="bg1"/>
                </a:solidFill>
                <a:effectLst>
                  <a:outerShdw blurRad="38100" dist="38100" dir="2700000" algn="tl">
                    <a:srgbClr val="000000"/>
                  </a:outerShdw>
                </a:effectLst>
                <a:latin typeface="Papyrus" panose="03070502060502030205" pitchFamily="66" charset="0"/>
              </a:rPr>
              <a:t>Egypt, a person’s name held great power, allowing them to be remembered and to exist in the afterlife forever. As such, a protective circle was added to keep them safe. The name comes from French soldiers who invaded Egypt under Napoleon, and thought that these shapes looked like their rifle cartridges, or ‘</a:t>
            </a:r>
            <a:r>
              <a:rPr lang="en-GB" sz="2200" b="1" dirty="0" smtClean="0">
                <a:solidFill>
                  <a:srgbClr val="33CCCC"/>
                </a:solidFill>
                <a:effectLst>
                  <a:outerShdw blurRad="38100" dist="38100" dir="2700000" algn="tl">
                    <a:srgbClr val="000000"/>
                  </a:outerShdw>
                </a:effectLst>
                <a:latin typeface="Papyrus" panose="03070502060502030205" pitchFamily="66" charset="0"/>
              </a:rPr>
              <a:t>cartouches</a:t>
            </a:r>
            <a:r>
              <a:rPr lang="en-GB" sz="2200" b="1" dirty="0" smtClean="0">
                <a:solidFill>
                  <a:schemeClr val="bg1"/>
                </a:solidFill>
                <a:effectLst>
                  <a:outerShdw blurRad="38100" dist="38100" dir="2700000" algn="tl">
                    <a:srgbClr val="000000"/>
                  </a:outerShdw>
                </a:effectLst>
                <a:latin typeface="Papyrus" panose="03070502060502030205" pitchFamily="66" charset="0"/>
              </a:rPr>
              <a:t>’.</a:t>
            </a:r>
            <a:endParaRPr lang="en-GB" sz="2200" dirty="0"/>
          </a:p>
        </p:txBody>
      </p:sp>
      <p:pic>
        <p:nvPicPr>
          <p:cNvPr id="2050" name="Picture 2" descr="Image result for napoleonic rifle cartridge"/>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9995548" y="4409394"/>
            <a:ext cx="2065284" cy="81980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 name="50_sniper_shot-Liam-202860398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81763" y="6248400"/>
            <a:ext cx="609600" cy="609600"/>
          </a:xfrm>
          <a:prstGeom prst="rect">
            <a:avLst/>
          </a:prstGeom>
        </p:spPr>
      </p:pic>
    </p:spTree>
    <p:extLst>
      <p:ext uri="{BB962C8B-B14F-4D97-AF65-F5344CB8AC3E}">
        <p14:creationId xmlns:p14="http://schemas.microsoft.com/office/powerpoint/2010/main" val="341002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1000"/>
                                            <p:tgtEl>
                                              <p:spTgt spid="2060"/>
                                            </p:tgtEl>
                                          </p:cBhvr>
                                        </p:animEffect>
                                        <p:anim calcmode="lin" valueType="num">
                                          <p:cBhvr>
                                            <p:cTn id="8" dur="1000" fill="hold"/>
                                            <p:tgtEl>
                                              <p:spTgt spid="2060"/>
                                            </p:tgtEl>
                                            <p:attrNameLst>
                                              <p:attrName>ppt_x</p:attrName>
                                            </p:attrNameLst>
                                          </p:cBhvr>
                                          <p:tavLst>
                                            <p:tav tm="0">
                                              <p:val>
                                                <p:strVal val="#ppt_x"/>
                                              </p:val>
                                            </p:tav>
                                            <p:tav tm="100000">
                                              <p:val>
                                                <p:strVal val="#ppt_x"/>
                                              </p:val>
                                            </p:tav>
                                          </p:tavLst>
                                        </p:anim>
                                        <p:anim calcmode="lin" valueType="num">
                                          <p:cBhvr>
                                            <p:cTn id="9" dur="1000" fill="hold"/>
                                            <p:tgtEl>
                                              <p:spTgt spid="20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6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5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fill="hold" nodeType="clickEffect" p14:presetBounceEnd="30000">
                                      <p:stCondLst>
                                        <p:cond delay="0"/>
                                      </p:stCondLst>
                                      <p:childTnLst>
                                        <p:animMotion origin="layout" path="M -0.06805 -0.05088 C -0.07309 -0.07031 -0.08437 -0.0784 -0.09618 -0.08557 C -0.10382 -0.09043 -0.11146 -0.09667 -0.11962 -0.09945 C -0.13541 -0.11147 -0.15382 -0.11725 -0.171 -0.1235 C -0.17621 -0.12766 -0.17951 -0.12905 -0.18559 -0.13044 C -0.20104 -0.13853 -0.21666 -0.14339 -0.23264 -0.14778 C -0.24809 -0.15958 -0.26597 -0.16143 -0.28298 -0.16351 C -0.29305 -0.16836 -0.31441 -0.17022 -0.31441 -0.16998 C -0.36267 -0.18525 -0.41041 -0.19103 -0.45972 -0.19288 C -0.50833 -0.21416 -0.56093 -0.19565 -0.61093 -0.19103 C -0.62378 -0.18733 -0.63194 -0.18687 -0.64652 -0.18594 C -0.65625 -0.18062 -0.64166 -0.17692 -0.63889 -0.17553 C -0.63455 -0.17091 -0.63159 -0.16698 -0.62656 -0.16513 C -0.61614 -0.15703 -0.60607 -0.14755 -0.59514 -0.14084 C -0.58923 -0.13344 -0.58229 -0.12743 -0.57517 -0.1235 C -0.571 -0.11749 -0.56753 -0.11448 -0.56267 -0.10985 C -0.55972 -0.10708 -0.55382 -0.10107 -0.55382 -0.10083 C -0.55087 -0.09413 -0.54618 -0.09274 -0.54271 -0.08719 C -0.53871 -0.08118 -0.53524 -0.07424 -0.53142 -0.06823 C -0.52899 -0.06453 -0.52587 -0.06175 -0.52361 -0.05782 C -0.51875 -0.04949 -0.51632 -0.03955 -0.51128 -0.03192 C -0.50625 -0.01688 -0.49843 -0.00509 -0.4934 0.00971 C -0.49288 0.01133 -0.49253 0.01318 -0.49218 0.0148 C -0.49184 0.01711 -0.49201 0.01966 -0.49114 0.02174 C -0.48975 0.02613 -0.48715 0.0296 -0.48541 0.03376 C -0.47795 0.05273 -0.47031 0.07169 -0.46319 0.09089 C -0.46059 0.09829 -0.45955 0.10638 -0.45642 0.11332 C -0.45503 0.12234 -0.45312 0.12974 -0.44982 0.1376 C -0.44861 0.14431 -0.44774 0.14917 -0.44531 0.15495 C -0.44201 0.17414 -0.44652 0.15125 -0.44201 0.16697 C -0.43889 0.17854 -0.43663 0.19149 -0.43402 0.20328 C -0.43229 0.21138 -0.43281 0.21808 -0.42725 0.22063 C -0.4217 0.21924 -0.41614 0.21808 -0.41059 0.21554 C -0.40312 0.2167 -0.39514 0.21554 -0.39149 0.22756 " pathEditMode="relative" rAng="0" ptsTypes="fffffffffffffffffffffffffffffffffA" p14:bounceEnd="30000">
                                          <p:cBhvr>
                                            <p:cTn id="25" dur="1000" fill="hold"/>
                                            <p:tgtEl>
                                              <p:spTgt spid="2050"/>
                                            </p:tgtEl>
                                            <p:attrNameLst>
                                              <p:attrName>ppt_x</p:attrName>
                                              <p:attrName>ppt_y</p:attrName>
                                            </p:attrNameLst>
                                          </p:cBhvr>
                                          <p:rCtr x="-29410" y="5759"/>
                                        </p:animMotion>
                                      </p:childTnLst>
                                    </p:cTn>
                                  </p:par>
                                  <p:par>
                                    <p:cTn id="26" presetID="1" presetClass="mediacall" presetSubtype="0" fill="hold" nodeType="withEffect">
                                      <p:stCondLst>
                                        <p:cond delay="0"/>
                                      </p:stCondLst>
                                      <p:childTnLst>
                                        <p:cmd type="call" cmd="playFrom(0.0)">
                                          <p:cBhvr>
                                            <p:cTn id="27" dur="1759" fill="hold"/>
                                            <p:tgtEl>
                                              <p:spTgt spid="2"/>
                                            </p:tgtEl>
                                          </p:cBhvr>
                                        </p:cmd>
                                      </p:childTnLst>
                                    </p:cTn>
                                  </p:par>
                                  <p:par>
                                    <p:cTn id="28" presetID="8" presetClass="emph" presetSubtype="0" fill="hold" nodeType="withEffect">
                                      <p:stCondLst>
                                        <p:cond delay="0"/>
                                      </p:stCondLst>
                                      <p:childTnLst>
                                        <p:animRot by="21600000">
                                          <p:cBhvr>
                                            <p:cTn id="29" dur="1000" fill="hold"/>
                                            <p:tgtEl>
                                              <p:spTgt spid="2050"/>
                                            </p:tgtEl>
                                            <p:attrNameLst>
                                              <p:attrName>r</p:attrName>
                                            </p:attrNameLst>
                                          </p:cBhvr>
                                        </p:animRot>
                                      </p:childTnLst>
                                    </p:cTn>
                                  </p:par>
                                </p:childTnLst>
                              </p:cTn>
                            </p:par>
                            <p:par>
                              <p:cTn id="30" fill="hold">
                                <p:stCondLst>
                                  <p:cond delay="1759"/>
                                </p:stCondLst>
                                <p:childTnLst>
                                  <p:par>
                                    <p:cTn id="31" presetID="22" presetClass="entr" presetSubtype="4" fill="hold" nodeType="after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wipe(down)">
                                          <p:cBhvr>
                                            <p:cTn id="3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1000"/>
                                            <p:tgtEl>
                                              <p:spTgt spid="2060"/>
                                            </p:tgtEl>
                                          </p:cBhvr>
                                        </p:animEffect>
                                        <p:anim calcmode="lin" valueType="num">
                                          <p:cBhvr>
                                            <p:cTn id="8" dur="1000" fill="hold"/>
                                            <p:tgtEl>
                                              <p:spTgt spid="2060"/>
                                            </p:tgtEl>
                                            <p:attrNameLst>
                                              <p:attrName>ppt_x</p:attrName>
                                            </p:attrNameLst>
                                          </p:cBhvr>
                                          <p:tavLst>
                                            <p:tav tm="0">
                                              <p:val>
                                                <p:strVal val="#ppt_x"/>
                                              </p:val>
                                            </p:tav>
                                            <p:tav tm="100000">
                                              <p:val>
                                                <p:strVal val="#ppt_x"/>
                                              </p:val>
                                            </p:tav>
                                          </p:tavLst>
                                        </p:anim>
                                        <p:anim calcmode="lin" valueType="num">
                                          <p:cBhvr>
                                            <p:cTn id="9" dur="1000" fill="hold"/>
                                            <p:tgtEl>
                                              <p:spTgt spid="20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6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5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fill="hold" nodeType="clickEffect">
                                      <p:stCondLst>
                                        <p:cond delay="0"/>
                                      </p:stCondLst>
                                      <p:childTnLst>
                                        <p:animMotion origin="layout" path="M -0.06805 -0.05088 C -0.07309 -0.07031 -0.08437 -0.0784 -0.09618 -0.08557 C -0.10382 -0.09043 -0.11146 -0.09667 -0.11962 -0.09945 C -0.13541 -0.11147 -0.15382 -0.11725 -0.171 -0.1235 C -0.17621 -0.12766 -0.17951 -0.12905 -0.18559 -0.13044 C -0.20104 -0.13853 -0.21666 -0.14339 -0.23264 -0.14778 C -0.24809 -0.15958 -0.26597 -0.16143 -0.28298 -0.16351 C -0.29305 -0.16836 -0.31441 -0.17022 -0.31441 -0.16998 C -0.36267 -0.18525 -0.41041 -0.19103 -0.45972 -0.19288 C -0.50833 -0.21416 -0.56093 -0.19565 -0.61093 -0.19103 C -0.62378 -0.18733 -0.63194 -0.18687 -0.64652 -0.18594 C -0.65625 -0.18062 -0.64166 -0.17692 -0.63889 -0.17553 C -0.63455 -0.17091 -0.63159 -0.16698 -0.62656 -0.16513 C -0.61614 -0.15703 -0.60607 -0.14755 -0.59514 -0.14084 C -0.58923 -0.13344 -0.58229 -0.12743 -0.57517 -0.1235 C -0.571 -0.11749 -0.56753 -0.11448 -0.56267 -0.10985 C -0.55972 -0.10708 -0.55382 -0.10107 -0.55382 -0.10083 C -0.55087 -0.09413 -0.54618 -0.09274 -0.54271 -0.08719 C -0.53871 -0.08118 -0.53524 -0.07424 -0.53142 -0.06823 C -0.52899 -0.06453 -0.52587 -0.06175 -0.52361 -0.05782 C -0.51875 -0.04949 -0.51632 -0.03955 -0.51128 -0.03192 C -0.50625 -0.01688 -0.49843 -0.00509 -0.4934 0.00971 C -0.49288 0.01133 -0.49253 0.01318 -0.49218 0.0148 C -0.49184 0.01711 -0.49201 0.01966 -0.49114 0.02174 C -0.48975 0.02613 -0.48715 0.0296 -0.48541 0.03376 C -0.47795 0.05273 -0.47031 0.07169 -0.46319 0.09089 C -0.46059 0.09829 -0.45955 0.10638 -0.45642 0.11332 C -0.45503 0.12234 -0.45312 0.12974 -0.44982 0.1376 C -0.44861 0.14431 -0.44774 0.14917 -0.44531 0.15495 C -0.44201 0.17414 -0.44652 0.15125 -0.44201 0.16697 C -0.43889 0.17854 -0.43663 0.19149 -0.43402 0.20328 C -0.43229 0.21138 -0.43281 0.21808 -0.42725 0.22063 C -0.4217 0.21924 -0.41614 0.21808 -0.41059 0.21554 C -0.40312 0.2167 -0.39514 0.21554 -0.39149 0.22756 " pathEditMode="relative" rAng="0" ptsTypes="fffffffffffffffffffffffffffffffffA">
                                          <p:cBhvr>
                                            <p:cTn id="25" dur="1000" fill="hold"/>
                                            <p:tgtEl>
                                              <p:spTgt spid="2050"/>
                                            </p:tgtEl>
                                            <p:attrNameLst>
                                              <p:attrName>ppt_x</p:attrName>
                                              <p:attrName>ppt_y</p:attrName>
                                            </p:attrNameLst>
                                          </p:cBhvr>
                                          <p:rCtr x="-29410" y="5759"/>
                                        </p:animMotion>
                                      </p:childTnLst>
                                    </p:cTn>
                                  </p:par>
                                  <p:par>
                                    <p:cTn id="26" presetID="1" presetClass="mediacall" presetSubtype="0" fill="hold" nodeType="withEffect">
                                      <p:stCondLst>
                                        <p:cond delay="0"/>
                                      </p:stCondLst>
                                      <p:childTnLst>
                                        <p:cmd type="call" cmd="playFrom(0.0)">
                                          <p:cBhvr>
                                            <p:cTn id="27" dur="1759" fill="hold"/>
                                            <p:tgtEl>
                                              <p:spTgt spid="2"/>
                                            </p:tgtEl>
                                          </p:cBhvr>
                                        </p:cmd>
                                      </p:childTnLst>
                                    </p:cTn>
                                  </p:par>
                                  <p:par>
                                    <p:cTn id="28" presetID="8" presetClass="emph" presetSubtype="0" fill="hold" nodeType="withEffect">
                                      <p:stCondLst>
                                        <p:cond delay="0"/>
                                      </p:stCondLst>
                                      <p:childTnLst>
                                        <p:animRot by="21600000">
                                          <p:cBhvr>
                                            <p:cTn id="29" dur="1000" fill="hold"/>
                                            <p:tgtEl>
                                              <p:spTgt spid="2050"/>
                                            </p:tgtEl>
                                            <p:attrNameLst>
                                              <p:attrName>r</p:attrName>
                                            </p:attrNameLst>
                                          </p:cBhvr>
                                        </p:animRot>
                                      </p:childTnLst>
                                    </p:cTn>
                                  </p:par>
                                </p:childTnLst>
                              </p:cTn>
                            </p:par>
                            <p:par>
                              <p:cTn id="30" fill="hold">
                                <p:stCondLst>
                                  <p:cond delay="1759"/>
                                </p:stCondLst>
                                <p:childTnLst>
                                  <p:par>
                                    <p:cTn id="31" presetID="22" presetClass="entr" presetSubtype="4" fill="hold" nodeType="after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wipe(down)">
                                          <p:cBhvr>
                                            <p:cTn id="3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r>
              <a:rPr lang="en-GB" sz="3600" b="1" dirty="0" smtClean="0">
                <a:solidFill>
                  <a:schemeClr val="bg1"/>
                </a:solidFill>
                <a:effectLst>
                  <a:outerShdw blurRad="38100" dist="38100" dir="2700000" algn="tl">
                    <a:srgbClr val="000000"/>
                  </a:outerShdw>
                </a:effectLst>
                <a:latin typeface="Papyrus" panose="03070502060502030205" pitchFamily="66" charset="0"/>
              </a:rPr>
              <a:t>10. Who was the </a:t>
            </a:r>
            <a:r>
              <a:rPr lang="en-GB" sz="3600" b="1" dirty="0" smtClean="0">
                <a:solidFill>
                  <a:schemeClr val="bg1"/>
                </a:solidFill>
                <a:effectLst>
                  <a:outerShdw blurRad="38100" dist="38100" dir="2700000" algn="tl">
                    <a:srgbClr val="000000"/>
                  </a:outerShdw>
                </a:effectLst>
                <a:latin typeface="Papyrus" panose="03070502060502030205" pitchFamily="66" charset="0"/>
              </a:rPr>
              <a:t>Ancient </a:t>
            </a:r>
            <a:r>
              <a:rPr lang="en-GB" sz="3600" b="1" dirty="0" smtClean="0">
                <a:solidFill>
                  <a:schemeClr val="bg1"/>
                </a:solidFill>
                <a:effectLst>
                  <a:outerShdw blurRad="38100" dist="38100" dir="2700000" algn="tl">
                    <a:srgbClr val="000000"/>
                  </a:outerShdw>
                </a:effectLst>
                <a:latin typeface="Papyrus" panose="03070502060502030205" pitchFamily="66" charset="0"/>
              </a:rPr>
              <a:t>Egyptian god of </a:t>
            </a:r>
            <a:r>
              <a:rPr lang="en-GB" sz="3600" b="1" dirty="0" smtClean="0">
                <a:solidFill>
                  <a:srgbClr val="33CCCC"/>
                </a:solidFill>
                <a:effectLst>
                  <a:outerShdw blurRad="38100" dist="38100" dir="2700000" algn="tl">
                    <a:srgbClr val="000000"/>
                  </a:outerShdw>
                </a:effectLst>
                <a:latin typeface="Papyrus" panose="03070502060502030205" pitchFamily="66" charset="0"/>
              </a:rPr>
              <a:t>light and air</a:t>
            </a:r>
            <a:r>
              <a:rPr lang="en-GB" sz="3600" b="1" dirty="0" smtClean="0">
                <a:solidFill>
                  <a:schemeClr val="bg1"/>
                </a:solidFill>
                <a:effectLst>
                  <a:outerShdw blurRad="38100" dist="38100" dir="2700000" algn="tl">
                    <a:srgbClr val="000000"/>
                  </a:outerShdw>
                </a:effectLst>
                <a:latin typeface="Papyrus" panose="03070502060502030205" pitchFamily="66" charset="0"/>
              </a:rPr>
              <a:t>?</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436583"/>
            <a:ext cx="1800200"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Bes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59493" y="1436583"/>
            <a:ext cx="1800200"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Isis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81447" y="1436583"/>
            <a:ext cx="2019773"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c</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Hathor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79805" y="1436583"/>
            <a:ext cx="1800200"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Shu</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6146" name="Picture 2" descr="Image result for isis goddess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736" y="2636911"/>
            <a:ext cx="1813682" cy="398249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48" name="Picture 4" descr="Image result for hathor goddess 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4008" y="2451306"/>
            <a:ext cx="1780718" cy="420410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50" name="Picture 6" descr="Image result for shu ancient egypt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16642" y="2852936"/>
            <a:ext cx="1776101" cy="38024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56" name="Picture 12" descr="Related image"/>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99000" l="10000" r="90000"/>
                    </a14:imgEffect>
                  </a14:imgLayer>
                </a14:imgProps>
              </a:ext>
              <a:ext uri="{28A0092B-C50C-407E-A947-70E740481C1C}">
                <a14:useLocalDpi xmlns:a14="http://schemas.microsoft.com/office/drawing/2010/main"/>
              </a:ext>
            </a:extLst>
          </a:blip>
          <a:srcRect/>
          <a:stretch>
            <a:fillRect/>
          </a:stretch>
        </p:blipFill>
        <p:spPr bwMode="auto">
          <a:xfrm>
            <a:off x="-85700" y="4149080"/>
            <a:ext cx="2569468" cy="256946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500"/>
                                        <p:tgtEl>
                                          <p:spTgt spid="6146"/>
                                        </p:tgtEl>
                                      </p:cBhvr>
                                    </p:animEffect>
                                  </p:childTnLst>
                                </p:cTn>
                              </p:par>
                              <p:par>
                                <p:cTn id="23" presetID="10" presetClass="entr" presetSubtype="0" fill="hold" nodeType="with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fade">
                                      <p:cBhvr>
                                        <p:cTn id="25" dur="500"/>
                                        <p:tgtEl>
                                          <p:spTgt spid="6148"/>
                                        </p:tgtEl>
                                      </p:cBhvr>
                                    </p:animEffect>
                                  </p:childTnLst>
                                </p:cTn>
                              </p:par>
                              <p:par>
                                <p:cTn id="26" presetID="10" presetClass="entr" presetSubtype="0" fill="hold" nodeType="withEffect">
                                  <p:stCondLst>
                                    <p:cond delay="0"/>
                                  </p:stCondLst>
                                  <p:childTnLst>
                                    <p:set>
                                      <p:cBhvr>
                                        <p:cTn id="27" dur="1" fill="hold">
                                          <p:stCondLst>
                                            <p:cond delay="0"/>
                                          </p:stCondLst>
                                        </p:cTn>
                                        <p:tgtEl>
                                          <p:spTgt spid="6150"/>
                                        </p:tgtEl>
                                        <p:attrNameLst>
                                          <p:attrName>style.visibility</p:attrName>
                                        </p:attrNameLst>
                                      </p:cBhvr>
                                      <p:to>
                                        <p:strVal val="visible"/>
                                      </p:to>
                                    </p:set>
                                    <p:animEffect transition="in" filter="fade">
                                      <p:cBhvr>
                                        <p:cTn id="28" dur="500"/>
                                        <p:tgtEl>
                                          <p:spTgt spid="6150"/>
                                        </p:tgtEl>
                                      </p:cBhvr>
                                    </p:animEffect>
                                  </p:childTnLst>
                                </p:cTn>
                              </p:par>
                              <p:par>
                                <p:cTn id="29" presetID="10" presetClass="entr" presetSubtype="0" fill="hold" nodeType="withEffect">
                                  <p:stCondLst>
                                    <p:cond delay="0"/>
                                  </p:stCondLst>
                                  <p:childTnLst>
                                    <p:set>
                                      <p:cBhvr>
                                        <p:cTn id="30" dur="1" fill="hold">
                                          <p:stCondLst>
                                            <p:cond delay="0"/>
                                          </p:stCondLst>
                                        </p:cTn>
                                        <p:tgtEl>
                                          <p:spTgt spid="6156"/>
                                        </p:tgtEl>
                                        <p:attrNameLst>
                                          <p:attrName>style.visibility</p:attrName>
                                        </p:attrNameLst>
                                      </p:cBhvr>
                                      <p:to>
                                        <p:strVal val="visible"/>
                                      </p:to>
                                    </p:set>
                                    <p:animEffect transition="in" filter="fade">
                                      <p:cBhvr>
                                        <p:cTn id="31"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night sk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egyptian god shu"/>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foregroundMark x1="98000" y1="82214" x2="97813" y2="86260"/>
                        <a14:backgroundMark x1="50813" y1="30992" x2="55813" y2="88015"/>
                        <a14:backgroundMark x1="16500" y1="85115" x2="77000" y2="91679"/>
                        <a14:backgroundMark x1="79875" y1="88015" x2="96063" y2="88015"/>
                        <a14:backgroundMark x1="8813" y1="89160" x2="14188" y2="91679"/>
                        <a14:backgroundMark x1="7938" y1="91679" x2="9375" y2="88397"/>
                      </a14:backgroundRemoval>
                    </a14:imgEffect>
                  </a14:imgLayer>
                </a14:imgProps>
              </a:ext>
              <a:ext uri="{28A0092B-C50C-407E-A947-70E740481C1C}">
                <a14:useLocalDpi xmlns:a14="http://schemas.microsoft.com/office/drawing/2010/main"/>
              </a:ext>
            </a:extLst>
          </a:blip>
          <a:srcRect/>
          <a:stretch>
            <a:fillRect/>
          </a:stretch>
        </p:blipFill>
        <p:spPr bwMode="auto">
          <a:xfrm>
            <a:off x="179512" y="27939"/>
            <a:ext cx="8856983" cy="448118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 name="Picture 2" descr="Image result for egyptian god shu"/>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backgroundMark x1="34438" y1="6794" x2="5438" y2="69924"/>
                        <a14:backgroundMark x1="62875" y1="7176" x2="83938" y2="32519"/>
                        <a14:backgroundMark x1="85813" y1="37557" x2="92188" y2="62901"/>
                        <a14:backgroundMark x1="91938" y1="70687" x2="99563" y2="81603"/>
                        <a14:backgroundMark x1="3625" y1="85496" x2="4500" y2="68702"/>
                        <a14:backgroundMark x1="98625" y1="83511" x2="98000" y2="89389"/>
                        <a14:backgroundMark x1="50927" y1="85091" x2="52354" y2="84545"/>
                        <a14:backgroundMark x1="35378" y1="30364" x2="35877" y2="31455"/>
                        <a14:backgroundMark x1="69686" y1="31091" x2="70043" y2="30364"/>
                        <a14:backgroundMark x1="53566" y1="83182" x2="55635" y2="81909"/>
                      </a14:backgroundRemoval>
                    </a14:imgEffect>
                  </a14:imgLayer>
                </a14:imgProps>
              </a:ext>
              <a:ext uri="{28A0092B-C50C-407E-A947-70E740481C1C}">
                <a14:useLocalDpi xmlns:a14="http://schemas.microsoft.com/office/drawing/2010/main"/>
              </a:ext>
            </a:extLst>
          </a:blip>
          <a:srcRect/>
          <a:stretch>
            <a:fillRect/>
          </a:stretch>
        </p:blipFill>
        <p:spPr bwMode="auto">
          <a:xfrm>
            <a:off x="1619672" y="-420438"/>
            <a:ext cx="5822220" cy="456951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8" name="Picture 7" descr="Related image"/>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4149080"/>
            <a:ext cx="9144000" cy="29249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143508" y="4365057"/>
            <a:ext cx="8856984" cy="2492990"/>
          </a:xfrm>
          <a:prstGeom prst="rect">
            <a:avLst/>
          </a:prstGeom>
          <a:noFill/>
        </p:spPr>
        <p:txBody>
          <a:bodyPr wrap="square" rtlCol="0">
            <a:spAutoFit/>
          </a:bodyPr>
          <a:lstStyle/>
          <a:p>
            <a:pPr lvl="0" algn="ctr"/>
            <a:r>
              <a:rPr lang="en-GB" sz="4400" b="1" dirty="0" smtClean="0">
                <a:solidFill>
                  <a:srgbClr val="33CCCC"/>
                </a:solidFill>
                <a:effectLst>
                  <a:outerShdw blurRad="38100" dist="38100" dir="2700000" algn="tl">
                    <a:srgbClr val="000000"/>
                  </a:outerShdw>
                </a:effectLst>
                <a:latin typeface="Papyrus" panose="03070502060502030205" pitchFamily="66" charset="0"/>
              </a:rPr>
              <a:t>d. </a:t>
            </a:r>
            <a:r>
              <a:rPr lang="en-GB" sz="4400" b="1" dirty="0" smtClean="0">
                <a:solidFill>
                  <a:schemeClr val="bg1"/>
                </a:solidFill>
                <a:effectLst>
                  <a:outerShdw blurRad="38100" dist="38100" dir="2700000" algn="tl">
                    <a:srgbClr val="000000"/>
                  </a:outerShdw>
                </a:effectLst>
                <a:latin typeface="Papyrus" panose="03070502060502030205" pitchFamily="66" charset="0"/>
              </a:rPr>
              <a:t>Shu</a:t>
            </a:r>
            <a:endParaRPr lang="en-GB" sz="4400" b="1" dirty="0" smtClean="0">
              <a:solidFill>
                <a:srgbClr val="33CCCC"/>
              </a:solidFill>
              <a:effectLst>
                <a:outerShdw blurRad="38100" dist="38100" dir="2700000" algn="tl">
                  <a:srgbClr val="000000"/>
                </a:outerShdw>
              </a:effectLst>
              <a:latin typeface="Papyrus" panose="03070502060502030205" pitchFamily="66" charset="0"/>
            </a:endParaRPr>
          </a:p>
          <a:p>
            <a:pPr lvl="0" algn="ctr"/>
            <a:r>
              <a:rPr lang="en-GB" sz="2800" b="1" dirty="0" smtClean="0">
                <a:solidFill>
                  <a:schemeClr val="bg1"/>
                </a:solidFill>
                <a:effectLst>
                  <a:outerShdw blurRad="38100" dist="38100" dir="2700000" algn="tl">
                    <a:srgbClr val="000000"/>
                  </a:outerShdw>
                </a:effectLst>
                <a:latin typeface="Papyrus" panose="03070502060502030205" pitchFamily="66" charset="0"/>
              </a:rPr>
              <a:t>- as god of </a:t>
            </a:r>
            <a:r>
              <a:rPr lang="en-GB" sz="2800" b="1" dirty="0" smtClean="0">
                <a:solidFill>
                  <a:srgbClr val="33CCCC"/>
                </a:solidFill>
                <a:effectLst>
                  <a:outerShdw blurRad="38100" dist="38100" dir="2700000" algn="tl">
                    <a:srgbClr val="000000"/>
                  </a:outerShdw>
                </a:effectLst>
                <a:latin typeface="Papyrus" panose="03070502060502030205" pitchFamily="66" charset="0"/>
              </a:rPr>
              <a:t>light and air </a:t>
            </a:r>
            <a:r>
              <a:rPr lang="en-GB" sz="2800" b="1" dirty="0" smtClean="0">
                <a:solidFill>
                  <a:schemeClr val="bg1"/>
                </a:solidFill>
                <a:effectLst>
                  <a:outerShdw blurRad="38100" dist="38100" dir="2700000" algn="tl">
                    <a:srgbClr val="000000"/>
                  </a:outerShdw>
                </a:effectLst>
                <a:latin typeface="Papyrus" panose="03070502060502030205" pitchFamily="66" charset="0"/>
              </a:rPr>
              <a:t>, he held the goddess of the sky, </a:t>
            </a:r>
            <a:r>
              <a:rPr lang="en-GB" sz="2800" b="1" dirty="0" smtClean="0">
                <a:solidFill>
                  <a:srgbClr val="33CCCC"/>
                </a:solidFill>
                <a:effectLst>
                  <a:outerShdw blurRad="38100" dist="38100" dir="2700000" algn="tl">
                    <a:srgbClr val="000000"/>
                  </a:outerShdw>
                </a:effectLst>
                <a:latin typeface="Papyrus" panose="03070502060502030205" pitchFamily="66" charset="0"/>
              </a:rPr>
              <a:t>Nut</a:t>
            </a:r>
            <a:r>
              <a:rPr lang="en-GB" sz="2800" b="1" dirty="0" smtClean="0">
                <a:solidFill>
                  <a:schemeClr val="bg1"/>
                </a:solidFill>
                <a:effectLst>
                  <a:outerShdw blurRad="38100" dist="38100" dir="2700000" algn="tl">
                    <a:srgbClr val="000000"/>
                  </a:outerShdw>
                </a:effectLst>
                <a:latin typeface="Papyrus" panose="03070502060502030205" pitchFamily="66" charset="0"/>
              </a:rPr>
              <a:t>, apart from </a:t>
            </a:r>
            <a:r>
              <a:rPr lang="en-GB" sz="2800" b="1" dirty="0" err="1" smtClean="0">
                <a:solidFill>
                  <a:srgbClr val="33CCCC"/>
                </a:solidFill>
                <a:effectLst>
                  <a:outerShdw blurRad="38100" dist="38100" dir="2700000" algn="tl">
                    <a:srgbClr val="000000"/>
                  </a:outerShdw>
                </a:effectLst>
                <a:latin typeface="Papyrus" panose="03070502060502030205" pitchFamily="66" charset="0"/>
              </a:rPr>
              <a:t>Geb</a:t>
            </a:r>
            <a:r>
              <a:rPr lang="en-GB" sz="2800" b="1" dirty="0" smtClean="0">
                <a:solidFill>
                  <a:schemeClr val="bg1"/>
                </a:solidFill>
                <a:effectLst>
                  <a:outerShdw blurRad="38100" dist="38100" dir="2700000" algn="tl">
                    <a:srgbClr val="000000"/>
                  </a:outerShdw>
                </a:effectLst>
                <a:latin typeface="Papyrus" panose="03070502060502030205" pitchFamily="66" charset="0"/>
              </a:rPr>
              <a:t>, the god of the earth. It seems that if he didn’t do this, there would be no way for the entire physical world to exist. </a:t>
            </a:r>
            <a:endParaRPr lang="en-GB" sz="3200" b="1" dirty="0" smtClean="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100619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701824"/>
            <a:ext cx="8229600" cy="1143000"/>
          </a:xfrm>
        </p:spPr>
        <p:txBody>
          <a:bodyPr>
            <a:noAutofit/>
          </a:bodyPr>
          <a:lstStyle/>
          <a:p>
            <a:r>
              <a:rPr lang="en-GB" sz="3600" b="1" dirty="0" smtClean="0">
                <a:solidFill>
                  <a:schemeClr val="bg1"/>
                </a:solidFill>
                <a:effectLst>
                  <a:outerShdw blurRad="38100" dist="38100" dir="2700000" algn="tl">
                    <a:srgbClr val="000000"/>
                  </a:outerShdw>
                </a:effectLst>
                <a:latin typeface="Papyrus" panose="03070502060502030205" pitchFamily="66" charset="0"/>
              </a:rPr>
              <a:t>11. </a:t>
            </a:r>
            <a:r>
              <a:rPr lang="en-GB" sz="3600" b="1" dirty="0" err="1" smtClean="0">
                <a:solidFill>
                  <a:srgbClr val="33CCCC"/>
                </a:solidFill>
                <a:effectLst>
                  <a:outerShdw blurRad="38100" dist="38100" dir="2700000" algn="tl">
                    <a:srgbClr val="000000"/>
                  </a:outerShdw>
                </a:effectLst>
                <a:latin typeface="Papyrus" panose="03070502060502030205" pitchFamily="66" charset="0"/>
              </a:rPr>
              <a:t>Pepi</a:t>
            </a:r>
            <a:r>
              <a:rPr lang="en-GB" sz="3600" b="1" dirty="0" smtClean="0">
                <a:solidFill>
                  <a:srgbClr val="33CCCC"/>
                </a:solidFill>
                <a:effectLst>
                  <a:outerShdw blurRad="38100" dist="38100" dir="2700000" algn="tl">
                    <a:srgbClr val="000000"/>
                  </a:outerShdw>
                </a:effectLst>
                <a:latin typeface="Papyrus" panose="03070502060502030205" pitchFamily="66" charset="0"/>
              </a:rPr>
              <a:t> II </a:t>
            </a:r>
            <a:r>
              <a:rPr lang="en-GB" sz="3600" b="1" dirty="0" smtClean="0">
                <a:solidFill>
                  <a:schemeClr val="bg1"/>
                </a:solidFill>
                <a:effectLst>
                  <a:outerShdw blurRad="38100" dist="38100" dir="2700000" algn="tl">
                    <a:srgbClr val="000000"/>
                  </a:outerShdw>
                </a:effectLst>
                <a:latin typeface="Papyrus" panose="03070502060502030205" pitchFamily="66" charset="0"/>
              </a:rPr>
              <a:t>is often said to be the longest-reigning monarch is history. How long was he said to be king for?</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4" name="TextBox 13"/>
          <p:cNvSpPr txBox="1"/>
          <p:nvPr/>
        </p:nvSpPr>
        <p:spPr>
          <a:xfrm>
            <a:off x="179512" y="2204864"/>
            <a:ext cx="1872208"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a</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64 years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15" name="TextBox 14"/>
          <p:cNvSpPr txBox="1"/>
          <p:nvPr/>
        </p:nvSpPr>
        <p:spPr>
          <a:xfrm>
            <a:off x="2411760" y="2204864"/>
            <a:ext cx="2016224" cy="1200329"/>
          </a:xfrm>
          <a:prstGeom prst="rect">
            <a:avLst/>
          </a:prstGeom>
          <a:noFill/>
        </p:spPr>
        <p:txBody>
          <a:bodyPr wrap="square" rtlCol="0">
            <a:spAutoFit/>
          </a:bodyPr>
          <a:lstStyle/>
          <a:p>
            <a:pPr algn="ctr"/>
            <a:r>
              <a:rPr lang="en-GB" sz="3600" b="1" dirty="0" smtClean="0">
                <a:solidFill>
                  <a:srgbClr val="33CCCC"/>
                </a:solidFill>
                <a:effectLst>
                  <a:outerShdw blurRad="38100" dist="38100" dir="2700000" algn="tl">
                    <a:srgbClr val="000000"/>
                  </a:outerShdw>
                </a:effectLst>
                <a:latin typeface="Papyrus" panose="03070502060502030205" pitchFamily="66" charset="0"/>
              </a:rPr>
              <a:t>b.</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74 years</a:t>
            </a:r>
          </a:p>
        </p:txBody>
      </p:sp>
      <p:sp>
        <p:nvSpPr>
          <p:cNvPr id="16" name="TextBox 15"/>
          <p:cNvSpPr txBox="1"/>
          <p:nvPr/>
        </p:nvSpPr>
        <p:spPr>
          <a:xfrm>
            <a:off x="4639252" y="2204864"/>
            <a:ext cx="2020980"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c</a:t>
            </a:r>
            <a:r>
              <a:rPr lang="en-GB" sz="3600" b="1" dirty="0" smtClean="0">
                <a:solidFill>
                  <a:srgbClr val="33CCCC"/>
                </a:solidFill>
                <a:effectLst>
                  <a:outerShdw blurRad="38100" dist="38100" dir="2700000" algn="tl">
                    <a:srgbClr val="000000"/>
                  </a:outerShdw>
                </a:effectLst>
                <a:latin typeface="Papyrus" panose="03070502060502030205" pitchFamily="66" charset="0"/>
              </a:rPr>
              <a:t>.</a:t>
            </a:r>
          </a:p>
          <a:p>
            <a:pPr algn="ctr"/>
            <a:r>
              <a:rPr lang="en-GB" sz="3600" b="1" dirty="0">
                <a:solidFill>
                  <a:schemeClr val="bg1"/>
                </a:solidFill>
                <a:effectLst>
                  <a:outerShdw blurRad="38100" dist="38100" dir="2700000" algn="tl">
                    <a:srgbClr val="000000"/>
                  </a:outerShdw>
                </a:effectLst>
                <a:latin typeface="Papyrus" panose="03070502060502030205" pitchFamily="66" charset="0"/>
              </a:rPr>
              <a:t>8</a:t>
            </a:r>
            <a:r>
              <a:rPr lang="en-GB" sz="3600" b="1" dirty="0" smtClean="0">
                <a:solidFill>
                  <a:schemeClr val="bg1"/>
                </a:solidFill>
                <a:effectLst>
                  <a:outerShdw blurRad="38100" dist="38100" dir="2700000" algn="tl">
                    <a:srgbClr val="000000"/>
                  </a:outerShdw>
                </a:effectLst>
                <a:latin typeface="Papyrus" panose="03070502060502030205" pitchFamily="66" charset="0"/>
              </a:rPr>
              <a:t>4 years</a:t>
            </a:r>
          </a:p>
        </p:txBody>
      </p:sp>
      <p:sp>
        <p:nvSpPr>
          <p:cNvPr id="12" name="TextBox 11"/>
          <p:cNvSpPr txBox="1"/>
          <p:nvPr/>
        </p:nvSpPr>
        <p:spPr>
          <a:xfrm>
            <a:off x="6907503" y="2209155"/>
            <a:ext cx="2020980" cy="1200329"/>
          </a:xfrm>
          <a:prstGeom prst="rect">
            <a:avLst/>
          </a:prstGeom>
          <a:noFill/>
        </p:spPr>
        <p:txBody>
          <a:bodyPr wrap="square" rtlCol="0">
            <a:spAutoFit/>
          </a:bodyPr>
          <a:lstStyle/>
          <a:p>
            <a:pPr algn="ctr"/>
            <a:r>
              <a:rPr lang="en-GB" sz="3600" b="1" dirty="0">
                <a:solidFill>
                  <a:srgbClr val="33CCCC"/>
                </a:solidFill>
                <a:effectLst>
                  <a:outerShdw blurRad="38100" dist="38100" dir="2700000" algn="tl">
                    <a:srgbClr val="000000"/>
                  </a:outerShdw>
                </a:effectLst>
                <a:latin typeface="Papyrus" panose="03070502060502030205" pitchFamily="66" charset="0"/>
              </a:rPr>
              <a:t>d</a:t>
            </a:r>
            <a:r>
              <a:rPr lang="en-GB" sz="3600" b="1" dirty="0" smtClean="0">
                <a:solidFill>
                  <a:srgbClr val="33CCCC"/>
                </a:solidFill>
                <a:effectLst>
                  <a:outerShdw blurRad="38100" dist="38100" dir="2700000" algn="tl">
                    <a:srgbClr val="000000"/>
                  </a:outerShdw>
                </a:effectLst>
                <a:latin typeface="Papyrus" panose="03070502060502030205" pitchFamily="66" charset="0"/>
              </a:rPr>
              <a:t>.</a:t>
            </a:r>
          </a:p>
          <a:p>
            <a:pPr algn="ctr"/>
            <a:r>
              <a:rPr lang="en-GB" sz="3600" b="1" dirty="0" smtClean="0">
                <a:solidFill>
                  <a:schemeClr val="bg1"/>
                </a:solidFill>
                <a:effectLst>
                  <a:outerShdw blurRad="38100" dist="38100" dir="2700000" algn="tl">
                    <a:srgbClr val="000000"/>
                  </a:outerShdw>
                </a:effectLst>
                <a:latin typeface="Papyrus" panose="03070502060502030205" pitchFamily="66" charset="0"/>
              </a:rPr>
              <a:t>94 years</a:t>
            </a:r>
          </a:p>
        </p:txBody>
      </p:sp>
      <p:pic>
        <p:nvPicPr>
          <p:cNvPr id="7170" name="Picture 2" descr="Image resul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6724" y="3663780"/>
            <a:ext cx="1421220" cy="286156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2" name="Picture 4" descr="http://www.mummies2pyramids.info/images/thutmosis-iii-small-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46035" y="3950826"/>
            <a:ext cx="1743915" cy="228747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174" name="Picture 6" descr="Image resul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8676" r="99087">
                        <a14:backgroundMark x1="78082" y1="10645" x2="94521" y2="48387"/>
                        <a14:backgroundMark x1="84018" y1="55806" x2="82192" y2="73226"/>
                        <a14:backgroundMark x1="82192" y1="79032" x2="99087" y2="78710"/>
                        <a14:backgroundMark x1="94064" y1="97742" x2="99543" y2="97097"/>
                        <a14:backgroundMark x1="43836" y1="98387" x2="48858" y2="99032"/>
                        <a14:backgroundMark x1="62100" y1="98387" x2="76712" y2="99677"/>
                        <a14:backgroundMark x1="50685" y1="96129" x2="54795" y2="99677"/>
                        <a14:backgroundMark x1="48858" y1="94194" x2="62100" y2="99032"/>
                      </a14:backgroundRemoval>
                    </a14:imgEffect>
                  </a14:imgLayer>
                </a14:imgProps>
              </a:ext>
              <a:ext uri="{28A0092B-C50C-407E-A947-70E740481C1C}">
                <a14:useLocalDpi xmlns:a14="http://schemas.microsoft.com/office/drawing/2010/main"/>
              </a:ext>
            </a:extLst>
          </a:blip>
          <a:srcRect/>
          <a:stretch>
            <a:fillRect/>
          </a:stretch>
        </p:blipFill>
        <p:spPr bwMode="auto">
          <a:xfrm>
            <a:off x="136179" y="3565624"/>
            <a:ext cx="2160240" cy="3057875"/>
          </a:xfrm>
          <a:prstGeom prst="rect">
            <a:avLst/>
          </a:prstGeom>
          <a:noFill/>
          <a:effectLst>
            <a:outerShdw blurRad="50800" dist="50800" dir="540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6" name="Picture 8" descr="Image result"/>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788024" y="3663781"/>
            <a:ext cx="1690302" cy="2789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8749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fade">
                                      <p:cBhvr>
                                        <p:cTn id="22" dur="500"/>
                                        <p:tgtEl>
                                          <p:spTgt spid="7170"/>
                                        </p:tgtEl>
                                      </p:cBhvr>
                                    </p:animEffect>
                                  </p:childTnLst>
                                </p:cTn>
                              </p:par>
                              <p:par>
                                <p:cTn id="23" presetID="10" presetClass="entr" presetSubtype="0"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fade">
                                      <p:cBhvr>
                                        <p:cTn id="25" dur="500"/>
                                        <p:tgtEl>
                                          <p:spTgt spid="7172"/>
                                        </p:tgtEl>
                                      </p:cBhvr>
                                    </p:animEffect>
                                  </p:childTnLst>
                                </p:cTn>
                              </p:par>
                              <p:par>
                                <p:cTn id="26" presetID="10" presetClass="entr" presetSubtype="0" fill="hold" nodeType="withEffect">
                                  <p:stCondLst>
                                    <p:cond delay="0"/>
                                  </p:stCondLst>
                                  <p:childTnLst>
                                    <p:set>
                                      <p:cBhvr>
                                        <p:cTn id="27" dur="1" fill="hold">
                                          <p:stCondLst>
                                            <p:cond delay="0"/>
                                          </p:stCondLst>
                                        </p:cTn>
                                        <p:tgtEl>
                                          <p:spTgt spid="7174"/>
                                        </p:tgtEl>
                                        <p:attrNameLst>
                                          <p:attrName>style.visibility</p:attrName>
                                        </p:attrNameLst>
                                      </p:cBhvr>
                                      <p:to>
                                        <p:strVal val="visible"/>
                                      </p:to>
                                    </p:set>
                                    <p:animEffect transition="in" filter="fade">
                                      <p:cBhvr>
                                        <p:cTn id="28" dur="500"/>
                                        <p:tgtEl>
                                          <p:spTgt spid="7174"/>
                                        </p:tgtEl>
                                      </p:cBhvr>
                                    </p:animEffect>
                                  </p:childTnLst>
                                </p:cTn>
                              </p:par>
                              <p:par>
                                <p:cTn id="29" presetID="10" presetClass="entr" presetSubtype="0" fill="hold" nodeType="withEffect">
                                  <p:stCondLst>
                                    <p:cond delay="0"/>
                                  </p:stCondLst>
                                  <p:childTnLst>
                                    <p:set>
                                      <p:cBhvr>
                                        <p:cTn id="30" dur="1" fill="hold">
                                          <p:stCondLst>
                                            <p:cond delay="0"/>
                                          </p:stCondLst>
                                        </p:cTn>
                                        <p:tgtEl>
                                          <p:spTgt spid="7176"/>
                                        </p:tgtEl>
                                        <p:attrNameLst>
                                          <p:attrName>style.visibility</p:attrName>
                                        </p:attrNameLst>
                                      </p:cBhvr>
                                      <p:to>
                                        <p:strVal val="visible"/>
                                      </p:to>
                                    </p:set>
                                    <p:animEffect transition="in" filter="fade">
                                      <p:cBhvr>
                                        <p:cTn id="31"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pepi ii"/>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505"/>
          <a:stretch/>
        </p:blipFill>
        <p:spPr bwMode="auto">
          <a:xfrm>
            <a:off x="1321" y="0"/>
            <a:ext cx="914267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64088" y="389706"/>
            <a:ext cx="3672408" cy="6078587"/>
          </a:xfrm>
          <a:prstGeom prst="rect">
            <a:avLst/>
          </a:prstGeom>
          <a:noFill/>
        </p:spPr>
        <p:txBody>
          <a:bodyPr wrap="square" rtlCol="0">
            <a:spAutoFit/>
          </a:bodyPr>
          <a:lstStyle/>
          <a:p>
            <a:pPr lvl="0" algn="ctr"/>
            <a:r>
              <a:rPr lang="en-GB" sz="4800" b="1" dirty="0" smtClean="0">
                <a:solidFill>
                  <a:srgbClr val="33CCCC"/>
                </a:solidFill>
                <a:effectLst>
                  <a:outerShdw blurRad="38100" dist="38100" dir="2700000" algn="tl">
                    <a:srgbClr val="000000"/>
                  </a:outerShdw>
                </a:effectLst>
                <a:latin typeface="Papyrus" panose="03070502060502030205" pitchFamily="66" charset="0"/>
              </a:rPr>
              <a:t>d. 94</a:t>
            </a:r>
            <a:r>
              <a:rPr lang="en-GB" sz="4800" b="1" dirty="0" smtClean="0">
                <a:solidFill>
                  <a:schemeClr val="bg1"/>
                </a:solidFill>
                <a:effectLst>
                  <a:outerShdw blurRad="38100" dist="38100" dir="2700000" algn="tl">
                    <a:srgbClr val="000000"/>
                  </a:outerShdw>
                </a:effectLst>
                <a:latin typeface="Papyrus" panose="03070502060502030205" pitchFamily="66" charset="0"/>
              </a:rPr>
              <a:t> years! </a:t>
            </a:r>
            <a:endParaRPr lang="en-GB" sz="4800" b="1" dirty="0" smtClean="0">
              <a:solidFill>
                <a:srgbClr val="33CCCC"/>
              </a:solidFill>
              <a:effectLst>
                <a:outerShdw blurRad="38100" dist="38100" dir="2700000" algn="tl">
                  <a:srgbClr val="000000"/>
                </a:outerShdw>
              </a:effectLst>
              <a:latin typeface="Papyrus" panose="03070502060502030205" pitchFamily="66" charset="0"/>
            </a:endParaRPr>
          </a:p>
          <a:p>
            <a:pPr lvl="0" algn="ctr"/>
            <a:r>
              <a:rPr lang="en-GB" sz="3100" b="1" dirty="0" smtClean="0">
                <a:solidFill>
                  <a:schemeClr val="bg1"/>
                </a:solidFill>
                <a:effectLst>
                  <a:outerShdw blurRad="38100" dist="38100" dir="2700000" algn="tl">
                    <a:srgbClr val="000000"/>
                  </a:outerShdw>
                </a:effectLst>
                <a:latin typeface="Papyrus" panose="03070502060502030205" pitchFamily="66" charset="0"/>
              </a:rPr>
              <a:t>- BUT this may be wrong. He became pharaoh at the age of six, and certainly reigned for at least 64 years, so </a:t>
            </a:r>
            <a:r>
              <a:rPr lang="en-GB" sz="3100" b="1" dirty="0" smtClean="0">
                <a:solidFill>
                  <a:schemeClr val="bg1"/>
                </a:solidFill>
                <a:effectLst>
                  <a:outerShdw blurRad="38100" dist="38100" dir="2700000" algn="tl">
                    <a:srgbClr val="000000"/>
                  </a:outerShdw>
                </a:effectLst>
                <a:latin typeface="Papyrus" panose="03070502060502030205" pitchFamily="66" charset="0"/>
              </a:rPr>
              <a:t>maybe</a:t>
            </a:r>
            <a:r>
              <a:rPr lang="en-GB" sz="3100" b="1" dirty="0" smtClean="0">
                <a:solidFill>
                  <a:schemeClr val="bg1"/>
                </a:solidFill>
                <a:effectLst>
                  <a:outerShdw blurRad="38100" dist="38100" dir="2700000" algn="tl">
                    <a:srgbClr val="000000"/>
                  </a:outerShdw>
                </a:effectLst>
                <a:latin typeface="Papyrus" panose="03070502060502030205" pitchFamily="66" charset="0"/>
              </a:rPr>
              <a:t>, </a:t>
            </a:r>
            <a:r>
              <a:rPr lang="en-GB" sz="3100" b="1" dirty="0" smtClean="0">
                <a:solidFill>
                  <a:srgbClr val="33CCCC"/>
                </a:solidFill>
                <a:effectLst>
                  <a:outerShdw blurRad="38100" dist="38100" dir="2700000" algn="tl">
                    <a:srgbClr val="000000"/>
                  </a:outerShdw>
                </a:effectLst>
                <a:latin typeface="Papyrus" panose="03070502060502030205" pitchFamily="66" charset="0"/>
              </a:rPr>
              <a:t>64 </a:t>
            </a:r>
            <a:r>
              <a:rPr lang="en-GB" sz="3100" b="1" dirty="0" smtClean="0">
                <a:solidFill>
                  <a:schemeClr val="bg1"/>
                </a:solidFill>
                <a:effectLst>
                  <a:outerShdw blurRad="38100" dist="38100" dir="2700000" algn="tl">
                    <a:srgbClr val="000000"/>
                  </a:outerShdw>
                </a:effectLst>
                <a:latin typeface="Papyrus" panose="03070502060502030205" pitchFamily="66" charset="0"/>
              </a:rPr>
              <a:t>years can also be the correct  answer. </a:t>
            </a:r>
            <a:r>
              <a:rPr lang="en-GB" sz="3100" b="1" dirty="0">
                <a:solidFill>
                  <a:schemeClr val="bg1"/>
                </a:solidFill>
                <a:effectLst>
                  <a:outerShdw blurRad="38100" dist="38100" dir="2700000" algn="tl">
                    <a:srgbClr val="000000"/>
                  </a:outerShdw>
                </a:effectLst>
                <a:latin typeface="Papyrus" panose="03070502060502030205" pitchFamily="66" charset="0"/>
              </a:rPr>
              <a:t>U</a:t>
            </a:r>
            <a:r>
              <a:rPr lang="en-GB" sz="3100" b="1" dirty="0" smtClean="0">
                <a:solidFill>
                  <a:schemeClr val="bg1"/>
                </a:solidFill>
                <a:effectLst>
                  <a:outerShdw blurRad="38100" dist="38100" dir="2700000" algn="tl">
                    <a:srgbClr val="000000"/>
                  </a:outerShdw>
                </a:effectLst>
                <a:latin typeface="Papyrus" panose="03070502060502030205" pitchFamily="66" charset="0"/>
              </a:rPr>
              <a:t>ltimately, we can’t know for sure either way. </a:t>
            </a:r>
            <a:endParaRPr lang="en-GB" sz="3100" dirty="0"/>
          </a:p>
        </p:txBody>
      </p:sp>
    </p:spTree>
    <p:extLst>
      <p:ext uri="{BB962C8B-B14F-4D97-AF65-F5344CB8AC3E}">
        <p14:creationId xmlns:p14="http://schemas.microsoft.com/office/powerpoint/2010/main" val="290082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1205880"/>
            <a:ext cx="8229600" cy="1143000"/>
          </a:xfrm>
        </p:spPr>
        <p:txBody>
          <a:bodyPr>
            <a:noAutofit/>
          </a:bodyPr>
          <a:lstStyle/>
          <a:p>
            <a:pPr algn="r"/>
            <a:r>
              <a:rPr lang="en-GB" sz="4800" b="1" dirty="0" smtClean="0">
                <a:solidFill>
                  <a:schemeClr val="bg1"/>
                </a:solidFill>
                <a:effectLst>
                  <a:outerShdw blurRad="38100" dist="38100" dir="2700000" algn="tl">
                    <a:srgbClr val="000000"/>
                  </a:outerShdw>
                </a:effectLst>
                <a:latin typeface="Papyrus" panose="03070502060502030205" pitchFamily="66" charset="0"/>
              </a:rPr>
              <a:t>12. Name </a:t>
            </a:r>
            <a:r>
              <a:rPr lang="en-GB" sz="4800" b="1" dirty="0" smtClean="0">
                <a:solidFill>
                  <a:srgbClr val="33CCCC"/>
                </a:solidFill>
                <a:effectLst>
                  <a:outerShdw blurRad="38100" dist="38100" dir="2700000" algn="tl">
                    <a:srgbClr val="000000"/>
                  </a:outerShdw>
                </a:effectLst>
                <a:latin typeface="Papyrus" panose="03070502060502030205" pitchFamily="66" charset="0"/>
              </a:rPr>
              <a:t>four</a:t>
            </a:r>
            <a:r>
              <a:rPr lang="en-GB" sz="4800" b="1" dirty="0" smtClean="0">
                <a:solidFill>
                  <a:schemeClr val="bg1"/>
                </a:solidFill>
                <a:effectLst>
                  <a:outerShdw blurRad="38100" dist="38100" dir="2700000" algn="tl">
                    <a:srgbClr val="000000"/>
                  </a:outerShdw>
                </a:effectLst>
                <a:latin typeface="Papyrus" panose="03070502060502030205" pitchFamily="66" charset="0"/>
              </a:rPr>
              <a:t> things the </a:t>
            </a:r>
            <a:r>
              <a:rPr lang="en-GB" sz="4800" b="1" dirty="0" smtClean="0">
                <a:solidFill>
                  <a:schemeClr val="bg1"/>
                </a:solidFill>
                <a:effectLst>
                  <a:outerShdw blurRad="38100" dist="38100" dir="2700000" algn="tl">
                    <a:srgbClr val="000000"/>
                  </a:outerShdw>
                </a:effectLst>
                <a:latin typeface="Papyrus" panose="03070502060502030205" pitchFamily="66" charset="0"/>
              </a:rPr>
              <a:t>Ancient </a:t>
            </a:r>
            <a:r>
              <a:rPr lang="en-GB" sz="4800" b="1" dirty="0" smtClean="0">
                <a:solidFill>
                  <a:schemeClr val="bg1"/>
                </a:solidFill>
                <a:effectLst>
                  <a:outerShdw blurRad="38100" dist="38100" dir="2700000" algn="tl">
                    <a:srgbClr val="000000"/>
                  </a:outerShdw>
                </a:effectLst>
                <a:latin typeface="Papyrus" panose="03070502060502030205" pitchFamily="66" charset="0"/>
              </a:rPr>
              <a:t>Egyptians </a:t>
            </a:r>
            <a:br>
              <a:rPr lang="en-GB" sz="4800" b="1" dirty="0" smtClean="0">
                <a:solidFill>
                  <a:schemeClr val="bg1"/>
                </a:solidFill>
                <a:effectLst>
                  <a:outerShdw blurRad="38100" dist="38100" dir="2700000" algn="tl">
                    <a:srgbClr val="000000"/>
                  </a:outerShdw>
                </a:effectLst>
                <a:latin typeface="Papyrus" panose="03070502060502030205" pitchFamily="66" charset="0"/>
              </a:rPr>
            </a:br>
            <a:r>
              <a:rPr lang="en-GB" sz="4800" b="1" dirty="0" smtClean="0">
                <a:solidFill>
                  <a:schemeClr val="bg1"/>
                </a:solidFill>
                <a:effectLst>
                  <a:outerShdw blurRad="38100" dist="38100" dir="2700000" algn="tl">
                    <a:srgbClr val="000000"/>
                  </a:outerShdw>
                </a:effectLst>
                <a:latin typeface="Papyrus" panose="03070502060502030205" pitchFamily="66" charset="0"/>
              </a:rPr>
              <a:t>would have </a:t>
            </a:r>
            <a:r>
              <a:rPr lang="en-GB" sz="4800" b="1" dirty="0" smtClean="0">
                <a:solidFill>
                  <a:srgbClr val="33CCCC"/>
                </a:solidFill>
                <a:effectLst>
                  <a:outerShdw blurRad="38100" dist="38100" dir="2700000" algn="tl">
                    <a:srgbClr val="000000"/>
                  </a:outerShdw>
                </a:effectLst>
                <a:latin typeface="Papyrus" panose="03070502060502030205" pitchFamily="66" charset="0"/>
              </a:rPr>
              <a:t>eaten </a:t>
            </a:r>
            <a:br>
              <a:rPr lang="en-GB" sz="4800" b="1" dirty="0" smtClean="0">
                <a:solidFill>
                  <a:srgbClr val="33CCCC"/>
                </a:solidFill>
                <a:effectLst>
                  <a:outerShdw blurRad="38100" dist="38100" dir="2700000" algn="tl">
                    <a:srgbClr val="000000"/>
                  </a:outerShdw>
                </a:effectLst>
                <a:latin typeface="Papyrus" panose="03070502060502030205" pitchFamily="66" charset="0"/>
              </a:rPr>
            </a:br>
            <a:r>
              <a:rPr lang="en-GB" sz="4800" b="1" dirty="0" smtClean="0">
                <a:solidFill>
                  <a:schemeClr val="bg1"/>
                </a:solidFill>
                <a:effectLst>
                  <a:outerShdw blurRad="38100" dist="38100" dir="2700000" algn="tl">
                    <a:srgbClr val="000000"/>
                  </a:outerShdw>
                </a:effectLst>
                <a:latin typeface="Papyrus" panose="03070502060502030205" pitchFamily="66" charset="0"/>
              </a:rPr>
              <a:t>or </a:t>
            </a:r>
            <a:r>
              <a:rPr lang="en-GB" sz="4800" b="1" dirty="0" smtClean="0">
                <a:solidFill>
                  <a:srgbClr val="33CCCC"/>
                </a:solidFill>
                <a:effectLst>
                  <a:outerShdw blurRad="38100" dist="38100" dir="2700000" algn="tl">
                    <a:srgbClr val="000000"/>
                  </a:outerShdw>
                </a:effectLst>
                <a:latin typeface="Papyrus" panose="03070502060502030205" pitchFamily="66" charset="0"/>
              </a:rPr>
              <a:t>drank</a:t>
            </a:r>
            <a:r>
              <a:rPr lang="en-GB" sz="4800" b="1" dirty="0" smtClean="0">
                <a:solidFill>
                  <a:schemeClr val="bg1"/>
                </a:solidFill>
                <a:effectLst>
                  <a:outerShdw blurRad="38100" dist="38100" dir="2700000" algn="tl">
                    <a:srgbClr val="000000"/>
                  </a:outerShdw>
                </a:effectLst>
                <a:latin typeface="Papyrus" panose="03070502060502030205" pitchFamily="66" charset="0"/>
              </a:rPr>
              <a:t>.</a:t>
            </a:r>
            <a:endParaRPr lang="en-GB" sz="4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8194" name="Picture 2" descr="ae_seated_figur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52" b="94382" l="0" r="99654">
                        <a14:backgroundMark x1="4844" y1="91011" x2="11765" y2="94663"/>
                        <a14:backgroundMark x1="3114" y1="92978" x2="17647" y2="93820"/>
                        <a14:backgroundMark x1="34256" y1="91292" x2="41869" y2="94101"/>
                        <a14:backgroundMark x1="76125" y1="92978" x2="80277" y2="93820"/>
                      </a14:backgroundRemoval>
                    </a14:imgEffect>
                  </a14:imgLayer>
                </a14:imgProps>
              </a:ext>
              <a:ext uri="{28A0092B-C50C-407E-A947-70E740481C1C}">
                <a14:useLocalDpi xmlns:a14="http://schemas.microsoft.com/office/drawing/2010/main"/>
              </a:ext>
            </a:extLst>
          </a:blip>
          <a:srcRect/>
          <a:stretch>
            <a:fillRect/>
          </a:stretch>
        </p:blipFill>
        <p:spPr bwMode="auto">
          <a:xfrm>
            <a:off x="30581" y="1365345"/>
            <a:ext cx="4541419" cy="5592047"/>
          </a:xfrm>
          <a:prstGeom prst="rect">
            <a:avLst/>
          </a:prstGeom>
          <a:noFill/>
          <a:ln>
            <a:noFill/>
          </a:ln>
          <a:effectLst>
            <a:outerShdw dist="35921" dir="2700000" sx="102000" sy="102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195" name="Picture 3" descr="ae_offerings_tabl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43" b="95429" l="0" r="96269">
                        <a14:foregroundMark x1="23507" y1="37714" x2="22761" y2="89143"/>
                      </a14:backgroundRemoval>
                    </a14:imgEffect>
                  </a14:imgLayer>
                </a14:imgProps>
              </a:ext>
              <a:ext uri="{28A0092B-C50C-407E-A947-70E740481C1C}">
                <a14:useLocalDpi xmlns:a14="http://schemas.microsoft.com/office/drawing/2010/main"/>
              </a:ext>
            </a:extLst>
          </a:blip>
          <a:srcRect/>
          <a:stretch>
            <a:fillRect/>
          </a:stretch>
        </p:blipFill>
        <p:spPr bwMode="auto">
          <a:xfrm>
            <a:off x="4908542" y="3997920"/>
            <a:ext cx="4199962" cy="2743448"/>
          </a:xfrm>
          <a:prstGeom prst="rect">
            <a:avLst/>
          </a:prstGeom>
          <a:noFill/>
          <a:ln>
            <a:noFill/>
          </a:ln>
          <a:effectLst>
            <a:outerShdw dist="35921" dir="2700000" sx="104000" sy="104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8740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par>
                                <p:cTn id="11" presetID="10" presetClass="entr" presetSubtype="0" fill="hold"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179512" y="186856"/>
            <a:ext cx="8568952" cy="1143000"/>
          </a:xfrm>
        </p:spPr>
        <p:txBody>
          <a:bodyPr>
            <a:noAutofit/>
          </a:bodyPr>
          <a:lstStyle/>
          <a:p>
            <a:pPr algn="l"/>
            <a:r>
              <a:rPr lang="en-GB" sz="2800" b="1" dirty="0" smtClean="0">
                <a:solidFill>
                  <a:schemeClr val="bg1"/>
                </a:solidFill>
                <a:effectLst>
                  <a:outerShdw blurRad="38100" dist="38100" dir="2700000" algn="tl">
                    <a:srgbClr val="000000"/>
                  </a:outerShdw>
                </a:effectLst>
                <a:latin typeface="Papyrus" panose="03070502060502030205" pitchFamily="66" charset="0"/>
              </a:rPr>
              <a:t>There is a whole range of food and drink that the Egyptians would have been familiar with, including</a:t>
            </a:r>
            <a:br>
              <a:rPr lang="en-GB" sz="2800" b="1" dirty="0" smtClean="0">
                <a:solidFill>
                  <a:schemeClr val="bg1"/>
                </a:solidFill>
                <a:effectLst>
                  <a:outerShdw blurRad="38100" dist="38100" dir="2700000" algn="tl">
                    <a:srgbClr val="000000"/>
                  </a:outerShdw>
                </a:effectLst>
                <a:latin typeface="Papyrus" panose="03070502060502030205" pitchFamily="66" charset="0"/>
              </a:rPr>
            </a:b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7" name="Picture 10" descr="Image result for horus 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9896" y="1703173"/>
            <a:ext cx="505187" cy="35767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9" name="Picture 10" descr="Image result for horus 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9895" y="2348880"/>
            <a:ext cx="505187" cy="35767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 name="Picture 10" descr="Image result for horus 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9896" y="3289714"/>
            <a:ext cx="505187" cy="35767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1" name="Picture 10" descr="Image result for horus 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9894" y="4151445"/>
            <a:ext cx="505187" cy="35767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2" name="Picture 11" descr="Image result for horus 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9896" y="5015541"/>
            <a:ext cx="505187" cy="35767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8195" name="Picture 3" descr="ae_offerings_table"/>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32000" b="100000" l="0" r="96269"/>
                    </a14:imgEffect>
                  </a14:imgLayer>
                </a14:imgProps>
              </a:ext>
              <a:ext uri="{28A0092B-C50C-407E-A947-70E740481C1C}">
                <a14:useLocalDpi xmlns:a14="http://schemas.microsoft.com/office/drawing/2010/main"/>
              </a:ext>
            </a:extLst>
          </a:blip>
          <a:srcRect/>
          <a:stretch/>
        </p:blipFill>
        <p:spPr bwMode="auto">
          <a:xfrm>
            <a:off x="0" y="5070881"/>
            <a:ext cx="9612560" cy="1787119"/>
          </a:xfrm>
          <a:prstGeom prst="rect">
            <a:avLst/>
          </a:prstGeom>
          <a:noFill/>
          <a:ln>
            <a:noFill/>
          </a:ln>
          <a:effectLst>
            <a:outerShdw dist="35921" dir="2700000" sx="104000" sy="104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3" name="Title 1"/>
          <p:cNvSpPr txBox="1">
            <a:spLocks/>
          </p:cNvSpPr>
          <p:nvPr/>
        </p:nvSpPr>
        <p:spPr>
          <a:xfrm>
            <a:off x="1115616" y="1349896"/>
            <a:ext cx="856895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chemeClr val="bg1"/>
                </a:solidFill>
                <a:effectLst>
                  <a:outerShdw blurRad="38100" dist="38100" dir="2700000" algn="tl">
                    <a:srgbClr val="000000"/>
                  </a:outerShdw>
                </a:effectLst>
                <a:latin typeface="Papyrus" panose="03070502060502030205" pitchFamily="66" charset="0"/>
              </a:rPr>
              <a:t/>
            </a:r>
            <a:br>
              <a:rPr lang="en-GB" sz="2800" b="1" dirty="0" smtClean="0">
                <a:solidFill>
                  <a:schemeClr val="bg1"/>
                </a:solidFill>
                <a:effectLst>
                  <a:outerShdw blurRad="38100" dist="38100" dir="2700000" algn="tl">
                    <a:srgbClr val="000000"/>
                  </a:outerShdw>
                </a:effectLst>
                <a:latin typeface="Papyrus" panose="03070502060502030205" pitchFamily="66" charset="0"/>
              </a:rPr>
            </a:br>
            <a:r>
              <a:rPr lang="en-GB" sz="2800" b="1" dirty="0" smtClean="0">
                <a:solidFill>
                  <a:schemeClr val="bg1"/>
                </a:solidFill>
                <a:effectLst>
                  <a:outerShdw blurRad="38100" dist="38100" dir="2700000" algn="tl">
                    <a:srgbClr val="000000"/>
                  </a:outerShdw>
                </a:effectLst>
                <a:latin typeface="Papyrus" panose="03070502060502030205" pitchFamily="66" charset="0"/>
              </a:rPr>
              <a:t/>
            </a:r>
            <a:br>
              <a:rPr lang="en-GB" sz="2800" b="1" dirty="0" smtClean="0">
                <a:solidFill>
                  <a:schemeClr val="bg1"/>
                </a:solidFill>
                <a:effectLst>
                  <a:outerShdw blurRad="38100" dist="38100" dir="2700000" algn="tl">
                    <a:srgbClr val="000000"/>
                  </a:outerShdw>
                </a:effectLst>
                <a:latin typeface="Papyrus" panose="03070502060502030205" pitchFamily="66" charset="0"/>
              </a:rPr>
            </a:br>
            <a:r>
              <a:rPr lang="en-GB" sz="2800" b="1" dirty="0" smtClean="0">
                <a:solidFill>
                  <a:srgbClr val="33CCCC"/>
                </a:solidFill>
                <a:effectLst>
                  <a:outerShdw blurRad="38100" dist="38100" dir="2700000" algn="tl">
                    <a:srgbClr val="000000"/>
                  </a:outerShdw>
                </a:effectLst>
                <a:latin typeface="Papyrus" panose="03070502060502030205" pitchFamily="66" charset="0"/>
              </a:rPr>
              <a:t>Bread</a:t>
            </a:r>
            <a:r>
              <a:rPr lang="en-GB" sz="2800" b="1" dirty="0" smtClean="0">
                <a:solidFill>
                  <a:schemeClr val="bg1"/>
                </a:solidFill>
                <a:effectLst>
                  <a:outerShdw blurRad="38100" dist="38100" dir="2700000" algn="tl">
                    <a:srgbClr val="000000"/>
                  </a:outerShdw>
                </a:effectLst>
                <a:latin typeface="Papyrus" panose="03070502060502030205" pitchFamily="66" charset="0"/>
              </a:rPr>
              <a:t> (the main food for most Egyptians)</a:t>
            </a:r>
            <a:br>
              <a:rPr lang="en-GB" sz="2800" b="1" dirty="0" smtClean="0">
                <a:solidFill>
                  <a:schemeClr val="bg1"/>
                </a:solidFill>
                <a:effectLst>
                  <a:outerShdw blurRad="38100" dist="38100" dir="2700000" algn="tl">
                    <a:srgbClr val="000000"/>
                  </a:outerShdw>
                </a:effectLst>
                <a:latin typeface="Papyrus" panose="03070502060502030205" pitchFamily="66" charset="0"/>
              </a:rPr>
            </a:br>
            <a:r>
              <a:rPr lang="en-GB" sz="2800" b="1" dirty="0" smtClean="0">
                <a:solidFill>
                  <a:schemeClr val="bg1"/>
                </a:solidFill>
                <a:effectLst>
                  <a:outerShdw blurRad="38100" dist="38100" dir="2700000" algn="tl">
                    <a:srgbClr val="000000"/>
                  </a:outerShdw>
                </a:effectLst>
                <a:latin typeface="Papyrus" panose="03070502060502030205" pitchFamily="66" charset="0"/>
              </a:rPr>
              <a:t>	</a:t>
            </a:r>
            <a:br>
              <a:rPr lang="en-GB" sz="2800" b="1" dirty="0" smtClean="0">
                <a:solidFill>
                  <a:schemeClr val="bg1"/>
                </a:solidFill>
                <a:effectLst>
                  <a:outerShdw blurRad="38100" dist="38100" dir="2700000" algn="tl">
                    <a:srgbClr val="000000"/>
                  </a:outerShdw>
                </a:effectLst>
                <a:latin typeface="Papyrus" panose="03070502060502030205" pitchFamily="66" charset="0"/>
              </a:rPr>
            </a:b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4" name="Title 1"/>
          <p:cNvSpPr txBox="1">
            <a:spLocks/>
          </p:cNvSpPr>
          <p:nvPr/>
        </p:nvSpPr>
        <p:spPr>
          <a:xfrm>
            <a:off x="1115616" y="2132856"/>
            <a:ext cx="856895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chemeClr val="bg1"/>
                </a:solidFill>
                <a:effectLst>
                  <a:outerShdw blurRad="38100" dist="38100" dir="2700000" algn="tl">
                    <a:srgbClr val="000000"/>
                  </a:outerShdw>
                </a:effectLst>
                <a:latin typeface="Papyrus" panose="03070502060502030205" pitchFamily="66" charset="0"/>
              </a:rPr>
              <a:t/>
            </a:r>
            <a:br>
              <a:rPr lang="en-GB" sz="2800" b="1" dirty="0" smtClean="0">
                <a:solidFill>
                  <a:schemeClr val="bg1"/>
                </a:solidFill>
                <a:effectLst>
                  <a:outerShdw blurRad="38100" dist="38100" dir="2700000" algn="tl">
                    <a:srgbClr val="000000"/>
                  </a:outerShdw>
                </a:effectLst>
                <a:latin typeface="Papyrus" panose="03070502060502030205" pitchFamily="66" charset="0"/>
              </a:rPr>
            </a:br>
            <a:r>
              <a:rPr lang="en-GB" sz="2800" b="1" dirty="0" smtClean="0">
                <a:solidFill>
                  <a:srgbClr val="33CCCC"/>
                </a:solidFill>
                <a:effectLst>
                  <a:outerShdw blurRad="38100" dist="38100" dir="2700000" algn="tl">
                    <a:srgbClr val="000000"/>
                  </a:outerShdw>
                </a:effectLst>
                <a:latin typeface="Papyrus" panose="03070502060502030205" pitchFamily="66" charset="0"/>
              </a:rPr>
              <a:t>Fruit</a:t>
            </a:r>
            <a:r>
              <a:rPr lang="en-GB" sz="2800" b="1" dirty="0" smtClean="0">
                <a:solidFill>
                  <a:schemeClr val="bg1"/>
                </a:solidFill>
                <a:effectLst>
                  <a:outerShdw blurRad="38100" dist="38100" dir="2700000" algn="tl">
                    <a:srgbClr val="000000"/>
                  </a:outerShdw>
                </a:effectLst>
                <a:latin typeface="Papyrus" panose="03070502060502030205" pitchFamily="66" charset="0"/>
              </a:rPr>
              <a:t> (including pomegranates, dates, grapes and </a:t>
            </a:r>
          </a:p>
          <a:p>
            <a:pPr algn="l"/>
            <a:r>
              <a:rPr lang="en-GB" sz="2800" b="1" dirty="0" smtClean="0">
                <a:solidFill>
                  <a:schemeClr val="bg1"/>
                </a:solidFill>
                <a:effectLst>
                  <a:outerShdw blurRad="38100" dist="38100" dir="2700000" algn="tl">
                    <a:srgbClr val="000000"/>
                  </a:outerShdw>
                </a:effectLst>
                <a:latin typeface="Papyrus" panose="03070502060502030205" pitchFamily="66" charset="0"/>
              </a:rPr>
              <a:t>plums)</a:t>
            </a:r>
            <a:br>
              <a:rPr lang="en-GB" sz="2800" b="1" dirty="0" smtClean="0">
                <a:solidFill>
                  <a:schemeClr val="bg1"/>
                </a:solidFill>
                <a:effectLst>
                  <a:outerShdw blurRad="38100" dist="38100" dir="2700000" algn="tl">
                    <a:srgbClr val="000000"/>
                  </a:outerShdw>
                </a:effectLst>
                <a:latin typeface="Papyrus" panose="03070502060502030205" pitchFamily="66" charset="0"/>
              </a:rPr>
            </a:b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5" name="Title 1"/>
          <p:cNvSpPr txBox="1">
            <a:spLocks/>
          </p:cNvSpPr>
          <p:nvPr/>
        </p:nvSpPr>
        <p:spPr>
          <a:xfrm>
            <a:off x="1115616" y="3289714"/>
            <a:ext cx="856895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rgbClr val="33CCCC"/>
                </a:solidFill>
                <a:effectLst>
                  <a:outerShdw blurRad="38100" dist="38100" dir="2700000" algn="tl">
                    <a:srgbClr val="000000"/>
                  </a:outerShdw>
                </a:effectLst>
                <a:latin typeface="Papyrus" panose="03070502060502030205" pitchFamily="66" charset="0"/>
              </a:rPr>
              <a:t>Meats</a:t>
            </a:r>
            <a:r>
              <a:rPr lang="en-GB" sz="2800" b="1" dirty="0" smtClean="0">
                <a:solidFill>
                  <a:schemeClr val="bg1"/>
                </a:solidFill>
                <a:effectLst>
                  <a:outerShdw blurRad="38100" dist="38100" dir="2700000" algn="tl">
                    <a:srgbClr val="000000"/>
                  </a:outerShdw>
                </a:effectLst>
                <a:latin typeface="Papyrus" panose="03070502060502030205" pitchFamily="66" charset="0"/>
              </a:rPr>
              <a:t> (including beef, mutton, goat, fish, duck, </a:t>
            </a:r>
          </a:p>
          <a:p>
            <a:pPr algn="l"/>
            <a:r>
              <a:rPr lang="en-GB" sz="2800" b="1" dirty="0" smtClean="0">
                <a:solidFill>
                  <a:schemeClr val="bg1"/>
                </a:solidFill>
                <a:effectLst>
                  <a:outerShdw blurRad="38100" dist="38100" dir="2700000" algn="tl">
                    <a:srgbClr val="000000"/>
                  </a:outerShdw>
                </a:effectLst>
                <a:latin typeface="Papyrus" panose="03070502060502030205" pitchFamily="66" charset="0"/>
              </a:rPr>
              <a:t>goose, crane and heron)</a:t>
            </a:r>
            <a:br>
              <a:rPr lang="en-GB" sz="2800" b="1" dirty="0" smtClean="0">
                <a:solidFill>
                  <a:schemeClr val="bg1"/>
                </a:solidFill>
                <a:effectLst>
                  <a:outerShdw blurRad="38100" dist="38100" dir="2700000" algn="tl">
                    <a:srgbClr val="000000"/>
                  </a:outerShdw>
                </a:effectLst>
                <a:latin typeface="Papyrus" panose="03070502060502030205" pitchFamily="66" charset="0"/>
              </a:rPr>
            </a:b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6" name="Title 1"/>
          <p:cNvSpPr txBox="1">
            <a:spLocks/>
          </p:cNvSpPr>
          <p:nvPr/>
        </p:nvSpPr>
        <p:spPr>
          <a:xfrm>
            <a:off x="1115616" y="4158208"/>
            <a:ext cx="856895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rgbClr val="33CCCC"/>
                </a:solidFill>
                <a:effectLst>
                  <a:outerShdw blurRad="38100" dist="38100" dir="2700000" algn="tl">
                    <a:srgbClr val="000000"/>
                  </a:outerShdw>
                </a:effectLst>
                <a:latin typeface="Papyrus" panose="03070502060502030205" pitchFamily="66" charset="0"/>
              </a:rPr>
              <a:t>Vegetables</a:t>
            </a:r>
            <a:r>
              <a:rPr lang="en-GB" sz="2800" b="1" dirty="0" smtClean="0">
                <a:solidFill>
                  <a:schemeClr val="bg1"/>
                </a:solidFill>
                <a:effectLst>
                  <a:outerShdw blurRad="38100" dist="38100" dir="2700000" algn="tl">
                    <a:srgbClr val="000000"/>
                  </a:outerShdw>
                </a:effectLst>
                <a:latin typeface="Papyrus" panose="03070502060502030205" pitchFamily="66" charset="0"/>
              </a:rPr>
              <a:t> (including onions, leeks, cabbages, </a:t>
            </a:r>
          </a:p>
          <a:p>
            <a:pPr algn="l"/>
            <a:r>
              <a:rPr lang="en-GB" sz="2800" b="1" dirty="0" smtClean="0">
                <a:solidFill>
                  <a:schemeClr val="bg1"/>
                </a:solidFill>
                <a:effectLst>
                  <a:outerShdw blurRad="38100" dist="38100" dir="2700000" algn="tl">
                    <a:srgbClr val="000000"/>
                  </a:outerShdw>
                </a:effectLst>
                <a:latin typeface="Papyrus" panose="03070502060502030205" pitchFamily="66" charset="0"/>
              </a:rPr>
              <a:t>radishes and turnips)</a:t>
            </a:r>
            <a:br>
              <a:rPr lang="en-GB" sz="2800" b="1" dirty="0" smtClean="0">
                <a:solidFill>
                  <a:schemeClr val="bg1"/>
                </a:solidFill>
                <a:effectLst>
                  <a:outerShdw blurRad="38100" dist="38100" dir="2700000" algn="tl">
                    <a:srgbClr val="000000"/>
                  </a:outerShdw>
                </a:effectLst>
                <a:latin typeface="Papyrus" panose="03070502060502030205" pitchFamily="66" charset="0"/>
              </a:rPr>
            </a:b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7" name="Title 1"/>
          <p:cNvSpPr txBox="1">
            <a:spLocks/>
          </p:cNvSpPr>
          <p:nvPr/>
        </p:nvSpPr>
        <p:spPr>
          <a:xfrm>
            <a:off x="1115616" y="4983246"/>
            <a:ext cx="856895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smtClean="0">
                <a:solidFill>
                  <a:srgbClr val="33CCCC"/>
                </a:solidFill>
                <a:effectLst>
                  <a:outerShdw blurRad="38100" dist="38100" dir="2700000" algn="tl">
                    <a:srgbClr val="000000"/>
                  </a:outerShdw>
                </a:effectLst>
                <a:latin typeface="Papyrus" panose="03070502060502030205" pitchFamily="66" charset="0"/>
              </a:rPr>
              <a:t>Drinks </a:t>
            </a:r>
            <a:r>
              <a:rPr lang="en-GB" sz="2800" b="1" dirty="0" smtClean="0">
                <a:solidFill>
                  <a:schemeClr val="bg1"/>
                </a:solidFill>
                <a:effectLst>
                  <a:outerShdw blurRad="38100" dist="38100" dir="2700000" algn="tl">
                    <a:srgbClr val="000000"/>
                  </a:outerShdw>
                </a:effectLst>
                <a:latin typeface="Papyrus" panose="03070502060502030205" pitchFamily="66" charset="0"/>
              </a:rPr>
              <a:t>– beer, wine, milk, water (though this was </a:t>
            </a:r>
          </a:p>
          <a:p>
            <a:pPr algn="l"/>
            <a:r>
              <a:rPr lang="en-GB" sz="2800" b="1" dirty="0" smtClean="0">
                <a:solidFill>
                  <a:schemeClr val="bg1"/>
                </a:solidFill>
                <a:effectLst>
                  <a:outerShdw blurRad="38100" dist="38100" dir="2700000" algn="tl">
                    <a:srgbClr val="000000"/>
                  </a:outerShdw>
                </a:effectLst>
                <a:latin typeface="Papyrus" panose="03070502060502030205" pitchFamily="66" charset="0"/>
              </a:rPr>
              <a:t>often polluted)</a:t>
            </a:r>
            <a:br>
              <a:rPr lang="en-GB" sz="2800" b="1" dirty="0" smtClean="0">
                <a:solidFill>
                  <a:schemeClr val="bg1"/>
                </a:solidFill>
                <a:effectLst>
                  <a:outerShdw blurRad="38100" dist="38100" dir="2700000" algn="tl">
                    <a:srgbClr val="000000"/>
                  </a:outerShdw>
                </a:effectLst>
                <a:latin typeface="Papyrus" panose="03070502060502030205" pitchFamily="66" charset="0"/>
              </a:rPr>
            </a:b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200553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40000">
                                          <p:cBhvr additive="base">
                                            <p:cTn id="12"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14:bounceEnd="40000">
                                          <p:cBhvr additive="base">
                                            <p:cTn id="22"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14:presetBounceEnd="40000">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14:bounceEnd="40000">
                                          <p:cBhvr additive="base">
                                            <p:cTn id="32"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14:presetBounceEnd="40000">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14:bounceEnd="40000">
                                          <p:cBhvr additive="base">
                                            <p:cTn id="42"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14:presetBounceEnd="40000">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14:bounceEnd="40000">
                                          <p:cBhvr additive="base">
                                            <p:cTn id="5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557808"/>
            <a:ext cx="8229600" cy="1143000"/>
          </a:xfrm>
        </p:spPr>
        <p:txBody>
          <a:bodyPr>
            <a:noAutofit/>
          </a:bodyPr>
          <a:lstStyle/>
          <a:p>
            <a:r>
              <a:rPr lang="en-GB" sz="3600" b="1" dirty="0" smtClean="0">
                <a:solidFill>
                  <a:schemeClr val="bg1"/>
                </a:solidFill>
                <a:effectLst>
                  <a:outerShdw blurRad="38100" dist="38100" dir="2700000" algn="tl">
                    <a:srgbClr val="000000"/>
                  </a:outerShdw>
                </a:effectLst>
                <a:latin typeface="Papyrus" panose="03070502060502030205" pitchFamily="66" charset="0"/>
              </a:rPr>
              <a:t>13. What was the name of the building where dead Egyptians would be </a:t>
            </a:r>
            <a:r>
              <a:rPr lang="en-GB" sz="3600" b="1" dirty="0" smtClean="0">
                <a:solidFill>
                  <a:srgbClr val="33CCCC"/>
                </a:solidFill>
                <a:effectLst>
                  <a:outerShdw blurRad="38100" dist="38100" dir="2700000" algn="tl">
                    <a:srgbClr val="000000"/>
                  </a:outerShdw>
                </a:effectLst>
                <a:latin typeface="Papyrus" panose="03070502060502030205" pitchFamily="66" charset="0"/>
              </a:rPr>
              <a:t>mummified</a:t>
            </a:r>
            <a:r>
              <a:rPr lang="en-GB" sz="3600" b="1" dirty="0" smtClean="0">
                <a:solidFill>
                  <a:schemeClr val="bg1"/>
                </a:solidFill>
                <a:effectLst>
                  <a:outerShdw blurRad="38100" dist="38100" dir="2700000" algn="tl">
                    <a:srgbClr val="000000"/>
                  </a:outerShdw>
                </a:effectLst>
                <a:latin typeface="Papyrus" panose="03070502060502030205" pitchFamily="66" charset="0"/>
              </a:rPr>
              <a:t>?</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2118335"/>
            <a:ext cx="1872208" cy="1815882"/>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a:t>
            </a:r>
            <a:r>
              <a:rPr lang="en-GB" sz="2800" b="1" dirty="0" smtClean="0">
                <a:solidFill>
                  <a:srgbClr val="33CCCC"/>
                </a:solidFill>
                <a:effectLst>
                  <a:outerShdw blurRad="38100" dist="38100" dir="2700000" algn="tl">
                    <a:srgbClr val="000000"/>
                  </a:outerShdw>
                </a:effectLst>
                <a:latin typeface="Papyrus" panose="03070502060502030205" pitchFamily="66" charset="0"/>
              </a:rPr>
              <a:t>Handsome</a:t>
            </a:r>
            <a:r>
              <a:rPr lang="en-GB" sz="2800" b="1" dirty="0" smtClean="0">
                <a:solidFill>
                  <a:schemeClr val="bg1"/>
                </a:solidFill>
                <a:effectLst>
                  <a:outerShdw blurRad="38100" dist="38100" dir="2700000" algn="tl">
                    <a:srgbClr val="000000"/>
                  </a:outerShdw>
                </a:effectLst>
                <a:latin typeface="Papyrus" panose="03070502060502030205" pitchFamily="66" charset="0"/>
              </a:rPr>
              <a:t> House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11760" y="2118335"/>
            <a:ext cx="1800200" cy="1815882"/>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a:t>
            </a:r>
            <a:r>
              <a:rPr lang="en-GB" sz="2800" b="1" dirty="0" smtClean="0">
                <a:solidFill>
                  <a:srgbClr val="33CCCC"/>
                </a:solidFill>
                <a:effectLst>
                  <a:outerShdw blurRad="38100" dist="38100" dir="2700000" algn="tl">
                    <a:srgbClr val="000000"/>
                  </a:outerShdw>
                </a:effectLst>
                <a:latin typeface="Papyrus" panose="03070502060502030205" pitchFamily="66" charset="0"/>
              </a:rPr>
              <a:t>Pretty</a:t>
            </a:r>
            <a:r>
              <a:rPr lang="en-GB" sz="2800" b="1" dirty="0" smtClean="0">
                <a:solidFill>
                  <a:schemeClr val="bg1"/>
                </a:solidFill>
                <a:effectLst>
                  <a:outerShdw blurRad="38100" dist="38100" dir="2700000" algn="tl">
                    <a:srgbClr val="000000"/>
                  </a:outerShdw>
                </a:effectLst>
                <a:latin typeface="Papyrus" panose="03070502060502030205" pitchFamily="66" charset="0"/>
              </a:rPr>
              <a:t> House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644008" y="2118335"/>
            <a:ext cx="180020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a:t>
            </a:r>
            <a:r>
              <a:rPr lang="en-GB" sz="2800" b="1" dirty="0" smtClean="0">
                <a:solidFill>
                  <a:srgbClr val="33CCCC"/>
                </a:solidFill>
                <a:effectLst>
                  <a:outerShdw blurRad="38100" dist="38100" dir="2700000" algn="tl">
                    <a:srgbClr val="000000"/>
                  </a:outerShdw>
                </a:effectLst>
                <a:latin typeface="Papyrus" panose="03070502060502030205" pitchFamily="66" charset="0"/>
              </a:rPr>
              <a:t>Good-looking </a:t>
            </a:r>
            <a:r>
              <a:rPr lang="en-GB" sz="2800" b="1" dirty="0" smtClean="0">
                <a:solidFill>
                  <a:schemeClr val="bg1"/>
                </a:solidFill>
                <a:effectLst>
                  <a:outerShdw blurRad="38100" dist="38100" dir="2700000" algn="tl">
                    <a:srgbClr val="000000"/>
                  </a:outerShdw>
                </a:effectLst>
                <a:latin typeface="Papyrus" panose="03070502060502030205" pitchFamily="66" charset="0"/>
              </a:rPr>
              <a:t>House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2118335"/>
            <a:ext cx="1800200" cy="1815882"/>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a:t>
            </a:r>
            <a:r>
              <a:rPr lang="en-GB" sz="2800" b="1" dirty="0" smtClean="0">
                <a:solidFill>
                  <a:srgbClr val="33CCCC"/>
                </a:solidFill>
                <a:effectLst>
                  <a:outerShdw blurRad="38100" dist="38100" dir="2700000" algn="tl">
                    <a:srgbClr val="000000"/>
                  </a:outerShdw>
                </a:effectLst>
                <a:latin typeface="Papyrus" panose="03070502060502030205" pitchFamily="66" charset="0"/>
              </a:rPr>
              <a:t>Beautiful</a:t>
            </a:r>
            <a:r>
              <a:rPr lang="en-GB" sz="2800" b="1" dirty="0" smtClean="0">
                <a:solidFill>
                  <a:schemeClr val="bg1"/>
                </a:solidFill>
                <a:effectLst>
                  <a:outerShdw blurRad="38100" dist="38100" dir="2700000" algn="tl">
                    <a:srgbClr val="000000"/>
                  </a:outerShdw>
                </a:effectLst>
                <a:latin typeface="Papyrus" panose="03070502060502030205" pitchFamily="66" charset="0"/>
              </a:rPr>
              <a:t> House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1026" name="Picture 2" descr="Image result for ancient egyptian mummy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692" b="98962" l="0" r="97179">
                        <a14:foregroundMark x1="28358" y1="38798" x2="37313" y2="35519"/>
                        <a14:foregroundMark x1="67164" y1="53005" x2="67164" y2="53005"/>
                        <a14:foregroundMark x1="28358" y1="54645" x2="28358" y2="54645"/>
                        <a14:foregroundMark x1="81592" y1="59016" x2="85572" y2="58470"/>
                        <a14:foregroundMark x1="25373" y1="49727" x2="28358" y2="45902"/>
                        <a14:foregroundMark x1="73134" y1="53552" x2="90050" y2="59016"/>
                        <a14:backgroundMark x1="28527" y1="43945" x2="26019" y2="45329"/>
                        <a14:backgroundMark x1="25078" y1="48443" x2="25078" y2="48443"/>
                        <a14:backgroundMark x1="35110" y1="53979" x2="36677" y2="53979"/>
                        <a14:backgroundMark x1="82132" y1="58478" x2="77743" y2="58478"/>
                      </a14:backgroundRemoval>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60191" y="3950091"/>
            <a:ext cx="1919521" cy="174228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2997" b="97548" l="2162" r="97297">
                        <a14:backgroundMark x1="8829" y1="62398" x2="8829" y2="40872"/>
                        <a14:backgroundMark x1="7207" y1="43052" x2="10811" y2="43052"/>
                        <a14:backgroundMark x1="55856" y1="46866" x2="60000" y2="50681"/>
                        <a14:backgroundMark x1="54414" y1="50136" x2="54414" y2="50136"/>
                      </a14:backgroundRemoval>
                    </a14:imgEffect>
                    <a14:imgEffect>
                      <a14:sharpenSoften amount="8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1907704" y="4077072"/>
            <a:ext cx="2808312" cy="249628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ancient egyptian mummy pn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560" b="100000" l="1800" r="98200">
                        <a14:foregroundMark x1="51600" y1="91231" x2="60200" y2="91418"/>
                        <a14:backgroundMark x1="48200" y1="18097" x2="48800" y2="17724"/>
                      </a14:backgroundRemoval>
                    </a14:imgEffect>
                  </a14:imgLayer>
                </a14:imgProps>
              </a:ext>
              <a:ext uri="{28A0092B-C50C-407E-A947-70E740481C1C}">
                <a14:useLocalDpi xmlns:a14="http://schemas.microsoft.com/office/drawing/2010/main"/>
              </a:ext>
            </a:extLst>
          </a:blip>
          <a:srcRect/>
          <a:stretch>
            <a:fillRect/>
          </a:stretch>
        </p:blipFill>
        <p:spPr bwMode="auto">
          <a:xfrm>
            <a:off x="6489894" y="3933056"/>
            <a:ext cx="2618610" cy="280715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ancient egyptian mummy pn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96000">
                        <a14:foregroundMark x1="22500" y1="14047" x2="20000" y2="50167"/>
                        <a14:foregroundMark x1="58000" y1="39465" x2="57500" y2="79599"/>
                        <a14:foregroundMark x1="80000" y1="52843" x2="77750" y2="88294"/>
                        <a14:backgroundMark x1="66750" y1="68562" x2="68000" y2="58194"/>
                      </a14:backgroundRemoval>
                    </a14:imgEffect>
                    <a14:imgEffect>
                      <a14:brightnessContrast contrast="25000"/>
                    </a14:imgEffect>
                  </a14:imgLayer>
                </a14:imgProps>
              </a:ext>
              <a:ext uri="{28A0092B-C50C-407E-A947-70E740481C1C}">
                <a14:useLocalDpi xmlns:a14="http://schemas.microsoft.com/office/drawing/2010/main"/>
              </a:ext>
            </a:extLst>
          </a:blip>
          <a:srcRect/>
          <a:stretch>
            <a:fillRect/>
          </a:stretch>
        </p:blipFill>
        <p:spPr bwMode="auto">
          <a:xfrm>
            <a:off x="4457767" y="4513081"/>
            <a:ext cx="2562505" cy="1915473"/>
          </a:xfrm>
          <a:prstGeom prst="rect">
            <a:avLst/>
          </a:prstGeom>
          <a:noFill/>
          <a:effectLst>
            <a:outerShdw blurRad="762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7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par>
                                <p:cTn id="26" presetID="10" presetClass="entr" presetSubtype="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cTn>
                              </p:par>
                              <p:par>
                                <p:cTn id="29" presetID="10"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2216" y="225740"/>
            <a:ext cx="8530264" cy="478743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284365"/>
            <a:ext cx="9144000" cy="1384995"/>
          </a:xfrm>
          <a:prstGeom prst="rect">
            <a:avLst/>
          </a:prstGeom>
          <a:noFill/>
        </p:spPr>
        <p:txBody>
          <a:bodyPr wrap="square" rtlCol="0">
            <a:spAutoFit/>
          </a:bodyPr>
          <a:lstStyle/>
          <a:p>
            <a:pPr lvl="0" algn="ctr"/>
            <a:r>
              <a:rPr lang="en-GB" sz="3600" b="1" dirty="0" smtClean="0">
                <a:solidFill>
                  <a:srgbClr val="33CCCC"/>
                </a:solidFill>
                <a:effectLst>
                  <a:outerShdw blurRad="38100" dist="38100" dir="2700000" algn="tl">
                    <a:srgbClr val="000000"/>
                  </a:outerShdw>
                </a:effectLst>
                <a:latin typeface="Papyrus" panose="03070502060502030205" pitchFamily="66" charset="0"/>
              </a:rPr>
              <a:t>d. </a:t>
            </a:r>
            <a:r>
              <a:rPr lang="en-GB" sz="3600" b="1" dirty="0" smtClean="0">
                <a:solidFill>
                  <a:schemeClr val="bg1"/>
                </a:solidFill>
                <a:effectLst>
                  <a:outerShdw blurRad="38100" dist="38100" dir="2700000" algn="tl">
                    <a:srgbClr val="000000"/>
                  </a:outerShdw>
                </a:effectLst>
                <a:latin typeface="Papyrus" panose="03070502060502030205" pitchFamily="66" charset="0"/>
              </a:rPr>
              <a:t>The Beautiful House</a:t>
            </a:r>
            <a:endParaRPr lang="en-GB" sz="3600" b="1" dirty="0" smtClean="0">
              <a:solidFill>
                <a:srgbClr val="33CCCC"/>
              </a:solidFill>
              <a:effectLst>
                <a:outerShdw blurRad="38100" dist="38100" dir="2700000" algn="tl">
                  <a:srgbClr val="000000"/>
                </a:outerShdw>
              </a:effectLst>
              <a:latin typeface="Papyrus" panose="03070502060502030205" pitchFamily="66" charset="0"/>
            </a:endParaRPr>
          </a:p>
          <a:p>
            <a:pPr lvl="0" algn="ctr"/>
            <a:r>
              <a:rPr lang="en-GB" sz="2400" b="1" dirty="0" smtClean="0">
                <a:solidFill>
                  <a:schemeClr val="bg1"/>
                </a:solidFill>
                <a:effectLst>
                  <a:outerShdw blurRad="38100" dist="38100" dir="2700000" algn="tl">
                    <a:srgbClr val="000000"/>
                  </a:outerShdw>
                </a:effectLst>
                <a:latin typeface="Papyrus" panose="03070502060502030205" pitchFamily="66" charset="0"/>
              </a:rPr>
              <a:t>- or </a:t>
            </a:r>
            <a:r>
              <a:rPr lang="en-GB" sz="2400" b="1" dirty="0" err="1" smtClean="0">
                <a:solidFill>
                  <a:srgbClr val="33CCCC"/>
                </a:solidFill>
                <a:effectLst>
                  <a:outerShdw blurRad="38100" dist="38100" dir="2700000" algn="tl">
                    <a:srgbClr val="000000"/>
                  </a:outerShdw>
                </a:effectLst>
                <a:latin typeface="Papyrus" panose="03070502060502030205" pitchFamily="66" charset="0"/>
              </a:rPr>
              <a:t>wabet</a:t>
            </a:r>
            <a:r>
              <a:rPr lang="en-GB" sz="2400" b="1" dirty="0" smtClean="0">
                <a:solidFill>
                  <a:schemeClr val="bg1"/>
                </a:solidFill>
                <a:effectLst>
                  <a:outerShdw blurRad="38100" dist="38100" dir="2700000" algn="tl">
                    <a:srgbClr val="000000"/>
                  </a:outerShdw>
                </a:effectLst>
                <a:latin typeface="Papyrus" panose="03070502060502030205" pitchFamily="66" charset="0"/>
              </a:rPr>
              <a:t> to give it its Egyptian name, which can also mean ‘</a:t>
            </a:r>
            <a:r>
              <a:rPr lang="en-GB" sz="2400" b="1" dirty="0" smtClean="0">
                <a:solidFill>
                  <a:srgbClr val="33CCCC"/>
                </a:solidFill>
                <a:effectLst>
                  <a:outerShdw blurRad="38100" dist="38100" dir="2700000" algn="tl">
                    <a:srgbClr val="000000"/>
                  </a:outerShdw>
                </a:effectLst>
                <a:latin typeface="Papyrus" panose="03070502060502030205" pitchFamily="66" charset="0"/>
              </a:rPr>
              <a:t>the clean place</a:t>
            </a:r>
            <a:r>
              <a:rPr lang="en-GB" sz="2400" b="1" dirty="0" smtClean="0">
                <a:solidFill>
                  <a:schemeClr val="bg1"/>
                </a:solidFill>
                <a:effectLst>
                  <a:outerShdw blurRad="38100" dist="38100" dir="2700000" algn="tl">
                    <a:srgbClr val="000000"/>
                  </a:outerShdw>
                </a:effectLst>
                <a:latin typeface="Papyrus" panose="03070502060502030205" pitchFamily="66" charset="0"/>
              </a:rPr>
              <a:t>’. Again, it doesn’t really fit, considering what went on there.</a:t>
            </a:r>
            <a:endParaRPr lang="en-GB" sz="2800" b="1" dirty="0" smtClean="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24582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764704"/>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14. What is so </a:t>
            </a:r>
            <a:r>
              <a:rPr lang="en-GB" b="1" dirty="0" smtClean="0">
                <a:solidFill>
                  <a:srgbClr val="33CCCC"/>
                </a:solidFill>
                <a:effectLst>
                  <a:outerShdw blurRad="38100" dist="38100" dir="2700000" algn="tl">
                    <a:srgbClr val="000000"/>
                  </a:outerShdw>
                </a:effectLst>
                <a:latin typeface="Papyrus" panose="03070502060502030205" pitchFamily="66" charset="0"/>
              </a:rPr>
              <a:t>unusual</a:t>
            </a:r>
            <a:r>
              <a:rPr lang="en-GB" b="1" dirty="0" smtClean="0">
                <a:solidFill>
                  <a:schemeClr val="bg1"/>
                </a:solidFill>
                <a:effectLst>
                  <a:outerShdw blurRad="38100" dist="38100" dir="2700000" algn="tl">
                    <a:srgbClr val="000000"/>
                  </a:outerShdw>
                </a:effectLst>
                <a:latin typeface="Papyrus" panose="03070502060502030205" pitchFamily="66" charset="0"/>
              </a:rPr>
              <a:t> about the mummy of the woman in the </a:t>
            </a:r>
            <a:r>
              <a:rPr lang="en-GB" b="1" dirty="0" smtClean="0">
                <a:solidFill>
                  <a:srgbClr val="33CCCC"/>
                </a:solidFill>
                <a:effectLst>
                  <a:outerShdw blurRad="38100" dist="38100" dir="2700000" algn="tl">
                    <a:srgbClr val="000000"/>
                  </a:outerShdw>
                </a:effectLst>
                <a:latin typeface="Papyrus" panose="03070502060502030205" pitchFamily="66" charset="0"/>
              </a:rPr>
              <a:t>Oriental Museum</a:t>
            </a:r>
            <a:r>
              <a:rPr lang="en-GB" b="1" dirty="0" smtClean="0">
                <a:solidFill>
                  <a:schemeClr val="bg1"/>
                </a:solidFill>
                <a:effectLst>
                  <a:outerShdw blurRad="38100" dist="38100" dir="2700000" algn="tl">
                    <a:srgbClr val="000000"/>
                  </a:outerShdw>
                </a:effectLst>
                <a:latin typeface="Papyrus" panose="03070502060502030205" pitchFamily="66" charset="0"/>
              </a:rPr>
              <a:t>?</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395536" y="2348880"/>
            <a:ext cx="1800200" cy="2062103"/>
          </a:xfrm>
          <a:prstGeom prst="rect">
            <a:avLst/>
          </a:prstGeom>
          <a:noFill/>
        </p:spPr>
        <p:txBody>
          <a:bodyPr wrap="square" rtlCol="0">
            <a:spAutoFit/>
          </a:bodyPr>
          <a:lstStyle/>
          <a:p>
            <a:pPr algn="ctr"/>
            <a:r>
              <a:rPr lang="en-GB" sz="3200" b="1" dirty="0">
                <a:solidFill>
                  <a:srgbClr val="33CCCC"/>
                </a:solidFill>
                <a:effectLst>
                  <a:outerShdw blurRad="38100" dist="38100" dir="2700000" algn="tl">
                    <a:srgbClr val="000000"/>
                  </a:outerShdw>
                </a:effectLst>
                <a:latin typeface="Papyrus" panose="03070502060502030205" pitchFamily="66" charset="0"/>
              </a:rPr>
              <a:t>a</a:t>
            </a:r>
            <a:r>
              <a:rPr lang="en-GB" sz="32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Her extreme old age</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771800" y="2348880"/>
            <a:ext cx="1800200" cy="1569660"/>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Her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false arm</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932040" y="2348880"/>
            <a:ext cx="1800200" cy="1569660"/>
          </a:xfrm>
          <a:prstGeom prst="rect">
            <a:avLst/>
          </a:prstGeom>
          <a:noFill/>
        </p:spPr>
        <p:txBody>
          <a:bodyPr wrap="square" rtlCol="0">
            <a:spAutoFit/>
          </a:bodyPr>
          <a:lstStyle/>
          <a:p>
            <a:pPr algn="ctr"/>
            <a:r>
              <a:rPr lang="en-GB" sz="3200" b="1" dirty="0">
                <a:solidFill>
                  <a:srgbClr val="33CCCC"/>
                </a:solidFill>
                <a:effectLst>
                  <a:outerShdw blurRad="38100" dist="38100" dir="2700000" algn="tl">
                    <a:srgbClr val="000000"/>
                  </a:outerShdw>
                </a:effectLst>
                <a:latin typeface="Papyrus" panose="03070502060502030205" pitchFamily="66" charset="0"/>
              </a:rPr>
              <a:t>c</a:t>
            </a:r>
            <a:r>
              <a:rPr lang="en-GB" sz="32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Her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name</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948264" y="2348880"/>
            <a:ext cx="1800200" cy="1569660"/>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Her</a:t>
            </a:r>
          </a:p>
          <a:p>
            <a:pPr algn="ctr"/>
            <a:r>
              <a:rPr lang="en-GB" sz="3200" b="1" dirty="0" smtClean="0">
                <a:solidFill>
                  <a:schemeClr val="bg1"/>
                </a:solidFill>
                <a:effectLst>
                  <a:outerShdw blurRad="38100" dist="38100" dir="2700000" algn="tl">
                    <a:srgbClr val="000000"/>
                  </a:outerShdw>
                </a:effectLst>
                <a:latin typeface="Papyrus" panose="03070502060502030205" pitchFamily="66" charset="0"/>
              </a:rPr>
              <a:t>job</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1026" name="Picture 2" descr="S:\Staff\Schools and education service\Egypt\Mummy X-Rays\1999.32 d1.TIF"/>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620" b="89620" l="3704" r="95157">
                        <a14:backgroundMark x1="81339" y1="62278" x2="60826" y2="70127"/>
                        <a14:backgroundMark x1="31339" y1="69367" x2="22934" y2="70633"/>
                      </a14:backgroundRemoval>
                    </a14:imgEffect>
                  </a14:imgLayer>
                </a14:imgProps>
              </a:ext>
              <a:ext uri="{28A0092B-C50C-407E-A947-70E740481C1C}">
                <a14:useLocalDpi xmlns:a14="http://schemas.microsoft.com/office/drawing/2010/main"/>
              </a:ext>
            </a:extLst>
          </a:blip>
          <a:srcRect/>
          <a:stretch>
            <a:fillRect/>
          </a:stretch>
        </p:blipFill>
        <p:spPr bwMode="auto">
          <a:xfrm>
            <a:off x="2368866" y="4591882"/>
            <a:ext cx="2707190" cy="1522795"/>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6" descr="Image result for cartouche 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181575" y="4005064"/>
            <a:ext cx="1190625" cy="260985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ancient egypt temple priestess"/>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4"/>
          <a:stretch/>
        </p:blipFill>
        <p:spPr bwMode="auto">
          <a:xfrm>
            <a:off x="6948264" y="4725144"/>
            <a:ext cx="1944216" cy="125627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 name="Picture 6" descr="Old Age in Ancient Egypt"/>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a:ext>
            </a:extLst>
          </a:blip>
          <a:srcRect/>
          <a:stretch/>
        </p:blipFill>
        <p:spPr bwMode="auto">
          <a:xfrm>
            <a:off x="478252" y="4619488"/>
            <a:ext cx="1634768" cy="188594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99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p:txBody>
          <a:bodyPr>
            <a:noAutofit/>
          </a:bodyPr>
          <a:lstStyle/>
          <a:p>
            <a:r>
              <a:rPr lang="en-GB" sz="3600" b="1" dirty="0">
                <a:solidFill>
                  <a:schemeClr val="bg1"/>
                </a:solidFill>
                <a:effectLst>
                  <a:outerShdw blurRad="38100" dist="38100" dir="2700000" algn="tl">
                    <a:srgbClr val="000000"/>
                  </a:outerShdw>
                </a:effectLst>
                <a:latin typeface="Papyrus" panose="03070502060502030205" pitchFamily="66" charset="0"/>
              </a:rPr>
              <a:t>4</a:t>
            </a:r>
            <a:r>
              <a:rPr lang="en-GB" sz="3600" b="1" dirty="0" smtClean="0">
                <a:solidFill>
                  <a:schemeClr val="bg1"/>
                </a:solidFill>
                <a:effectLst>
                  <a:outerShdw blurRad="38100" dist="38100" dir="2700000" algn="tl">
                    <a:srgbClr val="000000"/>
                  </a:outerShdw>
                </a:effectLst>
                <a:latin typeface="Papyrus" panose="03070502060502030205" pitchFamily="66" charset="0"/>
              </a:rPr>
              <a:t>. Why was dark blue jewellery so expensive in Ancient Egypt?</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553885"/>
            <a:ext cx="1800200" cy="2739211"/>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It was made from </a:t>
            </a:r>
            <a:r>
              <a:rPr lang="en-GB" sz="2400" b="1" dirty="0" smtClean="0">
                <a:solidFill>
                  <a:srgbClr val="33CCCC"/>
                </a:solidFill>
                <a:effectLst>
                  <a:outerShdw blurRad="38100" dist="38100" dir="2700000" algn="tl">
                    <a:srgbClr val="000000"/>
                  </a:outerShdw>
                </a:effectLst>
                <a:latin typeface="Papyrus" panose="03070502060502030205" pitchFamily="66" charset="0"/>
              </a:rPr>
              <a:t>lapis lazuli</a:t>
            </a:r>
            <a:r>
              <a:rPr lang="en-GB" sz="2400" b="1" dirty="0" smtClean="0">
                <a:solidFill>
                  <a:schemeClr val="bg1"/>
                </a:solidFill>
                <a:effectLst>
                  <a:outerShdw blurRad="38100" dist="38100" dir="2700000" algn="tl">
                    <a:srgbClr val="000000"/>
                  </a:outerShdw>
                </a:effectLst>
                <a:latin typeface="Papyrus" panose="03070502060502030205" pitchFamily="66" charset="0"/>
              </a:rPr>
              <a:t>, which came from far outside Egypt</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555776" y="1553885"/>
            <a:ext cx="1800200" cy="2369880"/>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It was made from a rock that was too hard to carve </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860032" y="1553885"/>
            <a:ext cx="1800200" cy="2000548"/>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It was made from lots of crushed up beetles</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1553885"/>
            <a:ext cx="1800200" cy="2369880"/>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It was made from plants from far outside Egypt</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4098" name="Picture 2" descr="Image result for SCARAB beetle 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7935" b="97385" l="4755" r="95516">
                        <a14:backgroundMark x1="70109" y1="41118" x2="77174" y2="40667"/>
                      </a14:backgroundRemoval>
                    </a14:imgEffect>
                  </a14:imgLayer>
                </a14:imgProps>
              </a:ext>
              <a:ext uri="{28A0092B-C50C-407E-A947-70E740481C1C}">
                <a14:useLocalDpi xmlns:a14="http://schemas.microsoft.com/office/drawing/2010/main"/>
              </a:ext>
            </a:extLst>
          </a:blip>
          <a:srcRect/>
          <a:stretch>
            <a:fillRect/>
          </a:stretch>
        </p:blipFill>
        <p:spPr bwMode="auto">
          <a:xfrm>
            <a:off x="4938353" y="4077072"/>
            <a:ext cx="1740722" cy="262152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blue plants 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5400000">
            <a:off x="6604170" y="4438013"/>
            <a:ext cx="2632405" cy="197430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4" name="Picture 8" descr="Image result for treasure map 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5496" y="4335872"/>
            <a:ext cx="2261480" cy="2261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4768" y="5430608"/>
            <a:ext cx="432048" cy="830997"/>
          </a:xfrm>
          <a:prstGeom prst="rect">
            <a:avLst/>
          </a:prstGeom>
          <a:noFill/>
        </p:spPr>
        <p:txBody>
          <a:bodyPr wrap="square" rtlCol="0">
            <a:spAutoFit/>
          </a:bodyPr>
          <a:lstStyle/>
          <a:p>
            <a:r>
              <a:rPr lang="en-GB" sz="4800" b="1" dirty="0" smtClean="0">
                <a:solidFill>
                  <a:schemeClr val="tx2"/>
                </a:solidFill>
                <a:latin typeface="Bradley Hand ITC" panose="03070402050302030203" pitchFamily="66" charset="0"/>
              </a:rPr>
              <a:t>X</a:t>
            </a:r>
            <a:endParaRPr lang="en-GB" sz="4800" b="1" dirty="0">
              <a:solidFill>
                <a:schemeClr val="tx2"/>
              </a:solidFill>
              <a:latin typeface="Bradley Hand ITC" panose="03070402050302030203" pitchFamily="66" charset="0"/>
            </a:endParaRPr>
          </a:p>
        </p:txBody>
      </p:sp>
      <p:grpSp>
        <p:nvGrpSpPr>
          <p:cNvPr id="6" name="Group 5"/>
          <p:cNvGrpSpPr/>
          <p:nvPr/>
        </p:nvGrpSpPr>
        <p:grpSpPr>
          <a:xfrm>
            <a:off x="2483768" y="4445975"/>
            <a:ext cx="2107326" cy="2080106"/>
            <a:chOff x="2483768" y="4445975"/>
            <a:chExt cx="2107326" cy="2080106"/>
          </a:xfrm>
          <a:effectLst>
            <a:outerShdw blurRad="50800" dist="50800" dir="5400000" algn="ctr" rotWithShape="0">
              <a:srgbClr val="000000"/>
            </a:outerShdw>
          </a:effectLst>
        </p:grpSpPr>
        <p:pic>
          <p:nvPicPr>
            <p:cNvPr id="4106" name="Picture 10" descr="Image result for blue rock png"/>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0" b="96352" l="395" r="100000"/>
                      </a14:imgEffect>
                      <a14:imgEffect>
                        <a14:sharpenSoften amount="30000"/>
                      </a14:imgEffect>
                      <a14:imgEffect>
                        <a14:brightnessContrast bright="-5000" contrast="10000"/>
                      </a14:imgEffect>
                    </a14:imgLayer>
                  </a14:imgProps>
                </a:ext>
                <a:ext uri="{28A0092B-C50C-407E-A947-70E740481C1C}">
                  <a14:useLocalDpi xmlns:a14="http://schemas.microsoft.com/office/drawing/2010/main"/>
                </a:ext>
              </a:extLst>
            </a:blip>
            <a:srcRect/>
            <a:stretch/>
          </p:blipFill>
          <p:spPr bwMode="auto">
            <a:xfrm>
              <a:off x="2483768" y="4445975"/>
              <a:ext cx="2107326" cy="193535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chisel png"/>
            <p:cNvPicPr>
              <a:picLocks noChangeAspect="1" noChangeArrowheads="1"/>
            </p:cNvPicPr>
            <p:nvPr/>
          </p:nvPicPr>
          <p:blipFill>
            <a:blip r:embed="rId11" cstate="email">
              <a:extLst>
                <a:ext uri="{BEBA8EAE-BF5A-486C-A8C5-ECC9F3942E4B}">
                  <a14:imgProps xmlns:a14="http://schemas.microsoft.com/office/drawing/2010/main">
                    <a14:imgLayer r:embed="rId12">
                      <a14:imgEffect>
                        <a14:brightnessContrast bright="-5000"/>
                      </a14:imgEffect>
                    </a14:imgLayer>
                  </a14:imgProps>
                </a:ext>
                <a:ext uri="{28A0092B-C50C-407E-A947-70E740481C1C}">
                  <a14:useLocalDpi xmlns:a14="http://schemas.microsoft.com/office/drawing/2010/main"/>
                </a:ext>
              </a:extLst>
            </a:blip>
            <a:srcRect/>
            <a:stretch>
              <a:fillRect/>
            </a:stretch>
          </p:blipFill>
          <p:spPr bwMode="auto">
            <a:xfrm>
              <a:off x="3455876" y="5811313"/>
              <a:ext cx="1056943" cy="714768"/>
            </a:xfrm>
            <a:prstGeom prst="rect">
              <a:avLst/>
            </a:prstGeom>
            <a:noFill/>
            <a:effectLst>
              <a:outerShdw blurRad="50800" dist="50800" dir="5400000" algn="ctr" rotWithShape="0">
                <a:srgbClr val="000000">
                  <a:alpha val="30000"/>
                </a:srgbClr>
              </a:outerShdw>
            </a:effectLst>
            <a:extLst>
              <a:ext uri="{909E8E84-426E-40DD-AFC4-6F175D3DCCD1}">
                <a14:hiddenFill xmlns:a14="http://schemas.microsoft.com/office/drawing/2010/main">
                  <a:solidFill>
                    <a:srgbClr val="FFFFFF"/>
                  </a:solidFill>
                </a14:hiddenFill>
              </a:ext>
            </a:extLst>
          </p:spPr>
        </p:pic>
      </p:grpSp>
      <p:pic>
        <p:nvPicPr>
          <p:cNvPr id="9" name="Batman Punch-SoundBible.com-4567558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28600" y="6177603"/>
            <a:ext cx="609600" cy="609600"/>
          </a:xfrm>
          <a:prstGeom prst="rect">
            <a:avLst/>
          </a:prstGeom>
        </p:spPr>
      </p:pic>
    </p:spTree>
    <p:extLst>
      <p:ext uri="{BB962C8B-B14F-4D97-AF65-F5344CB8AC3E}">
        <p14:creationId xmlns:p14="http://schemas.microsoft.com/office/powerpoint/2010/main" val="133400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6" presetClass="entr" presetSubtype="42" fill="hold" nodeType="afterEffect">
                                  <p:stCondLst>
                                    <p:cond delay="0"/>
                                  </p:stCondLst>
                                  <p:childTnLst>
                                    <p:set>
                                      <p:cBhvr>
                                        <p:cTn id="15" dur="1" fill="hold">
                                          <p:stCondLst>
                                            <p:cond delay="0"/>
                                          </p:stCondLst>
                                        </p:cTn>
                                        <p:tgtEl>
                                          <p:spTgt spid="4104"/>
                                        </p:tgtEl>
                                        <p:attrNameLst>
                                          <p:attrName>style.visibility</p:attrName>
                                        </p:attrNameLst>
                                      </p:cBhvr>
                                      <p:to>
                                        <p:strVal val="visible"/>
                                      </p:to>
                                    </p:set>
                                    <p:animEffect transition="in" filter="barn(outHorizontal)">
                                      <p:cBhvr>
                                        <p:cTn id="16" dur="500"/>
                                        <p:tgtEl>
                                          <p:spTgt spid="4104"/>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856" fill="hold"/>
                                        <p:tgtEl>
                                          <p:spTgt spid="9"/>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98"/>
                                        </p:tgtEl>
                                        <p:attrNameLst>
                                          <p:attrName>style.visibility</p:attrName>
                                        </p:attrNameLst>
                                      </p:cBhvr>
                                      <p:to>
                                        <p:strVal val="visible"/>
                                      </p:to>
                                    </p:set>
                                    <p:animEffect transition="in" filter="fade">
                                      <p:cBhvr>
                                        <p:cTn id="39" dur="500"/>
                                        <p:tgtEl>
                                          <p:spTgt spid="409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102"/>
                                        </p:tgtEl>
                                        <p:attrNameLst>
                                          <p:attrName>style.visibility</p:attrName>
                                        </p:attrNameLst>
                                      </p:cBhvr>
                                      <p:to>
                                        <p:strVal val="visible"/>
                                      </p:to>
                                    </p:set>
                                    <p:animEffect transition="in" filter="fade">
                                      <p:cBhvr>
                                        <p:cTn id="4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StopAudio" delay="0">
                      <p:tgtEl>
                        <p:sldTgt/>
                      </p:tgtEl>
                    </p:cond>
                  </p:endCondLst>
                </p:cTn>
                <p:tgtEl>
                  <p:spTgt spid="9"/>
                </p:tgtEl>
              </p:cMediaNode>
            </p:audio>
          </p:childTnLst>
        </p:cTn>
      </p:par>
    </p:tnLst>
    <p:bldLst>
      <p:bldP spid="2" grpId="0"/>
      <p:bldP spid="4" grpId="0"/>
      <p:bldP spid="10" grpId="0"/>
      <p:bldP spid="11" grpId="0"/>
      <p:bldP spid="1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Staff\Schools and education service\Egypt\Mummy X-Rays\Thacker\positive arm.tif"/>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2000" contrast="5000"/>
                    </a14:imgEffect>
                  </a14:imgLayer>
                </a14:imgProps>
              </a:ext>
              <a:ext uri="{28A0092B-C50C-407E-A947-70E740481C1C}">
                <a14:useLocalDpi xmlns:a14="http://schemas.microsoft.com/office/drawing/2010/main"/>
              </a:ext>
            </a:extLst>
          </a:blip>
          <a:srcRect/>
          <a:stretch/>
        </p:blipFill>
        <p:spPr bwMode="auto">
          <a:xfrm>
            <a:off x="0" y="0"/>
            <a:ext cx="9144000" cy="34368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0967" y="3095175"/>
            <a:ext cx="8784976" cy="3539430"/>
          </a:xfrm>
          <a:prstGeom prst="rect">
            <a:avLst/>
          </a:prstGeom>
          <a:noFill/>
        </p:spPr>
        <p:txBody>
          <a:bodyPr wrap="square" rtlCol="0">
            <a:spAutoFit/>
          </a:bodyPr>
          <a:lstStyle/>
          <a:p>
            <a:pPr algn="ctr"/>
            <a:r>
              <a:rPr lang="en-GB" sz="3200" b="1" dirty="0">
                <a:solidFill>
                  <a:srgbClr val="33CCCC"/>
                </a:solidFill>
                <a:latin typeface="Papyrus" panose="03070502060502030205" pitchFamily="66" charset="0"/>
              </a:rPr>
              <a:t>b</a:t>
            </a:r>
            <a:r>
              <a:rPr lang="en-GB" sz="3200" b="1" dirty="0" smtClean="0">
                <a:solidFill>
                  <a:srgbClr val="33CCCC"/>
                </a:solidFill>
                <a:latin typeface="Papyrus" panose="03070502060502030205" pitchFamily="66" charset="0"/>
              </a:rPr>
              <a:t>. </a:t>
            </a:r>
            <a:r>
              <a:rPr lang="en-GB" sz="3200" b="1" dirty="0" smtClean="0">
                <a:solidFill>
                  <a:schemeClr val="bg1">
                    <a:lumMod val="50000"/>
                  </a:schemeClr>
                </a:solidFill>
                <a:latin typeface="Papyrus" panose="03070502060502030205" pitchFamily="66" charset="0"/>
              </a:rPr>
              <a:t>Her  false arm</a:t>
            </a:r>
          </a:p>
          <a:p>
            <a:pPr algn="ctr"/>
            <a:r>
              <a:rPr lang="en-GB" sz="2400" b="1" dirty="0" smtClean="0">
                <a:solidFill>
                  <a:schemeClr val="bg1">
                    <a:lumMod val="50000"/>
                  </a:schemeClr>
                </a:solidFill>
                <a:latin typeface="Papyrus" panose="03070502060502030205" pitchFamily="66" charset="0"/>
              </a:rPr>
              <a:t>- </a:t>
            </a:r>
            <a:r>
              <a:rPr lang="en-GB" sz="2400" b="1" dirty="0">
                <a:solidFill>
                  <a:schemeClr val="bg1">
                    <a:lumMod val="50000"/>
                  </a:schemeClr>
                </a:solidFill>
                <a:latin typeface="Papyrus" panose="03070502060502030205" pitchFamily="66" charset="0"/>
              </a:rPr>
              <a:t>t</a:t>
            </a:r>
            <a:r>
              <a:rPr lang="en-GB" sz="2400" b="1" dirty="0" smtClean="0">
                <a:solidFill>
                  <a:schemeClr val="bg1">
                    <a:lumMod val="50000"/>
                  </a:schemeClr>
                </a:solidFill>
                <a:latin typeface="Papyrus" panose="03070502060502030205" pitchFamily="66" charset="0"/>
              </a:rPr>
              <a:t>his is what makes her really unusual today. Very few mummies from Egypt have false limbs, and our mummy is one of the earliest. What’s more, the false arm was made for her when she was mummified, not when she was alive. Her age, 50-60 years old, would have been old for ancient Egypt, but not </a:t>
            </a:r>
            <a:r>
              <a:rPr lang="en-GB" sz="2400" b="1" dirty="0" smtClean="0">
                <a:solidFill>
                  <a:schemeClr val="bg1">
                    <a:lumMod val="50000"/>
                  </a:schemeClr>
                </a:solidFill>
                <a:latin typeface="Papyrus" panose="03070502060502030205" pitchFamily="66" charset="0"/>
              </a:rPr>
              <a:t>unusually </a:t>
            </a:r>
            <a:r>
              <a:rPr lang="en-GB" sz="2400" b="1" dirty="0" smtClean="0">
                <a:solidFill>
                  <a:schemeClr val="bg1">
                    <a:lumMod val="50000"/>
                  </a:schemeClr>
                </a:solidFill>
                <a:latin typeface="Papyrus" panose="03070502060502030205" pitchFamily="66" charset="0"/>
              </a:rPr>
              <a:t>so. We know that she worked as a priestess in a temple, keeping the gods happy, and as for her name – we don’t know, as the paint on that part of her sarcophagus has been destroyed.</a:t>
            </a:r>
            <a:endParaRPr lang="en-GB" sz="2400" b="1" dirty="0">
              <a:solidFill>
                <a:schemeClr val="bg1">
                  <a:lumMod val="50000"/>
                </a:schemeClr>
              </a:solidFill>
              <a:latin typeface="Papyrus" panose="03070502060502030205" pitchFamily="66" charset="0"/>
            </a:endParaRPr>
          </a:p>
        </p:txBody>
      </p:sp>
    </p:spTree>
    <p:extLst>
      <p:ext uri="{BB962C8B-B14F-4D97-AF65-F5344CB8AC3E}">
        <p14:creationId xmlns:p14="http://schemas.microsoft.com/office/powerpoint/2010/main" val="37567003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485800"/>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15. Roughly how many </a:t>
            </a:r>
            <a:r>
              <a:rPr lang="en-GB" b="1" dirty="0" smtClean="0">
                <a:solidFill>
                  <a:srgbClr val="33CCCC"/>
                </a:solidFill>
                <a:effectLst>
                  <a:outerShdw blurRad="38100" dist="38100" dir="2700000" algn="tl">
                    <a:srgbClr val="000000"/>
                  </a:outerShdw>
                </a:effectLst>
                <a:latin typeface="Papyrus" panose="03070502060502030205" pitchFamily="66" charset="0"/>
              </a:rPr>
              <a:t>bandages</a:t>
            </a:r>
            <a:r>
              <a:rPr lang="en-GB" b="1" dirty="0" smtClean="0">
                <a:solidFill>
                  <a:schemeClr val="bg1"/>
                </a:solidFill>
                <a:effectLst>
                  <a:outerShdw blurRad="38100" dist="38100" dir="2700000" algn="tl">
                    <a:srgbClr val="000000"/>
                  </a:outerShdw>
                </a:effectLst>
                <a:latin typeface="Papyrus" panose="03070502060502030205" pitchFamily="66" charset="0"/>
              </a:rPr>
              <a:t> do you need to wrap up a mummy?</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395536" y="1916832"/>
            <a:ext cx="180020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Enough to cover a </a:t>
            </a:r>
            <a:r>
              <a:rPr lang="en-GB" sz="2800" b="1" dirty="0" smtClean="0">
                <a:solidFill>
                  <a:srgbClr val="33CCCC"/>
                </a:solidFill>
                <a:effectLst>
                  <a:outerShdw blurRad="38100" dist="38100" dir="2700000" algn="tl">
                    <a:srgbClr val="000000"/>
                  </a:outerShdw>
                </a:effectLst>
                <a:latin typeface="Papyrus" panose="03070502060502030205" pitchFamily="66" charset="0"/>
              </a:rPr>
              <a:t>ping pong table</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339752" y="1916832"/>
            <a:ext cx="1944216" cy="2677656"/>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Enough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to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cover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your </a:t>
            </a:r>
            <a:r>
              <a:rPr lang="en-GB" sz="2800" b="1" dirty="0" smtClean="0">
                <a:solidFill>
                  <a:srgbClr val="33CCCC"/>
                </a:solidFill>
                <a:effectLst>
                  <a:outerShdw blurRad="38100" dist="38100" dir="2700000" algn="tl">
                    <a:srgbClr val="000000"/>
                  </a:outerShdw>
                </a:effectLst>
                <a:latin typeface="Papyrus" panose="03070502060502030205" pitchFamily="66" charset="0"/>
              </a:rPr>
              <a:t>classroom</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72000" y="1916832"/>
            <a:ext cx="2088232"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Enough to cover a </a:t>
            </a:r>
            <a:r>
              <a:rPr lang="en-GB" sz="2800" b="1" dirty="0" smtClean="0">
                <a:solidFill>
                  <a:srgbClr val="33CCCC"/>
                </a:solidFill>
                <a:effectLst>
                  <a:outerShdw blurRad="38100" dist="38100" dir="2700000" algn="tl">
                    <a:srgbClr val="000000"/>
                  </a:outerShdw>
                </a:effectLst>
                <a:latin typeface="Papyrus" panose="03070502060502030205" pitchFamily="66" charset="0"/>
              </a:rPr>
              <a:t>basketball court</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1916832"/>
            <a:ext cx="1800200"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Enough to cover a </a:t>
            </a:r>
            <a:r>
              <a:rPr lang="en-GB" sz="2800" b="1" dirty="0" smtClean="0">
                <a:solidFill>
                  <a:srgbClr val="33CCCC"/>
                </a:solidFill>
                <a:effectLst>
                  <a:outerShdw blurRad="38100" dist="38100" dir="2700000" algn="tl">
                    <a:srgbClr val="000000"/>
                  </a:outerShdw>
                </a:effectLst>
                <a:latin typeface="Papyrus" panose="03070502060502030205" pitchFamily="66" charset="0"/>
              </a:rPr>
              <a:t>football pitch</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pic>
        <p:nvPicPr>
          <p:cNvPr id="2054" name="Picture 6"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3728" y="4929470"/>
            <a:ext cx="2357229" cy="158417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572000" y="4077443"/>
            <a:ext cx="2122939" cy="2447901"/>
            <a:chOff x="4825325" y="4077443"/>
            <a:chExt cx="2122939" cy="2447901"/>
          </a:xfrm>
          <a:effectLst>
            <a:outerShdw blurRad="50800" dist="50800" dir="21540000" algn="ctr" rotWithShape="0">
              <a:srgbClr val="000000"/>
            </a:outerShdw>
          </a:effectLst>
        </p:grpSpPr>
        <p:pic>
          <p:nvPicPr>
            <p:cNvPr id="2056" name="Picture 8" descr="Image result for basketball court pn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0" b="100000" l="0" r="100000">
                          <a14:foregroundMark x1="33868" y1="82334" x2="76806" y2="85089"/>
                          <a14:foregroundMark x1="46790" y1="62075" x2="49599" y2="74230"/>
                          <a14:foregroundMark x1="50401" y1="63209" x2="52006" y2="66451"/>
                          <a14:foregroundMark x1="41413" y1="64019" x2="58026" y2="63695"/>
                          <a14:foregroundMark x1="29936" y1="95624" x2="32263" y2="88006"/>
                          <a14:foregroundMark x1="68700" y1="94003" x2="69262" y2="95786"/>
                          <a14:foregroundMark x1="9230" y1="95300" x2="10273" y2="92545"/>
                          <a14:foregroundMark x1="48315" y1="7780" x2="49197" y2="43598"/>
                          <a14:foregroundMark x1="58106" y1="7455" x2="59069" y2="4376"/>
                          <a14:foregroundMark x1="69823" y1="6645" x2="69422" y2="5024"/>
                          <a14:foregroundMark x1="29775" y1="5835" x2="29936" y2="4376"/>
                          <a14:foregroundMark x1="40530" y1="5835" x2="40128" y2="4376"/>
                        </a14:backgroundRemoval>
                      </a14:imgEffect>
                    </a14:imgLayer>
                  </a14:imgProps>
                </a:ext>
                <a:ext uri="{28A0092B-C50C-407E-A947-70E740481C1C}">
                  <a14:useLocalDpi xmlns:a14="http://schemas.microsoft.com/office/drawing/2010/main"/>
                </a:ext>
              </a:extLst>
            </a:blip>
            <a:srcRect/>
            <a:stretch>
              <a:fillRect/>
            </a:stretch>
          </p:blipFill>
          <p:spPr bwMode="auto">
            <a:xfrm>
              <a:off x="4825325" y="4566835"/>
              <a:ext cx="2122939" cy="19585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basketball hoop front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91118" y="4077443"/>
              <a:ext cx="391351" cy="5896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basketball hoop front 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91118" y="5877272"/>
              <a:ext cx="391351" cy="589636"/>
            </a:xfrm>
            <a:prstGeom prst="rect">
              <a:avLst/>
            </a:prstGeom>
            <a:noFill/>
            <a:effectLst>
              <a:outerShdw blurRad="50800" dist="50800" dir="21000000" algn="ctr" rotWithShape="0">
                <a:schemeClr val="accent6">
                  <a:lumMod val="75000"/>
                </a:schemeClr>
              </a:outerShdw>
            </a:effectLst>
            <a:extLst>
              <a:ext uri="{909E8E84-426E-40DD-AFC4-6F175D3DCCD1}">
                <a14:hiddenFill xmlns:a14="http://schemas.microsoft.com/office/drawing/2010/main">
                  <a:solidFill>
                    <a:srgbClr val="FFFFFF"/>
                  </a:solidFill>
                </a14:hiddenFill>
              </a:ext>
            </a:extLst>
          </p:spPr>
        </p:pic>
      </p:grpSp>
      <p:pic>
        <p:nvPicPr>
          <p:cNvPr id="2060" name="Picture 12" descr="Image result for football pitch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2000" l="750" r="98000">
                        <a14:foregroundMark x1="69250" y1="25333" x2="69250" y2="25333"/>
                        <a14:backgroundMark x1="13750" y1="82667" x2="87250" y2="81667"/>
                      </a14:backgroundRemoval>
                    </a14:imgEffect>
                    <a14:imgEffect>
                      <a14:sharpenSoften amount="20000"/>
                    </a14:imgEffect>
                    <a14:imgEffect>
                      <a14:brightnessContrast contrast="30000"/>
                    </a14:imgEffect>
                  </a14:imgLayer>
                </a14:imgProps>
              </a:ext>
              <a:ext uri="{28A0092B-C50C-407E-A947-70E740481C1C}">
                <a14:useLocalDpi xmlns:a14="http://schemas.microsoft.com/office/drawing/2010/main"/>
              </a:ext>
            </a:extLst>
          </a:blip>
          <a:srcRect/>
          <a:stretch>
            <a:fillRect/>
          </a:stretch>
        </p:blipFill>
        <p:spPr bwMode="auto">
          <a:xfrm>
            <a:off x="6664733" y="3472686"/>
            <a:ext cx="2443771" cy="377273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062" name="Picture 14" descr="Image result for ping pong table pn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6784" b="94347" l="6200" r="93700">
                        <a14:foregroundMark x1="17800" y1="23744" x2="30500" y2="23995"/>
                        <a14:foregroundMark x1="75200" y1="23744" x2="85500" y2="23744"/>
                        <a14:foregroundMark x1="10300" y1="56658" x2="45500" y2="57412"/>
                        <a14:foregroundMark x1="73500" y1="57789" x2="89800" y2="56658"/>
                        <a14:foregroundMark x1="88900" y1="57161" x2="90600" y2="57538"/>
                        <a14:foregroundMark x1="9500" y1="57161" x2="11000" y2="56910"/>
                        <a14:foregroundMark x1="28600" y1="89698" x2="28500" y2="85050"/>
                        <a14:foregroundMark x1="72900" y1="91332" x2="72600" y2="82663"/>
                        <a14:foregroundMark x1="26400" y1="23492" x2="29200" y2="16206"/>
                        <a14:foregroundMark x1="30200" y1="16206" x2="71900" y2="15829"/>
                        <a14:foregroundMark x1="73200" y1="16457" x2="90900" y2="56658"/>
                        <a14:foregroundMark x1="22100" y1="31030" x2="10000" y2="56281"/>
                        <a14:foregroundMark x1="77500" y1="26131" x2="78700" y2="29271"/>
                        <a14:foregroundMark x1="26891" y1="80526" x2="25210" y2="58421"/>
                        <a14:backgroundMark x1="18500" y1="24623" x2="22100" y2="28266"/>
                        <a14:backgroundMark x1="17600" y1="24623" x2="24700" y2="24623"/>
                        <a14:backgroundMark x1="79000" y1="25754" x2="83400" y2="28015"/>
                        <a14:backgroundMark x1="78400" y1="28894" x2="77500" y2="26131"/>
                        <a14:backgroundMark x1="76300" y1="24372" x2="82100" y2="25000"/>
                        <a14:backgroundMark x1="81600" y1="24623" x2="77700" y2="24623"/>
                        <a14:backgroundMark x1="25400" y1="63945" x2="25800" y2="63442"/>
                        <a14:backgroundMark x1="74800" y1="63442" x2="74800" y2="63442"/>
                      </a14:backgroundRemoval>
                    </a14:imgEffect>
                    <a14:imgEffect>
                      <a14:sharpenSoften amount="15000"/>
                    </a14:imgEffect>
                  </a14:imgLayer>
                </a14:imgProps>
              </a:ext>
              <a:ext uri="{28A0092B-C50C-407E-A947-70E740481C1C}">
                <a14:useLocalDpi xmlns:a14="http://schemas.microsoft.com/office/drawing/2010/main"/>
              </a:ext>
            </a:extLst>
          </a:blip>
          <a:srcRect/>
          <a:stretch>
            <a:fillRect/>
          </a:stretch>
        </p:blipFill>
        <p:spPr bwMode="auto">
          <a:xfrm>
            <a:off x="72008" y="4773396"/>
            <a:ext cx="2267744" cy="180499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43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2060"/>
                                        </p:tgtEl>
                                        <p:attrNameLst>
                                          <p:attrName>style.visibility</p:attrName>
                                        </p:attrNameLst>
                                      </p:cBhvr>
                                      <p:to>
                                        <p:strVal val="visible"/>
                                      </p:to>
                                    </p:set>
                                    <p:animEffect transition="in" filter="fade">
                                      <p:cBhvr>
                                        <p:cTn id="28" dur="500"/>
                                        <p:tgtEl>
                                          <p:spTgt spid="2060"/>
                                        </p:tgtEl>
                                      </p:cBhvr>
                                    </p:animEffect>
                                  </p:childTnLst>
                                </p:cTn>
                              </p:par>
                              <p:par>
                                <p:cTn id="29" presetID="10" presetClass="entr" presetSubtype="0" fill="hold" nodeType="withEffect">
                                  <p:stCondLst>
                                    <p:cond delay="0"/>
                                  </p:stCondLst>
                                  <p:childTnLst>
                                    <p:set>
                                      <p:cBhvr>
                                        <p:cTn id="30" dur="1" fill="hold">
                                          <p:stCondLst>
                                            <p:cond delay="0"/>
                                          </p:stCondLst>
                                        </p:cTn>
                                        <p:tgtEl>
                                          <p:spTgt spid="2062"/>
                                        </p:tgtEl>
                                        <p:attrNameLst>
                                          <p:attrName>style.visibility</p:attrName>
                                        </p:attrNameLst>
                                      </p:cBhvr>
                                      <p:to>
                                        <p:strVal val="visible"/>
                                      </p:to>
                                    </p:set>
                                    <p:animEffect transition="in" filter="fade">
                                      <p:cBhvr>
                                        <p:cTn id="31"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1040" name="Picture 16" descr="Image result for mummy bandages">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10800000">
            <a:off x="0" y="-28343"/>
            <a:ext cx="3155976" cy="48768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42" name="Picture 18" descr="Related image">
            <a:hlinkClick r:id="rId5"/>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98605" l="0" r="100000">
                        <a14:backgroundMark x1="63363" y1="7597" x2="69520" y2="310"/>
                        <a14:backgroundMark x1="0" y1="82016" x2="23273" y2="84186"/>
                        <a14:backgroundMark x1="0" y1="78760" x2="34384" y2="86977"/>
                        <a14:backgroundMark x1="86787" y1="19845" x2="97598" y2="23876"/>
                        <a14:backgroundMark x1="24024" y1="75504" x2="32733" y2="75504"/>
                      </a14:backgroundRemoval>
                    </a14:imgEffect>
                  </a14:imgLayer>
                </a14:imgProps>
              </a:ext>
              <a:ext uri="{28A0092B-C50C-407E-A947-70E740481C1C}">
                <a14:useLocalDpi xmlns:a14="http://schemas.microsoft.com/office/drawing/2010/main"/>
              </a:ext>
            </a:extLst>
          </a:blip>
          <a:srcRect/>
          <a:stretch/>
        </p:blipFill>
        <p:spPr bwMode="auto">
          <a:xfrm>
            <a:off x="0" y="-28345"/>
            <a:ext cx="2771800" cy="26844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0" b="100000" l="0" r="100000">
                        <a14:backgroundMark x1="12188" y1="89755" x2="14978" y2="86637"/>
                        <a14:backgroundMark x1="25110" y1="80846" x2="27606" y2="79065"/>
                        <a14:backgroundMark x1="58590" y1="16258" x2="60352" y2="18040"/>
                        <a14:backgroundMark x1="57709" y1="24722" x2="61527" y2="24053"/>
                        <a14:backgroundMark x1="56535" y1="22940" x2="61527" y2="21381"/>
                        <a14:backgroundMark x1="86197" y1="79733" x2="86344" y2="77060"/>
                        <a14:backgroundMark x1="99266" y1="75724" x2="99853" y2="75724"/>
                        <a14:backgroundMark x1="9838" y1="59911" x2="28488" y2="63474"/>
                        <a14:backgroundMark x1="47430" y1="61915" x2="54038" y2="59465"/>
                        <a14:backgroundMark x1="24376" y1="25167" x2="29956" y2="25167"/>
                        <a14:backgroundMark x1="21439" y1="35412" x2="27313" y2="36971"/>
                        <a14:backgroundMark x1="20558" y1="42539" x2="24670" y2="43207"/>
                        <a14:backgroundMark x1="27019" y1="41425" x2="28047" y2="41648"/>
                        <a14:backgroundMark x1="33627" y1="17372" x2="33627" y2="17372"/>
                        <a14:backgroundMark x1="17768" y1="10690" x2="16300" y2="14477"/>
                        <a14:backgroundMark x1="19971" y1="14031" x2="21439" y2="15145"/>
                        <a14:backgroundMark x1="9985" y1="10468" x2="15419" y2="8463"/>
                        <a14:backgroundMark x1="19090" y1="92873" x2="25110" y2="92205"/>
                        <a14:backgroundMark x1="31865" y1="95100" x2="29222" y2="88196"/>
                        <a14:backgroundMark x1="60059" y1="87528" x2="58150" y2="84187"/>
                        <a14:backgroundMark x1="67401" y1="85969" x2="72100" y2="84855"/>
                        <a14:backgroundMark x1="81204" y1="89310" x2="84141" y2="84855"/>
                        <a14:backgroundMark x1="92364" y1="97327" x2="92364" y2="97327"/>
                      </a14:backgroundRemoval>
                    </a14:imgEffect>
                  </a14:imgLayer>
                </a14:imgProps>
              </a:ext>
              <a:ext uri="{28A0092B-C50C-407E-A947-70E740481C1C}">
                <a14:useLocalDpi xmlns:a14="http://schemas.microsoft.com/office/drawing/2010/main"/>
              </a:ext>
            </a:extLst>
          </a:blip>
          <a:srcRect/>
          <a:stretch/>
        </p:blipFill>
        <p:spPr bwMode="auto">
          <a:xfrm>
            <a:off x="-210372" y="34018"/>
            <a:ext cx="9350943" cy="65881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Related image">
            <a:hlinkClick r:id="rId10"/>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100000">
                        <a14:backgroundMark x1="51086" y1="84986" x2="61841" y2="79037"/>
                        <a14:backgroundMark x1="50879" y1="87535" x2="56567" y2="86402"/>
                        <a14:backgroundMark x1="39814" y1="90368" x2="35677" y2="90368"/>
                        <a14:backgroundMark x1="38159" y1="99150" x2="38056" y2="99717"/>
                        <a14:backgroundMark x1="22337" y1="82436" x2="28025" y2="81020"/>
                        <a14:backgroundMark x1="18097" y1="44193" x2="24509" y2="44193"/>
                        <a14:backgroundMark x1="22647" y1="41643" x2="23992" y2="39093"/>
                        <a14:backgroundMark x1="20476" y1="31728" x2="23475" y2="27479"/>
                        <a14:backgroundMark x1="26991" y1="23796" x2="28128" y2="24646"/>
                        <a14:backgroundMark x1="89245" y1="76204" x2="89038" y2="79037"/>
                        <a14:backgroundMark x1="89969" y1="84136" x2="94519" y2="81020"/>
                        <a14:backgroundMark x1="2999" y1="72805" x2="5895" y2="70538"/>
                        <a14:backgroundMark x1="6618" y1="96884" x2="9824" y2="91785"/>
                        <a14:backgroundMark x1="4033" y1="42493" x2="12927" y2="50992"/>
                        <a14:backgroundMark x1="8997" y1="41643" x2="10134" y2="39093"/>
                        <a14:backgroundMark x1="37746" y1="40510" x2="39607" y2="40510"/>
                        <a14:backgroundMark x1="44364" y1="28895" x2="45812" y2="25496"/>
                        <a14:backgroundMark x1="53154" y1="37677" x2="56050" y2="36261"/>
                        <a14:backgroundMark x1="60186" y1="44193" x2="62875" y2="39660"/>
                        <a14:backgroundMark x1="71768" y1="41643" x2="74664" y2="35977"/>
                        <a14:backgroundMark x1="79007" y1="6232" x2="79628" y2="14448"/>
                        <a14:backgroundMark x1="12099" y1="81870" x2="15615" y2="81870"/>
                      </a14:backgroundRemoval>
                    </a14:imgEffect>
                  </a14:imgLayer>
                </a14:imgProps>
              </a:ext>
              <a:ext uri="{28A0092B-C50C-407E-A947-70E740481C1C}">
                <a14:useLocalDpi xmlns:a14="http://schemas.microsoft.com/office/drawing/2010/main"/>
              </a:ext>
            </a:extLst>
          </a:blip>
          <a:srcRect/>
          <a:stretch/>
        </p:blipFill>
        <p:spPr bwMode="auto">
          <a:xfrm>
            <a:off x="-71314" y="3493159"/>
            <a:ext cx="9215314" cy="3364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0" b="100000" l="0" r="100000">
                        <a14:backgroundMark x1="86316" y1="40000" x2="88842" y2="34146"/>
                        <a14:backgroundMark x1="79789" y1="43902" x2="79789" y2="43902"/>
                        <a14:backgroundMark x1="69263" y1="82927" x2="69263" y2="82927"/>
                        <a14:backgroundMark x1="51789" y1="85854" x2="49684" y2="80976"/>
                        <a14:backgroundMark x1="6105" y1="53659" x2="11368" y2="52195"/>
                      </a14:backgroundRemoval>
                    </a14:imgEffect>
                  </a14:imgLayer>
                </a14:imgProps>
              </a:ext>
              <a:ext uri="{28A0092B-C50C-407E-A947-70E740481C1C}">
                <a14:useLocalDpi xmlns:a14="http://schemas.microsoft.com/office/drawing/2010/main"/>
              </a:ext>
            </a:extLst>
          </a:blip>
          <a:srcRect/>
          <a:stretch/>
        </p:blipFill>
        <p:spPr bwMode="auto">
          <a:xfrm rot="5400000">
            <a:off x="2777613" y="1478013"/>
            <a:ext cx="5298032" cy="22853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0" b="100000" l="0" r="100000">
                        <a14:backgroundMark x1="42027" y1="41085" x2="50927" y2="47976"/>
                        <a14:backgroundMark x1="0" y1="42033" x2="13721" y2="40741"/>
                        <a14:backgroundMark x1="15822" y1="33592" x2="15822" y2="33592"/>
                        <a14:backgroundMark x1="31644" y1="27993" x2="26576" y2="30663"/>
                        <a14:backgroundMark x1="44870" y1="37468" x2="52781" y2="41085"/>
                        <a14:backgroundMark x1="83807" y1="32644" x2="92583" y2="30319"/>
                        <a14:backgroundMark x1="87021" y1="36520" x2="93078" y2="33936"/>
                        <a14:backgroundMark x1="76267" y1="36520" x2="82818" y2="34195"/>
                      </a14:backgroundRemoval>
                    </a14:imgEffect>
                  </a14:imgLayer>
                </a14:imgProps>
              </a:ext>
              <a:ext uri="{28A0092B-C50C-407E-A947-70E740481C1C}">
                <a14:useLocalDpi xmlns:a14="http://schemas.microsoft.com/office/drawing/2010/main"/>
              </a:ext>
            </a:extLst>
          </a:blip>
          <a:srcRect/>
          <a:stretch/>
        </p:blipFill>
        <p:spPr bwMode="auto">
          <a:xfrm rot="10800000">
            <a:off x="5782368" y="-28345"/>
            <a:ext cx="3361632" cy="48254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rotWithShape="1">
          <a:blip r:embed="rId17" cstate="email">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0" y="4714503"/>
            <a:ext cx="3934323" cy="21434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Image result for mummy bandages"/>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9950" b="89798" l="7324" r="92676">
                        <a14:foregroundMark x1="83105" y1="79093" x2="87402" y2="75189"/>
                      </a14:backgroundRemoval>
                    </a14:imgEffect>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l="9566" t="75711" r="44093" b="11427"/>
          <a:stretch/>
        </p:blipFill>
        <p:spPr bwMode="auto">
          <a:xfrm rot="958958">
            <a:off x="3311265" y="-912985"/>
            <a:ext cx="6204150" cy="223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a:blip r:embed="rId21" cstate="email">
            <a:extLst>
              <a:ext uri="{BEBA8EAE-BF5A-486C-A8C5-ECC9F3942E4B}">
                <a14:imgProps xmlns:a14="http://schemas.microsoft.com/office/drawing/2010/main">
                  <a14:imgLayer r:embed="rId22">
                    <a14:imgEffect>
                      <a14:backgroundRemoval t="0" b="100000" l="0" r="100000">
                        <a14:backgroundMark x1="8008" y1="8471" x2="8203" y2="14588"/>
                        <a14:backgroundMark x1="13867" y1="1882" x2="12109" y2="1882"/>
                        <a14:backgroundMark x1="63965" y1="79059" x2="60449" y2="81647"/>
                        <a14:backgroundMark x1="62012" y1="83294" x2="61719" y2="92471"/>
                        <a14:backgroundMark x1="72168" y1="64235" x2="68457" y2="62588"/>
                        <a14:backgroundMark x1="76367" y1="7294" x2="75293" y2="20235"/>
                        <a14:backgroundMark x1="85449" y1="25647" x2="85449" y2="28235"/>
                        <a14:backgroundMark x1="83008" y1="67294" x2="84961" y2="92471"/>
                        <a14:backgroundMark x1="75000" y1="88235" x2="71387" y2="89176"/>
                        <a14:backgroundMark x1="1074" y1="29882" x2="293" y2="68471"/>
                        <a14:backgroundMark x1="3223" y1="75529" x2="5957" y2="70353"/>
                        <a14:backgroundMark x1="32422" y1="88706" x2="26660" y2="91529"/>
                        <a14:backgroundMark x1="54590" y1="83294" x2="55078" y2="91765"/>
                        <a14:backgroundMark x1="54395" y1="8471" x2="54590" y2="22118"/>
                        <a14:backgroundMark x1="56348" y1="12471" x2="57031" y2="21412"/>
                        <a14:backgroundMark x1="60938" y1="39529" x2="59082" y2="41882"/>
                        <a14:backgroundMark x1="26172" y1="6118" x2="33398" y2="7294"/>
                        <a14:backgroundMark x1="97949" y1="2588" x2="90430" y2="706"/>
                        <a14:backgroundMark x1="98730" y1="67294" x2="98730" y2="95294"/>
                        <a14:backgroundMark x1="13086" y1="22118" x2="22070" y2="25647"/>
                      </a14:backgroundRemoval>
                    </a14:imgEffect>
                  </a14:imgLayer>
                </a14:imgProps>
              </a:ext>
              <a:ext uri="{28A0092B-C50C-407E-A947-70E740481C1C}">
                <a14:useLocalDpi xmlns:a14="http://schemas.microsoft.com/office/drawing/2010/main"/>
              </a:ext>
            </a:extLst>
          </a:blip>
          <a:srcRect/>
          <a:stretch>
            <a:fillRect/>
          </a:stretch>
        </p:blipFill>
        <p:spPr bwMode="auto">
          <a:xfrm rot="16200000">
            <a:off x="257588" y="1706145"/>
            <a:ext cx="6419386" cy="26642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2" descr="Image result for mummy bandages"/>
          <p:cNvPicPr>
            <a:picLocks noChangeAspect="1" noChangeArrowheads="1"/>
          </p:cNvPicPr>
          <p:nvPr/>
        </p:nvPicPr>
        <p:blipFill rotWithShape="1">
          <a:blip r:embed="rId23" cstate="email">
            <a:extLst>
              <a:ext uri="{BEBA8EAE-BF5A-486C-A8C5-ECC9F3942E4B}">
                <a14:imgProps xmlns:a14="http://schemas.microsoft.com/office/drawing/2010/main">
                  <a14:imgLayer r:embed="rId24">
                    <a14:imgEffect>
                      <a14:backgroundRemoval t="0" b="100000" l="0" r="100000"/>
                    </a14:imgEffect>
                    <a14:imgEffect>
                      <a14:sharpenSoften amount="20000"/>
                    </a14:imgEffect>
                    <a14:imgEffect>
                      <a14:saturation sat="170000"/>
                    </a14:imgEffect>
                    <a14:imgEffect>
                      <a14:brightnessContrast bright="-10000" contrast="20000"/>
                    </a14:imgEffect>
                  </a14:imgLayer>
                </a14:imgProps>
              </a:ext>
              <a:ext uri="{28A0092B-C50C-407E-A947-70E740481C1C}">
                <a14:useLocalDpi xmlns:a14="http://schemas.microsoft.com/office/drawing/2010/main"/>
              </a:ext>
            </a:extLst>
          </a:blip>
          <a:srcRect/>
          <a:stretch/>
        </p:blipFill>
        <p:spPr bwMode="auto">
          <a:xfrm rot="9438767">
            <a:off x="2145446" y="5802146"/>
            <a:ext cx="2643669" cy="223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rotWithShape="1">
          <a:blip r:embed="rId25" cstate="email">
            <a:extLst>
              <a:ext uri="{BEBA8EAE-BF5A-486C-A8C5-ECC9F3942E4B}">
                <a14:imgProps xmlns:a14="http://schemas.microsoft.com/office/drawing/2010/main">
                  <a14:imgLayer r:embed="rId26">
                    <a14:imgEffect>
                      <a14:backgroundRemoval t="0" b="100000" l="0" r="100000">
                        <a14:backgroundMark x1="75636" y1="30971" x2="75636" y2="30971"/>
                        <a14:backgroundMark x1="91737" y1="28871" x2="91737" y2="28871"/>
                        <a14:backgroundMark x1="32203" y1="52756" x2="32203" y2="52756"/>
                        <a14:backgroundMark x1="37076" y1="50919" x2="37076" y2="50919"/>
                        <a14:backgroundMark x1="35593" y1="48294" x2="40466" y2="49606"/>
                        <a14:backgroundMark x1="81992" y1="49606" x2="81992" y2="49606"/>
                        <a14:backgroundMark x1="82627" y1="53281" x2="82627" y2="53281"/>
                        <a14:backgroundMark x1="17797" y1="25459" x2="20127" y2="24409"/>
                        <a14:backgroundMark x1="75847" y1="77428" x2="80508" y2="77953"/>
                        <a14:backgroundMark x1="73941" y1="73228" x2="81992" y2="69554"/>
                        <a14:backgroundMark x1="92373" y1="65354" x2="96610" y2="65354"/>
                        <a14:backgroundMark x1="91102" y1="81890" x2="81568" y2="81890"/>
                        <a14:backgroundMark x1="74788" y1="90026" x2="86017" y2="89764"/>
                        <a14:backgroundMark x1="90254" y1="91339" x2="94280" y2="91339"/>
                        <a14:backgroundMark x1="6568" y1="96588" x2="13771" y2="97375"/>
                        <a14:backgroundMark x1="11441" y1="91864" x2="11441" y2="91864"/>
                        <a14:backgroundMark x1="12924" y1="88714" x2="12924" y2="88714"/>
                        <a14:backgroundMark x1="12500" y1="83990" x2="12500" y2="83990"/>
                        <a14:backgroundMark x1="26483" y1="90551" x2="42373" y2="90026"/>
                        <a14:backgroundMark x1="39407" y1="85302" x2="37288" y2="85302"/>
                        <a14:backgroundMark x1="8686" y1="58793" x2="21610" y2="60105"/>
                        <a14:backgroundMark x1="12500" y1="40945" x2="16314" y2="40945"/>
                      </a14:backgroundRemoval>
                    </a14:imgEffect>
                  </a14:imgLayer>
                </a14:imgProps>
              </a:ext>
              <a:ext uri="{28A0092B-C50C-407E-A947-70E740481C1C}">
                <a14:useLocalDpi xmlns:a14="http://schemas.microsoft.com/office/drawing/2010/main"/>
              </a:ext>
            </a:extLst>
          </a:blip>
          <a:srcRect/>
          <a:stretch/>
        </p:blipFill>
        <p:spPr bwMode="auto">
          <a:xfrm>
            <a:off x="4644008" y="3252513"/>
            <a:ext cx="4496850" cy="36054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7504" y="235818"/>
            <a:ext cx="8856984" cy="6247864"/>
          </a:xfrm>
          <a:prstGeom prst="rect">
            <a:avLst/>
          </a:prstGeom>
          <a:noFill/>
        </p:spPr>
        <p:txBody>
          <a:bodyPr wrap="square" rtlCol="0">
            <a:spAutoFit/>
          </a:bodyPr>
          <a:lstStyle/>
          <a:p>
            <a:pPr lvl="0" algn="ctr"/>
            <a:r>
              <a:rPr lang="en-GB" sz="8000" b="1" dirty="0" smtClean="0">
                <a:solidFill>
                  <a:srgbClr val="33CCCC"/>
                </a:solidFill>
                <a:effectLst>
                  <a:outerShdw blurRad="38100" dist="38100" dir="2700000" algn="tl">
                    <a:srgbClr val="000000"/>
                  </a:outerShdw>
                </a:effectLst>
                <a:latin typeface="Papyrus" panose="03070502060502030205" pitchFamily="66" charset="0"/>
              </a:rPr>
              <a:t>c. </a:t>
            </a:r>
            <a:r>
              <a:rPr lang="en-GB" sz="8000" b="1" dirty="0" smtClean="0">
                <a:solidFill>
                  <a:schemeClr val="bg1"/>
                </a:solidFill>
                <a:effectLst>
                  <a:outerShdw blurRad="38100" dist="38100" dir="2700000" algn="tl">
                    <a:srgbClr val="000000"/>
                  </a:outerShdw>
                </a:effectLst>
                <a:latin typeface="Papyrus" panose="03070502060502030205" pitchFamily="66" charset="0"/>
              </a:rPr>
              <a:t>Enough to cover a </a:t>
            </a:r>
            <a:r>
              <a:rPr lang="en-GB" sz="8000" b="1" dirty="0" smtClean="0">
                <a:solidFill>
                  <a:srgbClr val="33CCCC"/>
                </a:solidFill>
                <a:effectLst>
                  <a:outerShdw blurRad="38100" dist="38100" dir="2700000" algn="tl">
                    <a:srgbClr val="000000"/>
                  </a:outerShdw>
                </a:effectLst>
                <a:latin typeface="Papyrus" panose="03070502060502030205" pitchFamily="66" charset="0"/>
              </a:rPr>
              <a:t>basketball court</a:t>
            </a:r>
            <a:r>
              <a:rPr lang="en-GB" sz="8000" b="1" dirty="0" smtClean="0">
                <a:solidFill>
                  <a:schemeClr val="bg1"/>
                </a:solidFill>
                <a:effectLst>
                  <a:outerShdw blurRad="38100" dist="38100" dir="2700000" algn="tl">
                    <a:srgbClr val="000000"/>
                  </a:outerShdw>
                </a:effectLst>
                <a:latin typeface="Papyrus" panose="03070502060502030205" pitchFamily="66" charset="0"/>
              </a:rPr>
              <a:t> </a:t>
            </a:r>
            <a:endParaRPr lang="en-GB" sz="8000" b="1" dirty="0" smtClean="0">
              <a:solidFill>
                <a:srgbClr val="33CCCC"/>
              </a:solidFill>
              <a:effectLst>
                <a:outerShdw blurRad="38100" dist="38100" dir="2700000" algn="tl">
                  <a:srgbClr val="000000"/>
                </a:outerShdw>
              </a:effectLst>
              <a:latin typeface="Papyrus" panose="03070502060502030205" pitchFamily="66" charset="0"/>
            </a:endParaRPr>
          </a:p>
          <a:p>
            <a:pPr lvl="0" algn="ctr"/>
            <a:r>
              <a:rPr lang="en-GB" sz="4800" b="1" dirty="0" smtClean="0">
                <a:solidFill>
                  <a:schemeClr val="bg1"/>
                </a:solidFill>
                <a:effectLst>
                  <a:outerShdw blurRad="38100" dist="38100" dir="2700000" algn="tl">
                    <a:srgbClr val="000000"/>
                  </a:outerShdw>
                </a:effectLst>
                <a:latin typeface="Papyrus" panose="03070502060502030205" pitchFamily="66" charset="0"/>
              </a:rPr>
              <a:t>- or about 4,000 square feet of material. This was normally supplied by the dead person’s family, and was often recycled from old clothes or other things.</a:t>
            </a:r>
            <a:endParaRPr lang="en-GB" sz="4800" dirty="0"/>
          </a:p>
        </p:txBody>
      </p:sp>
    </p:spTree>
    <p:extLst>
      <p:ext uri="{BB962C8B-B14F-4D97-AF65-F5344CB8AC3E}">
        <p14:creationId xmlns:p14="http://schemas.microsoft.com/office/powerpoint/2010/main" val="31088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right)">
                                      <p:cBhvr>
                                        <p:cTn id="11" dur="500"/>
                                        <p:tgtEl>
                                          <p:spTgt spid="102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right)">
                                      <p:cBhvr>
                                        <p:cTn id="15" dur="500"/>
                                        <p:tgtEl>
                                          <p:spTgt spid="10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500"/>
                                        <p:tgtEl>
                                          <p:spTgt spid="20">
                                            <p:txEl>
                                              <p:pRg st="1" end="1"/>
                                            </p:txEl>
                                          </p:spTgt>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wipe(right)">
                                      <p:cBhvr>
                                        <p:cTn id="23" dur="500"/>
                                        <p:tgtEl>
                                          <p:spTgt spid="103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40"/>
                                        </p:tgtEl>
                                        <p:attrNameLst>
                                          <p:attrName>style.visibility</p:attrName>
                                        </p:attrNameLst>
                                      </p:cBhvr>
                                      <p:to>
                                        <p:strVal val="visible"/>
                                      </p:to>
                                    </p:set>
                                    <p:animEffect transition="in" filter="wipe(left)">
                                      <p:cBhvr>
                                        <p:cTn id="27" dur="500"/>
                                        <p:tgtEl>
                                          <p:spTgt spid="1040"/>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up)">
                                      <p:cBhvr>
                                        <p:cTn id="31" dur="500"/>
                                        <p:tgtEl>
                                          <p:spTgt spid="1030"/>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wipe(down)">
                                      <p:cBhvr>
                                        <p:cTn id="35" dur="500"/>
                                        <p:tgtEl>
                                          <p:spTgt spid="1032"/>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038"/>
                                        </p:tgtEl>
                                        <p:attrNameLst>
                                          <p:attrName>style.visibility</p:attrName>
                                        </p:attrNameLst>
                                      </p:cBhvr>
                                      <p:to>
                                        <p:strVal val="visible"/>
                                      </p:to>
                                    </p:set>
                                    <p:animEffect transition="in" filter="wipe(up)">
                                      <p:cBhvr>
                                        <p:cTn id="39" dur="500"/>
                                        <p:tgtEl>
                                          <p:spTgt spid="1038"/>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042"/>
                                        </p:tgtEl>
                                        <p:attrNameLst>
                                          <p:attrName>style.visibility</p:attrName>
                                        </p:attrNameLst>
                                      </p:cBhvr>
                                      <p:to>
                                        <p:strVal val="visible"/>
                                      </p:to>
                                    </p:set>
                                    <p:animEffect transition="in" filter="wipe(left)">
                                      <p:cBhvr>
                                        <p:cTn id="47" dur="500"/>
                                        <p:tgtEl>
                                          <p:spTgt spid="1042"/>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1036"/>
                                        </p:tgtEl>
                                        <p:attrNameLst>
                                          <p:attrName>style.visibility</p:attrName>
                                        </p:attrNameLst>
                                      </p:cBhvr>
                                      <p:to>
                                        <p:strVal val="visible"/>
                                      </p:to>
                                    </p:set>
                                    <p:animEffect transition="in" filter="wipe(up)">
                                      <p:cBhvr>
                                        <p:cTn id="51" dur="500"/>
                                        <p:tgtEl>
                                          <p:spTgt spid="1036"/>
                                        </p:tgtEl>
                                      </p:cBhvr>
                                    </p:animEffect>
                                  </p:childTnLst>
                                </p:cTn>
                              </p:par>
                            </p:childTnLst>
                          </p:cTn>
                        </p:par>
                        <p:par>
                          <p:cTn id="52" fill="hold">
                            <p:stCondLst>
                              <p:cond delay="6000"/>
                            </p:stCondLst>
                            <p:childTnLst>
                              <p:par>
                                <p:cTn id="53" presetID="22" presetClass="entr" presetSubtype="2" fill="hold" nodeType="afterEffect">
                                  <p:stCondLst>
                                    <p:cond delay="0"/>
                                  </p:stCondLst>
                                  <p:childTnLst>
                                    <p:set>
                                      <p:cBhvr>
                                        <p:cTn id="54" dur="1" fill="hold">
                                          <p:stCondLst>
                                            <p:cond delay="0"/>
                                          </p:stCondLst>
                                        </p:cTn>
                                        <p:tgtEl>
                                          <p:spTgt spid="1046"/>
                                        </p:tgtEl>
                                        <p:attrNameLst>
                                          <p:attrName>style.visibility</p:attrName>
                                        </p:attrNameLst>
                                      </p:cBhvr>
                                      <p:to>
                                        <p:strVal val="visible"/>
                                      </p:to>
                                    </p:set>
                                    <p:animEffect transition="in" filter="wipe(right)">
                                      <p:cBhvr>
                                        <p:cTn id="55"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413792"/>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16. What were mummy bandages made from?</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126323" y="1809398"/>
            <a:ext cx="1989576" cy="1446550"/>
          </a:xfrm>
          <a:prstGeom prst="rect">
            <a:avLst/>
          </a:prstGeom>
          <a:noFill/>
        </p:spPr>
        <p:txBody>
          <a:bodyPr wrap="square" rtlCol="0">
            <a:spAutoFit/>
          </a:bodyPr>
          <a:lstStyle/>
          <a:p>
            <a:pPr algn="ctr"/>
            <a:r>
              <a:rPr lang="en-GB" sz="4400" b="1" dirty="0">
                <a:solidFill>
                  <a:srgbClr val="33CCCC"/>
                </a:solidFill>
                <a:effectLst>
                  <a:outerShdw blurRad="38100" dist="38100" dir="2700000" algn="tl">
                    <a:srgbClr val="000000"/>
                  </a:outerShdw>
                </a:effectLst>
                <a:latin typeface="Papyrus" panose="03070502060502030205" pitchFamily="66" charset="0"/>
              </a:rPr>
              <a:t>a</a:t>
            </a:r>
            <a:r>
              <a:rPr lang="en-GB" sz="4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4400" b="1" dirty="0" smtClean="0">
                <a:solidFill>
                  <a:schemeClr val="bg1"/>
                </a:solidFill>
                <a:effectLst>
                  <a:outerShdw blurRad="38100" dist="38100" dir="2700000" algn="tl">
                    <a:srgbClr val="000000"/>
                  </a:outerShdw>
                </a:effectLst>
                <a:latin typeface="Papyrus" panose="03070502060502030205" pitchFamily="66" charset="0"/>
              </a:rPr>
              <a:t>Linen</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334296" y="1809398"/>
            <a:ext cx="1989576" cy="1446550"/>
          </a:xfrm>
          <a:prstGeom prst="rect">
            <a:avLst/>
          </a:prstGeom>
          <a:noFill/>
        </p:spPr>
        <p:txBody>
          <a:bodyPr wrap="square" rtlCol="0">
            <a:spAutoFit/>
          </a:bodyPr>
          <a:lstStyle/>
          <a:p>
            <a:pPr algn="ctr"/>
            <a:r>
              <a:rPr lang="en-GB" sz="44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4400" b="1" dirty="0" smtClean="0">
                <a:solidFill>
                  <a:schemeClr val="bg1"/>
                </a:solidFill>
                <a:effectLst>
                  <a:outerShdw blurRad="38100" dist="38100" dir="2700000" algn="tl">
                    <a:srgbClr val="000000"/>
                  </a:outerShdw>
                </a:effectLst>
                <a:latin typeface="Papyrus" panose="03070502060502030205" pitchFamily="66" charset="0"/>
              </a:rPr>
              <a:t>Silk</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427984" y="1809398"/>
            <a:ext cx="2232247" cy="1446550"/>
          </a:xfrm>
          <a:prstGeom prst="rect">
            <a:avLst/>
          </a:prstGeom>
          <a:noFill/>
        </p:spPr>
        <p:txBody>
          <a:bodyPr wrap="square" rtlCol="0">
            <a:spAutoFit/>
          </a:bodyPr>
          <a:lstStyle/>
          <a:p>
            <a:pPr algn="ctr"/>
            <a:r>
              <a:rPr lang="en-GB" sz="4400" b="1" dirty="0">
                <a:solidFill>
                  <a:srgbClr val="33CCCC"/>
                </a:solidFill>
                <a:effectLst>
                  <a:outerShdw blurRad="38100" dist="38100" dir="2700000" algn="tl">
                    <a:srgbClr val="000000"/>
                  </a:outerShdw>
                </a:effectLst>
                <a:latin typeface="Papyrus" panose="03070502060502030205" pitchFamily="66" charset="0"/>
              </a:rPr>
              <a:t>c</a:t>
            </a:r>
            <a:r>
              <a:rPr lang="en-GB" sz="4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4400" b="1" dirty="0" smtClean="0">
                <a:solidFill>
                  <a:schemeClr val="bg1"/>
                </a:solidFill>
                <a:effectLst>
                  <a:outerShdw blurRad="38100" dist="38100" dir="2700000" algn="tl">
                    <a:srgbClr val="000000"/>
                  </a:outerShdw>
                </a:effectLst>
                <a:latin typeface="Papyrus" panose="03070502060502030205" pitchFamily="66" charset="0"/>
              </a:rPr>
              <a:t>Papyrus</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95075" y="1809398"/>
            <a:ext cx="1989576" cy="2123658"/>
          </a:xfrm>
          <a:prstGeom prst="rect">
            <a:avLst/>
          </a:prstGeom>
          <a:noFill/>
        </p:spPr>
        <p:txBody>
          <a:bodyPr wrap="square" rtlCol="0">
            <a:spAutoFit/>
          </a:bodyPr>
          <a:lstStyle/>
          <a:p>
            <a:pPr algn="ctr"/>
            <a:r>
              <a:rPr lang="en-GB" sz="44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4400" b="1" dirty="0" smtClean="0">
                <a:solidFill>
                  <a:schemeClr val="bg1"/>
                </a:solidFill>
                <a:effectLst>
                  <a:outerShdw blurRad="38100" dist="38100" dir="2700000" algn="tl">
                    <a:srgbClr val="000000"/>
                  </a:outerShdw>
                </a:effectLst>
                <a:latin typeface="Papyrus" panose="03070502060502030205" pitchFamily="66" charset="0"/>
              </a:rPr>
              <a:t>Toilet paper</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3080" name="Picture 8" descr="Image result for toilet roll 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foregroundMark x1="7200" y1="44000" x2="66000" y2="15600"/>
                        <a14:foregroundMark x1="21200" y1="15600" x2="75600" y2="14800"/>
                        <a14:foregroundMark x1="25200" y1="10800" x2="85600" y2="12800"/>
                        <a14:foregroundMark x1="7200" y1="39200" x2="18000" y2="20000"/>
                        <a14:foregroundMark x1="5600" y1="84000" x2="36000" y2="87600"/>
                        <a14:backgroundMark x1="7600" y1="85200" x2="67600" y2="92800"/>
                      </a14:backgroundRemoval>
                    </a14:imgEffect>
                  </a14:imgLayer>
                </a14:imgProps>
              </a:ext>
              <a:ext uri="{28A0092B-C50C-407E-A947-70E740481C1C}">
                <a14:useLocalDpi xmlns:a14="http://schemas.microsoft.com/office/drawing/2010/main"/>
              </a:ext>
            </a:extLst>
          </a:blip>
          <a:srcRect/>
          <a:stretch>
            <a:fillRect/>
          </a:stretch>
        </p:blipFill>
        <p:spPr bwMode="auto">
          <a:xfrm>
            <a:off x="7096455" y="4797152"/>
            <a:ext cx="1728192" cy="172819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2" name="Picture 10" descr="Image result for silk p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contrast="65000"/>
                    </a14:imgEffect>
                  </a14:imgLayer>
                </a14:imgProps>
              </a:ext>
              <a:ext uri="{28A0092B-C50C-407E-A947-70E740481C1C}">
                <a14:useLocalDpi xmlns:a14="http://schemas.microsoft.com/office/drawing/2010/main"/>
              </a:ext>
            </a:extLst>
          </a:blip>
          <a:srcRect/>
          <a:stretch/>
        </p:blipFill>
        <p:spPr bwMode="auto">
          <a:xfrm rot="19310884">
            <a:off x="2537060" y="4307446"/>
            <a:ext cx="1986262" cy="204711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4" name="Picture 12" descr="Image result for linen cloth pn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3166" b="100000" l="0" r="100000">
                        <a14:foregroundMark x1="9164" y1="40369" x2="15916" y2="34828"/>
                        <a14:foregroundMark x1="20257" y1="84433" x2="30225" y2="88654"/>
                        <a14:foregroundMark x1="6592" y1="64908" x2="17203" y2="80739"/>
                        <a14:foregroundMark x1="8682" y1="70449" x2="17846" y2="81794"/>
                        <a14:foregroundMark x1="12379" y1="77836" x2="17042" y2="81003"/>
                      </a14:backgroundRemoval>
                    </a14:imgEffect>
                  </a14:imgLayer>
                </a14:imgProps>
              </a:ext>
              <a:ext uri="{28A0092B-C50C-407E-A947-70E740481C1C}">
                <a14:useLocalDpi xmlns:a14="http://schemas.microsoft.com/office/drawing/2010/main"/>
              </a:ext>
            </a:extLst>
          </a:blip>
          <a:srcRect/>
          <a:stretch>
            <a:fillRect/>
          </a:stretch>
        </p:blipFill>
        <p:spPr bwMode="auto">
          <a:xfrm>
            <a:off x="107504" y="4651975"/>
            <a:ext cx="2483616" cy="151332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6" name="Picture 14" descr="Related image"/>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backgroundMark x1="85832" y1="5376" x2="85420" y2="6549"/>
                        <a14:backgroundMark x1="89546" y1="37341" x2="89821" y2="42326"/>
                        <a14:backgroundMark x1="94085" y1="54741" x2="94085" y2="54741"/>
                        <a14:backgroundMark x1="93810" y1="54057" x2="93810" y2="54057"/>
                        <a14:backgroundMark x1="35488" y1="2835" x2="35763" y2="4106"/>
                      </a14:backgroundRemoval>
                    </a14:imgEffect>
                  </a14:imgLayer>
                </a14:imgProps>
              </a:ext>
              <a:ext uri="{28A0092B-C50C-407E-A947-70E740481C1C}">
                <a14:useLocalDpi xmlns:a14="http://schemas.microsoft.com/office/drawing/2010/main"/>
              </a:ext>
            </a:extLst>
          </a:blip>
          <a:srcRect/>
          <a:stretch>
            <a:fillRect/>
          </a:stretch>
        </p:blipFill>
        <p:spPr bwMode="auto">
          <a:xfrm>
            <a:off x="4860032" y="4368896"/>
            <a:ext cx="1758913" cy="193324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9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par>
                                <p:cTn id="23" presetID="10" presetClass="entr" presetSubtype="0" fill="hold" nodeType="withEffect">
                                  <p:stCondLst>
                                    <p:cond delay="0"/>
                                  </p:stCondLst>
                                  <p:childTnLst>
                                    <p:set>
                                      <p:cBhvr>
                                        <p:cTn id="24" dur="1" fill="hold">
                                          <p:stCondLst>
                                            <p:cond delay="0"/>
                                          </p:stCondLst>
                                        </p:cTn>
                                        <p:tgtEl>
                                          <p:spTgt spid="3082"/>
                                        </p:tgtEl>
                                        <p:attrNameLst>
                                          <p:attrName>style.visibility</p:attrName>
                                        </p:attrNameLst>
                                      </p:cBhvr>
                                      <p:to>
                                        <p:strVal val="visible"/>
                                      </p:to>
                                    </p:set>
                                    <p:animEffect transition="in" filter="fade">
                                      <p:cBhvr>
                                        <p:cTn id="25" dur="500"/>
                                        <p:tgtEl>
                                          <p:spTgt spid="3082"/>
                                        </p:tgtEl>
                                      </p:cBhvr>
                                    </p:animEffect>
                                  </p:childTnLst>
                                </p:cTn>
                              </p:par>
                              <p:par>
                                <p:cTn id="26" presetID="10" presetClass="entr" presetSubtype="0" fill="hold" nodeType="withEffect">
                                  <p:stCondLst>
                                    <p:cond delay="0"/>
                                  </p:stCondLst>
                                  <p:childTnLst>
                                    <p:set>
                                      <p:cBhvr>
                                        <p:cTn id="27" dur="1" fill="hold">
                                          <p:stCondLst>
                                            <p:cond delay="0"/>
                                          </p:stCondLst>
                                        </p:cTn>
                                        <p:tgtEl>
                                          <p:spTgt spid="3084"/>
                                        </p:tgtEl>
                                        <p:attrNameLst>
                                          <p:attrName>style.visibility</p:attrName>
                                        </p:attrNameLst>
                                      </p:cBhvr>
                                      <p:to>
                                        <p:strVal val="visible"/>
                                      </p:to>
                                    </p:set>
                                    <p:animEffect transition="in" filter="fade">
                                      <p:cBhvr>
                                        <p:cTn id="28" dur="500"/>
                                        <p:tgtEl>
                                          <p:spTgt spid="3084"/>
                                        </p:tgtEl>
                                      </p:cBhvr>
                                    </p:animEffect>
                                  </p:childTnLst>
                                </p:cTn>
                              </p:par>
                              <p:par>
                                <p:cTn id="29" presetID="10" presetClass="entr" presetSubtype="0" fill="hold" nodeType="withEffect">
                                  <p:stCondLst>
                                    <p:cond delay="0"/>
                                  </p:stCondLst>
                                  <p:childTnLst>
                                    <p:set>
                                      <p:cBhvr>
                                        <p:cTn id="30" dur="1" fill="hold">
                                          <p:stCondLst>
                                            <p:cond delay="0"/>
                                          </p:stCondLst>
                                        </p:cTn>
                                        <p:tgtEl>
                                          <p:spTgt spid="3086"/>
                                        </p:tgtEl>
                                        <p:attrNameLst>
                                          <p:attrName>style.visibility</p:attrName>
                                        </p:attrNameLst>
                                      </p:cBhvr>
                                      <p:to>
                                        <p:strVal val="visible"/>
                                      </p:to>
                                    </p:set>
                                    <p:animEffect transition="in" filter="fade">
                                      <p:cBhvr>
                                        <p:cTn id="31"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2050" name="Picture 2" descr="Related imag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30000" contrast="45000"/>
                    </a14:imgEffect>
                  </a14:imgLayer>
                </a14:imgProps>
              </a:ext>
              <a:ext uri="{28A0092B-C50C-407E-A947-70E740481C1C}">
                <a14:useLocalDpi xmlns:a14="http://schemas.microsoft.com/office/drawing/2010/main"/>
              </a:ext>
            </a:extLst>
          </a:blip>
          <a:srcRect/>
          <a:stretch/>
        </p:blipFill>
        <p:spPr bwMode="auto">
          <a:xfrm rot="10800000">
            <a:off x="0" y="387423"/>
            <a:ext cx="9144000" cy="6477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32040" y="509771"/>
            <a:ext cx="3528392" cy="830997"/>
          </a:xfrm>
          <a:prstGeom prst="rect">
            <a:avLst/>
          </a:prstGeom>
          <a:noFill/>
          <a:scene3d>
            <a:camera prst="orthographicFront">
              <a:rot lat="0" lon="0" rev="21420000"/>
            </a:camera>
            <a:lightRig rig="threePt" dir="t"/>
          </a:scene3d>
        </p:spPr>
        <p:txBody>
          <a:bodyPr wrap="square" rtlCol="0">
            <a:spAutoFit/>
          </a:bodyPr>
          <a:lstStyle/>
          <a:p>
            <a:pPr lvl="0" algn="ctr"/>
            <a:r>
              <a:rPr lang="en-GB" sz="4800" b="1" dirty="0">
                <a:solidFill>
                  <a:srgbClr val="33CCCC"/>
                </a:solidFill>
                <a:effectLst>
                  <a:outerShdw blurRad="38100" dist="38100" dir="2700000" algn="tl">
                    <a:srgbClr val="000000"/>
                  </a:outerShdw>
                </a:effectLst>
                <a:latin typeface="Papyrus" panose="03070502060502030205" pitchFamily="66" charset="0"/>
              </a:rPr>
              <a:t>a</a:t>
            </a:r>
            <a:r>
              <a:rPr lang="en-GB" sz="4800" b="1" dirty="0" smtClean="0">
                <a:solidFill>
                  <a:srgbClr val="33CCCC"/>
                </a:solidFill>
                <a:effectLst>
                  <a:outerShdw blurRad="38100" dist="38100" dir="2700000" algn="tl">
                    <a:srgbClr val="000000"/>
                  </a:outerShdw>
                </a:effectLst>
                <a:latin typeface="Papyrus" panose="03070502060502030205" pitchFamily="66" charset="0"/>
              </a:rPr>
              <a:t>.</a:t>
            </a:r>
            <a:r>
              <a:rPr lang="en-GB" sz="3600" b="1" dirty="0" smtClean="0">
                <a:solidFill>
                  <a:srgbClr val="33CCCC"/>
                </a:solidFill>
                <a:effectLst>
                  <a:outerShdw blurRad="38100" dist="38100" dir="2700000" algn="tl">
                    <a:srgbClr val="000000"/>
                  </a:outerShdw>
                </a:effectLst>
                <a:latin typeface="Papyrus" panose="03070502060502030205" pitchFamily="66" charset="0"/>
              </a:rPr>
              <a:t> </a:t>
            </a:r>
            <a:r>
              <a:rPr lang="en-GB" sz="4000" b="1" dirty="0" smtClean="0">
                <a:latin typeface="Papyrus" panose="03070502060502030205" pitchFamily="66" charset="0"/>
              </a:rPr>
              <a:t>Linen</a:t>
            </a:r>
          </a:p>
        </p:txBody>
      </p:sp>
      <p:sp>
        <p:nvSpPr>
          <p:cNvPr id="9" name="TextBox 8"/>
          <p:cNvSpPr txBox="1"/>
          <p:nvPr/>
        </p:nvSpPr>
        <p:spPr>
          <a:xfrm>
            <a:off x="936104" y="1656183"/>
            <a:ext cx="7236296" cy="584775"/>
          </a:xfrm>
          <a:prstGeom prst="rect">
            <a:avLst/>
          </a:prstGeom>
          <a:noFill/>
          <a:scene3d>
            <a:camera prst="orthographicFront">
              <a:rot lat="0" lon="0" rev="120000"/>
            </a:camera>
            <a:lightRig rig="threePt" dir="t"/>
          </a:scene3d>
        </p:spPr>
        <p:txBody>
          <a:bodyPr wrap="square" rtlCol="0">
            <a:spAutoFit/>
          </a:bodyPr>
          <a:lstStyle/>
          <a:p>
            <a:pPr lvl="0" algn="ctr"/>
            <a:r>
              <a:rPr lang="en-GB" sz="3200" b="1" dirty="0" smtClean="0">
                <a:latin typeface="Papyrus" panose="03070502060502030205" pitchFamily="66" charset="0"/>
              </a:rPr>
              <a:t>- commonly used for clothes,</a:t>
            </a:r>
            <a:endParaRPr lang="en-GB" sz="3600" b="1" dirty="0" smtClean="0">
              <a:latin typeface="Papyrus" panose="03070502060502030205" pitchFamily="66" charset="0"/>
            </a:endParaRPr>
          </a:p>
        </p:txBody>
      </p:sp>
      <p:sp>
        <p:nvSpPr>
          <p:cNvPr id="10" name="TextBox 9"/>
          <p:cNvSpPr txBox="1"/>
          <p:nvPr/>
        </p:nvSpPr>
        <p:spPr>
          <a:xfrm>
            <a:off x="2411760" y="2448271"/>
            <a:ext cx="7236296" cy="584775"/>
          </a:xfrm>
          <a:prstGeom prst="rect">
            <a:avLst/>
          </a:prstGeom>
          <a:noFill/>
          <a:scene3d>
            <a:camera prst="orthographicFront">
              <a:rot lat="0" lon="0" rev="240000"/>
            </a:camera>
            <a:lightRig rig="threePt" dir="t"/>
          </a:scene3d>
        </p:spPr>
        <p:txBody>
          <a:bodyPr wrap="square" rtlCol="0">
            <a:spAutoFit/>
          </a:bodyPr>
          <a:lstStyle/>
          <a:p>
            <a:pPr lvl="0" algn="ctr"/>
            <a:r>
              <a:rPr lang="en-GB" sz="3200" b="1" dirty="0">
                <a:latin typeface="Papyrus" panose="03070502060502030205" pitchFamily="66" charset="0"/>
              </a:rPr>
              <a:t>b</a:t>
            </a:r>
            <a:r>
              <a:rPr lang="en-GB" sz="3200" b="1" dirty="0" smtClean="0">
                <a:latin typeface="Papyrus" panose="03070502060502030205" pitchFamily="66" charset="0"/>
              </a:rPr>
              <a:t>lankets and so  on,</a:t>
            </a:r>
            <a:endParaRPr lang="en-GB" sz="3600" b="1" dirty="0" smtClean="0">
              <a:latin typeface="Papyrus" panose="03070502060502030205" pitchFamily="66" charset="0"/>
            </a:endParaRPr>
          </a:p>
        </p:txBody>
      </p:sp>
      <p:sp>
        <p:nvSpPr>
          <p:cNvPr id="11" name="TextBox 10"/>
          <p:cNvSpPr txBox="1"/>
          <p:nvPr/>
        </p:nvSpPr>
        <p:spPr>
          <a:xfrm>
            <a:off x="3707904" y="3303656"/>
            <a:ext cx="4176464" cy="584775"/>
          </a:xfrm>
          <a:prstGeom prst="rect">
            <a:avLst/>
          </a:prstGeom>
          <a:noFill/>
          <a:scene3d>
            <a:camera prst="orthographicFront">
              <a:rot lat="0" lon="0" rev="0"/>
            </a:camera>
            <a:lightRig rig="threePt" dir="t"/>
          </a:scene3d>
        </p:spPr>
        <p:txBody>
          <a:bodyPr wrap="square" rtlCol="0">
            <a:spAutoFit/>
          </a:bodyPr>
          <a:lstStyle/>
          <a:p>
            <a:pPr lvl="0"/>
            <a:r>
              <a:rPr lang="en-GB" sz="3200" b="1" dirty="0">
                <a:latin typeface="Papyrus" panose="03070502060502030205" pitchFamily="66" charset="0"/>
              </a:rPr>
              <a:t>s</a:t>
            </a:r>
            <a:r>
              <a:rPr lang="en-GB" sz="3200" b="1" dirty="0" smtClean="0">
                <a:latin typeface="Papyrus" panose="03070502060502030205" pitchFamily="66" charset="0"/>
              </a:rPr>
              <a:t>o   there     was</a:t>
            </a:r>
            <a:endParaRPr lang="en-GB" sz="3600" b="1" dirty="0" smtClean="0">
              <a:latin typeface="Papyrus" panose="03070502060502030205" pitchFamily="66" charset="0"/>
            </a:endParaRPr>
          </a:p>
        </p:txBody>
      </p:sp>
      <p:sp>
        <p:nvSpPr>
          <p:cNvPr id="12" name="TextBox 11"/>
          <p:cNvSpPr txBox="1"/>
          <p:nvPr/>
        </p:nvSpPr>
        <p:spPr>
          <a:xfrm>
            <a:off x="2051720" y="4023736"/>
            <a:ext cx="7236296" cy="584775"/>
          </a:xfrm>
          <a:prstGeom prst="rect">
            <a:avLst/>
          </a:prstGeom>
          <a:noFill/>
          <a:scene3d>
            <a:camera prst="orthographicFront">
              <a:rot lat="0" lon="0" rev="120000"/>
            </a:camera>
            <a:lightRig rig="threePt" dir="t"/>
          </a:scene3d>
        </p:spPr>
        <p:txBody>
          <a:bodyPr wrap="square" rtlCol="0">
            <a:spAutoFit/>
          </a:bodyPr>
          <a:lstStyle/>
          <a:p>
            <a:pPr lvl="0" algn="ctr"/>
            <a:r>
              <a:rPr lang="en-GB" sz="3200" b="1" dirty="0">
                <a:latin typeface="Papyrus" panose="03070502060502030205" pitchFamily="66" charset="0"/>
              </a:rPr>
              <a:t>a</a:t>
            </a:r>
            <a:r>
              <a:rPr lang="en-GB" sz="3200" b="1" dirty="0" smtClean="0">
                <a:latin typeface="Papyrus" panose="03070502060502030205" pitchFamily="66" charset="0"/>
              </a:rPr>
              <a:t>lways plenty of it</a:t>
            </a:r>
            <a:endParaRPr lang="en-GB" sz="3600" b="1" dirty="0" smtClean="0">
              <a:latin typeface="Papyrus" panose="03070502060502030205" pitchFamily="66" charset="0"/>
            </a:endParaRPr>
          </a:p>
        </p:txBody>
      </p:sp>
      <p:sp>
        <p:nvSpPr>
          <p:cNvPr id="13" name="TextBox 12"/>
          <p:cNvSpPr txBox="1"/>
          <p:nvPr/>
        </p:nvSpPr>
        <p:spPr>
          <a:xfrm>
            <a:off x="4775046" y="4680519"/>
            <a:ext cx="3253338" cy="584775"/>
          </a:xfrm>
          <a:prstGeom prst="rect">
            <a:avLst/>
          </a:prstGeom>
          <a:noFill/>
          <a:scene3d>
            <a:camera prst="orthographicFront">
              <a:rot lat="0" lon="0" rev="120000"/>
            </a:camera>
            <a:lightRig rig="threePt" dir="t"/>
          </a:scene3d>
        </p:spPr>
        <p:txBody>
          <a:bodyPr wrap="square" rtlCol="0">
            <a:spAutoFit/>
          </a:bodyPr>
          <a:lstStyle/>
          <a:p>
            <a:pPr lvl="0" algn="ctr"/>
            <a:r>
              <a:rPr lang="en-GB" sz="3200" b="1" dirty="0" smtClean="0">
                <a:latin typeface="Papyrus" panose="03070502060502030205" pitchFamily="66" charset="0"/>
              </a:rPr>
              <a:t>around</a:t>
            </a:r>
            <a:endParaRPr lang="en-GB" sz="3600" b="1" dirty="0" smtClean="0">
              <a:latin typeface="Papyrus" panose="03070502060502030205" pitchFamily="66" charset="0"/>
            </a:endParaRPr>
          </a:p>
        </p:txBody>
      </p:sp>
      <p:sp>
        <p:nvSpPr>
          <p:cNvPr id="14" name="TextBox 13"/>
          <p:cNvSpPr txBox="1"/>
          <p:nvPr/>
        </p:nvSpPr>
        <p:spPr>
          <a:xfrm>
            <a:off x="4572000" y="5247872"/>
            <a:ext cx="3186100" cy="584775"/>
          </a:xfrm>
          <a:prstGeom prst="rect">
            <a:avLst/>
          </a:prstGeom>
          <a:noFill/>
          <a:scene3d>
            <a:camera prst="orthographicFront">
              <a:rot lat="0" lon="0" rev="0"/>
            </a:camera>
            <a:lightRig rig="threePt" dir="t"/>
          </a:scene3d>
        </p:spPr>
        <p:txBody>
          <a:bodyPr wrap="square" rtlCol="0">
            <a:spAutoFit/>
          </a:bodyPr>
          <a:lstStyle/>
          <a:p>
            <a:pPr lvl="0"/>
            <a:r>
              <a:rPr lang="en-GB" sz="3200" b="1" dirty="0">
                <a:latin typeface="Papyrus" panose="03070502060502030205" pitchFamily="66" charset="0"/>
              </a:rPr>
              <a:t>t</a:t>
            </a:r>
            <a:r>
              <a:rPr lang="en-GB" sz="3200" b="1" dirty="0" smtClean="0">
                <a:latin typeface="Papyrus" panose="03070502060502030205" pitchFamily="66" charset="0"/>
              </a:rPr>
              <a:t>o wrap mummies</a:t>
            </a:r>
            <a:endParaRPr lang="en-GB" sz="3600" b="1" dirty="0" smtClean="0">
              <a:latin typeface="Papyrus" panose="03070502060502030205" pitchFamily="66" charset="0"/>
            </a:endParaRPr>
          </a:p>
        </p:txBody>
      </p:sp>
      <p:sp>
        <p:nvSpPr>
          <p:cNvPr id="15" name="TextBox 14"/>
          <p:cNvSpPr txBox="1"/>
          <p:nvPr/>
        </p:nvSpPr>
        <p:spPr>
          <a:xfrm>
            <a:off x="6444208" y="5760639"/>
            <a:ext cx="1214263" cy="584775"/>
          </a:xfrm>
          <a:prstGeom prst="rect">
            <a:avLst/>
          </a:prstGeom>
          <a:noFill/>
          <a:scene3d>
            <a:camera prst="orthographicFront">
              <a:rot lat="0" lon="0" rev="0"/>
            </a:camera>
            <a:lightRig rig="threePt" dir="t"/>
          </a:scene3d>
        </p:spPr>
        <p:txBody>
          <a:bodyPr wrap="square" rtlCol="0">
            <a:spAutoFit/>
          </a:bodyPr>
          <a:lstStyle/>
          <a:p>
            <a:pPr lvl="0"/>
            <a:r>
              <a:rPr lang="en-GB" sz="3200" b="1" dirty="0">
                <a:latin typeface="Papyrus" panose="03070502060502030205" pitchFamily="66" charset="0"/>
              </a:rPr>
              <a:t>u</a:t>
            </a:r>
            <a:r>
              <a:rPr lang="en-GB" sz="3200" b="1" dirty="0" smtClean="0">
                <a:latin typeface="Papyrus" panose="03070502060502030205" pitchFamily="66" charset="0"/>
              </a:rPr>
              <a:t>p in.</a:t>
            </a:r>
            <a:endParaRPr lang="en-GB" sz="3600" b="1" dirty="0" smtClean="0">
              <a:latin typeface="Papyrus" panose="03070502060502030205" pitchFamily="66" charset="0"/>
            </a:endParaRPr>
          </a:p>
        </p:txBody>
      </p:sp>
      <p:sp>
        <p:nvSpPr>
          <p:cNvPr id="6" name="Rectangle 5"/>
          <p:cNvSpPr/>
          <p:nvPr/>
        </p:nvSpPr>
        <p:spPr>
          <a:xfrm>
            <a:off x="0" y="6480719"/>
            <a:ext cx="9144000" cy="3839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rot="3175648">
            <a:off x="7693894" y="6238186"/>
            <a:ext cx="539552" cy="513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120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500"/>
                                        <p:tgtEl>
                                          <p:spTgt spid="12">
                                            <p:txEl>
                                              <p:pRg st="0" end="0"/>
                                            </p:txEl>
                                          </p:spTgt>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left)">
                                      <p:cBhvr>
                                        <p:cTn id="28" dur="500"/>
                                        <p:tgtEl>
                                          <p:spTgt spid="13">
                                            <p:txEl>
                                              <p:pRg st="0" end="0"/>
                                            </p:txEl>
                                          </p:spTgt>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413792"/>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17. Why do </a:t>
            </a:r>
            <a:r>
              <a:rPr lang="en-GB" b="1" dirty="0" smtClean="0">
                <a:solidFill>
                  <a:schemeClr val="bg1"/>
                </a:solidFill>
                <a:effectLst>
                  <a:outerShdw blurRad="38100" dist="38100" dir="2700000" algn="tl">
                    <a:srgbClr val="000000"/>
                  </a:outerShdw>
                </a:effectLst>
                <a:latin typeface="Papyrus" panose="03070502060502030205" pitchFamily="66" charset="0"/>
              </a:rPr>
              <a:t>Ancient </a:t>
            </a:r>
            <a:r>
              <a:rPr lang="en-GB" b="1" dirty="0" smtClean="0">
                <a:solidFill>
                  <a:schemeClr val="bg1"/>
                </a:solidFill>
                <a:effectLst>
                  <a:outerShdw blurRad="38100" dist="38100" dir="2700000" algn="tl">
                    <a:srgbClr val="000000"/>
                  </a:outerShdw>
                </a:effectLst>
                <a:latin typeface="Papyrus" panose="03070502060502030205" pitchFamily="66" charset="0"/>
              </a:rPr>
              <a:t>Egyptian mummies have </a:t>
            </a:r>
            <a:r>
              <a:rPr lang="en-GB" b="1" dirty="0" smtClean="0">
                <a:solidFill>
                  <a:srgbClr val="33CCCC"/>
                </a:solidFill>
                <a:effectLst>
                  <a:outerShdw blurRad="38100" dist="38100" dir="2700000" algn="tl">
                    <a:srgbClr val="000000"/>
                  </a:outerShdw>
                </a:effectLst>
                <a:latin typeface="Papyrus" panose="03070502060502030205" pitchFamily="66" charset="0"/>
              </a:rPr>
              <a:t>death masks</a:t>
            </a:r>
            <a:r>
              <a:rPr lang="en-GB" b="1" dirty="0" smtClean="0">
                <a:solidFill>
                  <a:schemeClr val="bg1"/>
                </a:solidFill>
                <a:effectLst>
                  <a:outerShdw blurRad="38100" dist="38100" dir="2700000" algn="tl">
                    <a:srgbClr val="000000"/>
                  </a:outerShdw>
                </a:effectLst>
                <a:latin typeface="Papyrus" panose="03070502060502030205" pitchFamily="66" charset="0"/>
              </a:rPr>
              <a:t>?</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78168" y="1809398"/>
            <a:ext cx="1989576" cy="2677656"/>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So the person’s </a:t>
            </a:r>
            <a:r>
              <a:rPr lang="en-GB" sz="2800" b="1" dirty="0" smtClean="0">
                <a:solidFill>
                  <a:srgbClr val="33CCCC"/>
                </a:solidFill>
                <a:effectLst>
                  <a:outerShdw blurRad="38100" dist="38100" dir="2700000" algn="tl">
                    <a:srgbClr val="000000"/>
                  </a:outerShdw>
                </a:effectLst>
                <a:latin typeface="Papyrus" panose="03070502060502030205" pitchFamily="66" charset="0"/>
              </a:rPr>
              <a:t>family</a:t>
            </a:r>
            <a:r>
              <a:rPr lang="en-GB" sz="2800" b="1" dirty="0" smtClean="0">
                <a:solidFill>
                  <a:schemeClr val="bg1"/>
                </a:solidFill>
                <a:effectLst>
                  <a:outerShdw blurRad="38100" dist="38100" dir="2700000" algn="tl">
                    <a:srgbClr val="000000"/>
                  </a:outerShdw>
                </a:effectLst>
                <a:latin typeface="Papyrus" panose="03070502060502030205" pitchFamily="66" charset="0"/>
              </a:rPr>
              <a:t> can recognise the body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699792" y="1772816"/>
            <a:ext cx="1989576" cy="2677656"/>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To </a:t>
            </a:r>
            <a:r>
              <a:rPr lang="en-GB" sz="2800" b="1" dirty="0" smtClean="0">
                <a:solidFill>
                  <a:srgbClr val="33CCCC"/>
                </a:solidFill>
                <a:effectLst>
                  <a:outerShdw blurRad="38100" dist="38100" dir="2700000" algn="tl">
                    <a:srgbClr val="000000"/>
                  </a:outerShdw>
                </a:effectLst>
                <a:latin typeface="Papyrus" panose="03070502060502030205" pitchFamily="66" charset="0"/>
              </a:rPr>
              <a:t>remind people </a:t>
            </a:r>
            <a:r>
              <a:rPr lang="en-GB" sz="2800" b="1" dirty="0" smtClean="0">
                <a:solidFill>
                  <a:schemeClr val="bg1"/>
                </a:solidFill>
                <a:effectLst>
                  <a:outerShdw blurRad="38100" dist="38100" dir="2700000" algn="tl">
                    <a:srgbClr val="000000"/>
                  </a:outerShdw>
                </a:effectLst>
                <a:latin typeface="Papyrus" panose="03070502060502030205" pitchFamily="66" charset="0"/>
              </a:rPr>
              <a:t>what the person looked like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932040" y="1809398"/>
            <a:ext cx="1944216" cy="2677656"/>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So the person’s </a:t>
            </a:r>
          </a:p>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soul</a:t>
            </a:r>
            <a:r>
              <a:rPr lang="en-GB" sz="2800" b="1" dirty="0" smtClean="0">
                <a:solidFill>
                  <a:schemeClr val="bg1"/>
                </a:solidFill>
                <a:effectLst>
                  <a:outerShdw blurRad="38100" dist="38100" dir="2700000" algn="tl">
                    <a:srgbClr val="000000"/>
                  </a:outerShdw>
                </a:effectLst>
                <a:latin typeface="Papyrus" panose="03070502060502030205" pitchFamily="66" charset="0"/>
              </a:rPr>
              <a:t> can recognise the body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308304" y="1809398"/>
            <a:ext cx="1421341" cy="1815882"/>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To look </a:t>
            </a:r>
            <a:r>
              <a:rPr lang="en-GB" sz="2800" b="1" dirty="0" smtClean="0">
                <a:solidFill>
                  <a:srgbClr val="33CCCC"/>
                </a:solidFill>
                <a:effectLst>
                  <a:outerShdw blurRad="38100" dist="38100" dir="2700000" algn="tl">
                    <a:srgbClr val="000000"/>
                  </a:outerShdw>
                </a:effectLst>
                <a:latin typeface="Papyrus" panose="03070502060502030205" pitchFamily="66" charset="0"/>
              </a:rPr>
              <a:t>scary</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pic>
        <p:nvPicPr>
          <p:cNvPr id="13" name="Picture 2" descr="Image result for ancient egyptian mummy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692" b="98962" l="0" r="97179">
                        <a14:foregroundMark x1="28311" y1="54000" x2="38356" y2="54500"/>
                        <a14:backgroundMark x1="28527" y1="43945" x2="26019" y2="45329"/>
                        <a14:backgroundMark x1="25078" y1="48443" x2="25078" y2="48443"/>
                        <a14:backgroundMark x1="35110" y1="53979" x2="36677" y2="53979"/>
                        <a14:backgroundMark x1="82132" y1="58478" x2="77743" y2="58478"/>
                      </a14:backgroundRemoval>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5004048" y="4557913"/>
            <a:ext cx="2088232" cy="189542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098" name="Picture 2" descr="Image result for egyptian scary death mask 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146948" y="4149080"/>
            <a:ext cx="1794933" cy="243459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egyptian mourners 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5479" y="4604697"/>
            <a:ext cx="1474954" cy="192064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104" name="Picture 8" descr="Image result for pharaoh png"/>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3571" b="100000" l="0" r="100000"/>
                    </a14:imgEffect>
                  </a14:imgLayer>
                </a14:imgProps>
              </a:ext>
              <a:ext uri="{28A0092B-C50C-407E-A947-70E740481C1C}">
                <a14:useLocalDpi xmlns:a14="http://schemas.microsoft.com/office/drawing/2010/main"/>
              </a:ext>
            </a:extLst>
          </a:blip>
          <a:srcRect/>
          <a:stretch/>
        </p:blipFill>
        <p:spPr bwMode="auto">
          <a:xfrm>
            <a:off x="2627784" y="4347106"/>
            <a:ext cx="2127389" cy="22365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9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500"/>
                                        <p:tgtEl>
                                          <p:spTgt spid="4098"/>
                                        </p:tgtEl>
                                      </p:cBhvr>
                                    </p:animEffect>
                                  </p:childTnLst>
                                </p:cTn>
                              </p:par>
                              <p:par>
                                <p:cTn id="26" presetID="10" presetClass="entr" presetSubtype="0"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fade">
                                      <p:cBhvr>
                                        <p:cTn id="28" dur="500"/>
                                        <p:tgtEl>
                                          <p:spTgt spid="4100"/>
                                        </p:tgtEl>
                                      </p:cBhvr>
                                    </p:animEffect>
                                  </p:childTnLst>
                                </p:cTn>
                              </p:par>
                              <p:par>
                                <p:cTn id="29" presetID="10" presetClass="entr" presetSubtype="0" fill="hold" nodeType="withEffect">
                                  <p:stCondLst>
                                    <p:cond delay="0"/>
                                  </p:stCondLst>
                                  <p:childTnLst>
                                    <p:set>
                                      <p:cBhvr>
                                        <p:cTn id="30" dur="1" fill="hold">
                                          <p:stCondLst>
                                            <p:cond delay="0"/>
                                          </p:stCondLst>
                                        </p:cTn>
                                        <p:tgtEl>
                                          <p:spTgt spid="4104"/>
                                        </p:tgtEl>
                                        <p:attrNameLst>
                                          <p:attrName>style.visibility</p:attrName>
                                        </p:attrNameLst>
                                      </p:cBhvr>
                                      <p:to>
                                        <p:strVal val="visible"/>
                                      </p:to>
                                    </p:set>
                                    <p:animEffect transition="in" filter="fade">
                                      <p:cBhvr>
                                        <p:cTn id="31"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3074" name="Picture 2" descr="Image result for ba and 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5514" y="240732"/>
            <a:ext cx="6332971" cy="3908348"/>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3508" y="4381941"/>
            <a:ext cx="8856984" cy="2431435"/>
          </a:xfrm>
          <a:prstGeom prst="rect">
            <a:avLst/>
          </a:prstGeom>
          <a:noFill/>
        </p:spPr>
        <p:txBody>
          <a:bodyPr wrap="square" rtlCol="0">
            <a:spAutoFit/>
          </a:bodyPr>
          <a:lstStyle/>
          <a:p>
            <a:pPr lvl="0" algn="ctr"/>
            <a:r>
              <a:rPr lang="en-GB" sz="3200" b="1" dirty="0">
                <a:solidFill>
                  <a:srgbClr val="33CCCC"/>
                </a:solidFill>
                <a:effectLst>
                  <a:outerShdw blurRad="38100" dist="38100" dir="2700000" algn="tl">
                    <a:srgbClr val="000000"/>
                  </a:outerShdw>
                </a:effectLst>
                <a:latin typeface="Papyrus" panose="03070502060502030205" pitchFamily="66" charset="0"/>
              </a:rPr>
              <a:t>c</a:t>
            </a:r>
            <a:r>
              <a:rPr lang="en-GB" sz="3200" b="1" dirty="0" smtClean="0">
                <a:solidFill>
                  <a:srgbClr val="33CCCC"/>
                </a:solidFill>
                <a:effectLst>
                  <a:outerShdw blurRad="38100" dist="38100" dir="2700000" algn="tl">
                    <a:srgbClr val="000000"/>
                  </a:outerShdw>
                </a:effectLst>
                <a:latin typeface="Papyrus" panose="03070502060502030205" pitchFamily="66" charset="0"/>
              </a:rPr>
              <a:t>. </a:t>
            </a:r>
            <a:r>
              <a:rPr lang="en-GB" sz="3200" b="1" dirty="0" smtClean="0">
                <a:solidFill>
                  <a:schemeClr val="bg1"/>
                </a:solidFill>
                <a:effectLst>
                  <a:outerShdw blurRad="38100" dist="38100" dir="2700000" algn="tl">
                    <a:srgbClr val="000000"/>
                  </a:outerShdw>
                </a:effectLst>
                <a:latin typeface="Papyrus" panose="03070502060502030205" pitchFamily="66" charset="0"/>
              </a:rPr>
              <a:t>So the person’s</a:t>
            </a:r>
            <a:r>
              <a:rPr lang="en-GB" sz="3200" b="1" dirty="0" smtClean="0">
                <a:solidFill>
                  <a:srgbClr val="33CCCC"/>
                </a:solidFill>
                <a:effectLst>
                  <a:outerShdw blurRad="38100" dist="38100" dir="2700000" algn="tl">
                    <a:srgbClr val="000000"/>
                  </a:outerShdw>
                </a:effectLst>
                <a:latin typeface="Papyrus" panose="03070502060502030205" pitchFamily="66" charset="0"/>
              </a:rPr>
              <a:t> soul </a:t>
            </a:r>
            <a:r>
              <a:rPr lang="en-GB" sz="3200" b="1" dirty="0" smtClean="0">
                <a:solidFill>
                  <a:schemeClr val="bg1"/>
                </a:solidFill>
                <a:effectLst>
                  <a:outerShdw blurRad="38100" dist="38100" dir="2700000" algn="tl">
                    <a:srgbClr val="000000"/>
                  </a:outerShdw>
                </a:effectLst>
                <a:latin typeface="Papyrus" panose="03070502060502030205" pitchFamily="66" charset="0"/>
              </a:rPr>
              <a:t>could recognise the body</a:t>
            </a:r>
            <a:endParaRPr lang="en-GB" sz="3200" b="1" dirty="0" smtClean="0">
              <a:solidFill>
                <a:srgbClr val="33CCCC"/>
              </a:solidFill>
              <a:effectLst>
                <a:outerShdw blurRad="38100" dist="38100" dir="2700000" algn="tl">
                  <a:srgbClr val="000000"/>
                </a:outerShdw>
              </a:effectLst>
              <a:latin typeface="Papyrus" panose="03070502060502030205" pitchFamily="66" charset="0"/>
            </a:endParaRPr>
          </a:p>
          <a:p>
            <a:pPr lvl="0" algn="ctr"/>
            <a:r>
              <a:rPr lang="en-GB" sz="2400" b="1" dirty="0" smtClean="0">
                <a:solidFill>
                  <a:schemeClr val="bg1"/>
                </a:solidFill>
                <a:effectLst>
                  <a:outerShdw blurRad="38100" dist="38100" dir="2700000" algn="tl">
                    <a:srgbClr val="000000"/>
                  </a:outerShdw>
                </a:effectLst>
                <a:latin typeface="Papyrus" panose="03070502060502030205" pitchFamily="66" charset="0"/>
              </a:rPr>
              <a:t>- the Egyptians believed that after death,  a person’s soul, or ‘</a:t>
            </a:r>
            <a:r>
              <a:rPr lang="en-GB" sz="2400" b="1" dirty="0" err="1" smtClean="0">
                <a:solidFill>
                  <a:srgbClr val="33CCCC"/>
                </a:solidFill>
                <a:effectLst>
                  <a:outerShdw blurRad="38100" dist="38100" dir="2700000" algn="tl">
                    <a:srgbClr val="000000"/>
                  </a:outerShdw>
                </a:effectLst>
                <a:latin typeface="Papyrus" panose="03070502060502030205" pitchFamily="66" charset="0"/>
              </a:rPr>
              <a:t>ba</a:t>
            </a:r>
            <a:r>
              <a:rPr lang="en-GB" sz="2400" b="1" dirty="0" smtClean="0">
                <a:solidFill>
                  <a:schemeClr val="bg1"/>
                </a:solidFill>
                <a:effectLst>
                  <a:outerShdw blurRad="38100" dist="38100" dir="2700000" algn="tl">
                    <a:srgbClr val="000000"/>
                  </a:outerShdw>
                </a:effectLst>
                <a:latin typeface="Papyrus" panose="03070502060502030205" pitchFamily="66" charset="0"/>
              </a:rPr>
              <a:t>’, flew over the tomb and drew energy from it. The way a ‘</a:t>
            </a:r>
            <a:r>
              <a:rPr lang="en-GB" sz="2400" b="1" dirty="0" err="1" smtClean="0">
                <a:solidFill>
                  <a:srgbClr val="33CCCC"/>
                </a:solidFill>
                <a:effectLst>
                  <a:outerShdw blurRad="38100" dist="38100" dir="2700000" algn="tl">
                    <a:srgbClr val="000000"/>
                  </a:outerShdw>
                </a:effectLst>
                <a:latin typeface="Papyrus" panose="03070502060502030205" pitchFamily="66" charset="0"/>
              </a:rPr>
              <a:t>ba</a:t>
            </a:r>
            <a:r>
              <a:rPr lang="en-GB" sz="2400" b="1" dirty="0" smtClean="0">
                <a:solidFill>
                  <a:schemeClr val="bg1"/>
                </a:solidFill>
                <a:effectLst>
                  <a:outerShdw blurRad="38100" dist="38100" dir="2700000" algn="tl">
                    <a:srgbClr val="000000"/>
                  </a:outerShdw>
                </a:effectLst>
                <a:latin typeface="Papyrus" panose="03070502060502030205" pitchFamily="66" charset="0"/>
              </a:rPr>
              <a:t>’ would recognise its tomb and body was, of course, with a death mask. Bear in mind though, that any spots, blemishes or scars wouldn’t make it on to the </a:t>
            </a:r>
            <a:r>
              <a:rPr lang="en-GB" sz="2400" b="1" dirty="0" smtClean="0">
                <a:solidFill>
                  <a:srgbClr val="33CCCC"/>
                </a:solidFill>
                <a:effectLst>
                  <a:outerShdw blurRad="38100" dist="38100" dir="2700000" algn="tl">
                    <a:srgbClr val="000000"/>
                  </a:outerShdw>
                </a:effectLst>
                <a:latin typeface="Papyrus" panose="03070502060502030205" pitchFamily="66" charset="0"/>
              </a:rPr>
              <a:t>death mask</a:t>
            </a:r>
            <a:r>
              <a:rPr lang="en-GB" sz="2400" b="1" dirty="0" smtClean="0">
                <a:solidFill>
                  <a:schemeClr val="bg1"/>
                </a:solidFill>
                <a:effectLst>
                  <a:outerShdw blurRad="38100" dist="38100" dir="2700000" algn="tl">
                    <a:srgbClr val="000000"/>
                  </a:outerShdw>
                </a:effectLst>
                <a:latin typeface="Papyrus" panose="03070502060502030205" pitchFamily="66" charset="0"/>
              </a:rPr>
              <a:t>!</a:t>
            </a:r>
            <a:endParaRPr lang="en-GB" sz="2800" b="1" dirty="0" smtClean="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143141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701824"/>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18. What type of </a:t>
            </a:r>
            <a:r>
              <a:rPr lang="en-GB" b="1" dirty="0" smtClean="0">
                <a:solidFill>
                  <a:srgbClr val="33CCCC"/>
                </a:solidFill>
                <a:effectLst>
                  <a:outerShdw blurRad="38100" dist="38100" dir="2700000" algn="tl">
                    <a:srgbClr val="000000"/>
                  </a:outerShdw>
                </a:effectLst>
                <a:latin typeface="Papyrus" panose="03070502060502030205" pitchFamily="66" charset="0"/>
              </a:rPr>
              <a:t>test</a:t>
            </a:r>
            <a:r>
              <a:rPr lang="en-GB" b="1" dirty="0" smtClean="0">
                <a:solidFill>
                  <a:schemeClr val="bg1"/>
                </a:solidFill>
                <a:effectLst>
                  <a:outerShdw blurRad="38100" dist="38100" dir="2700000" algn="tl">
                    <a:srgbClr val="000000"/>
                  </a:outerShdw>
                </a:effectLst>
                <a:latin typeface="Papyrus" panose="03070502060502030205" pitchFamily="66" charset="0"/>
              </a:rPr>
              <a:t> did someone’s soul have to pass to get into the afterlife?</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2370941"/>
            <a:ext cx="1989576" cy="1384995"/>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Write an essay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83768" y="2334359"/>
            <a:ext cx="1989576"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Answer some questions honestly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644008" y="2370941"/>
            <a:ext cx="1944216" cy="1384995"/>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Run very quickly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255115" y="2370941"/>
            <a:ext cx="1565357" cy="1815882"/>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Stand perfectly still</a:t>
            </a:r>
            <a:endParaRPr lang="en-GB" sz="2800" b="1" dirty="0">
              <a:solidFill>
                <a:srgbClr val="33CCCC"/>
              </a:solidFill>
              <a:effectLst>
                <a:outerShdw blurRad="38100" dist="38100" dir="2700000" algn="tl">
                  <a:srgbClr val="000000"/>
                </a:outerShdw>
              </a:effectLst>
              <a:latin typeface="Papyrus" panose="03070502060502030205" pitchFamily="66" charset="0"/>
            </a:endParaRPr>
          </a:p>
        </p:txBody>
      </p:sp>
      <p:grpSp>
        <p:nvGrpSpPr>
          <p:cNvPr id="14" name="Group 13"/>
          <p:cNvGrpSpPr/>
          <p:nvPr/>
        </p:nvGrpSpPr>
        <p:grpSpPr>
          <a:xfrm>
            <a:off x="179512" y="4293096"/>
            <a:ext cx="2232248" cy="2520280"/>
            <a:chOff x="4644008" y="4005064"/>
            <a:chExt cx="2232248" cy="2520280"/>
          </a:xfrm>
          <a:effectLst>
            <a:outerShdw blurRad="50800" dist="50800" dir="5400000" sx="101000" sy="101000" algn="ctr" rotWithShape="0">
              <a:srgbClr val="000000"/>
            </a:outerShdw>
          </a:effectLst>
        </p:grpSpPr>
        <p:pic>
          <p:nvPicPr>
            <p:cNvPr id="15" name="Picture 10" descr="Related image"/>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9783" b="98913" l="2446" r="100000"/>
                      </a14:imgEffect>
                    </a14:imgLayer>
                  </a14:imgProps>
                </a:ext>
                <a:ext uri="{28A0092B-C50C-407E-A947-70E740481C1C}">
                  <a14:useLocalDpi xmlns:a14="http://schemas.microsoft.com/office/drawing/2010/main"/>
                </a:ext>
              </a:extLst>
            </a:blip>
            <a:srcRect/>
            <a:stretch>
              <a:fillRect/>
            </a:stretch>
          </p:blipFill>
          <p:spPr bwMode="auto">
            <a:xfrm>
              <a:off x="4644008" y="4005064"/>
              <a:ext cx="2232248" cy="2520280"/>
            </a:xfrm>
            <a:prstGeom prst="rect">
              <a:avLst/>
            </a:prstGeom>
            <a:noFill/>
            <a:effectLst>
              <a:outerShdw blurRad="50800" dist="50800" dir="54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6" name="Picture 12" descr="Image result for ancient egyptian reed brushes"/>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985" b="89864" l="2462" r="99179"/>
                      </a14:imgEffect>
                    </a14:imgLayer>
                  </a14:imgProps>
                </a:ext>
                <a:ext uri="{28A0092B-C50C-407E-A947-70E740481C1C}">
                  <a14:useLocalDpi xmlns:a14="http://schemas.microsoft.com/office/drawing/2010/main"/>
                </a:ext>
              </a:extLst>
            </a:blip>
            <a:srcRect/>
            <a:stretch>
              <a:fillRect/>
            </a:stretch>
          </p:blipFill>
          <p:spPr bwMode="auto">
            <a:xfrm rot="19117131">
              <a:off x="5676586" y="4488997"/>
              <a:ext cx="971278" cy="658707"/>
            </a:xfrm>
            <a:prstGeom prst="rect">
              <a:avLst/>
            </a:prstGeom>
            <a:noFill/>
            <a:effectLst>
              <a:outerShdw blurRad="50800" dist="50800" dir="5460000" algn="ctr" rotWithShape="0">
                <a:schemeClr val="accent6">
                  <a:lumMod val="50000"/>
                  <a:alpha val="64000"/>
                </a:schemeClr>
              </a:outerShdw>
            </a:effectLst>
            <a:extLst>
              <a:ext uri="{909E8E84-426E-40DD-AFC4-6F175D3DCCD1}">
                <a14:hiddenFill xmlns:a14="http://schemas.microsoft.com/office/drawing/2010/main">
                  <a:solidFill>
                    <a:srgbClr val="FFFFFF"/>
                  </a:solidFill>
                </a14:hiddenFill>
              </a:ext>
            </a:extLst>
          </p:spPr>
        </p:pic>
      </p:grpSp>
      <p:pic>
        <p:nvPicPr>
          <p:cNvPr id="6146" name="Picture 2" descr="Image result for ancient egyptian runnin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2098" b="95105" l="5442" r="100000">
                        <a14:foregroundMark x1="10884" y1="91608" x2="17007" y2="91608"/>
                        <a14:foregroundMark x1="84354" y1="36364" x2="86395" y2="37762"/>
                        <a14:foregroundMark x1="89116" y1="36364" x2="94558" y2="25874"/>
                        <a14:foregroundMark x1="85714" y1="86713" x2="89796" y2="88112"/>
                        <a14:backgroundMark x1="23129" y1="86014" x2="31293" y2="72028"/>
                        <a14:backgroundMark x1="32653" y1="72028" x2="36054" y2="68531"/>
                        <a14:backgroundMark x1="42857" y1="53147" x2="44898" y2="42657"/>
                        <a14:backgroundMark x1="48299" y1="14685" x2="48980" y2="21678"/>
                        <a14:backgroundMark x1="66667" y1="18881" x2="65306" y2="24476"/>
                        <a14:backgroundMark x1="57143" y1="76923" x2="61905" y2="86014"/>
                        <a14:backgroundMark x1="41497" y1="83916" x2="43537" y2="85315"/>
                        <a14:backgroundMark x1="71429" y1="70629" x2="76190" y2="79720"/>
                        <a14:backgroundMark x1="83673" y1="89510" x2="85034" y2="88811"/>
                        <a14:backgroundMark x1="61905" y1="51748" x2="63946" y2="46853"/>
                        <a14:backgroundMark x1="62585" y1="43357" x2="63946" y2="45455"/>
                        <a14:backgroundMark x1="77551" y1="26573" x2="79592" y2="27273"/>
                      </a14:backgroundRemoval>
                    </a14:imgEffect>
                    <a14:imgEffect>
                      <a14:brightnessContrast bright="5000" contrast="15000"/>
                    </a14:imgEffect>
                  </a14:imgLayer>
                </a14:imgProps>
              </a:ext>
              <a:ext uri="{28A0092B-C50C-407E-A947-70E740481C1C}">
                <a14:useLocalDpi xmlns:a14="http://schemas.microsoft.com/office/drawing/2010/main"/>
              </a:ext>
            </a:extLst>
          </a:blip>
          <a:srcRect/>
          <a:stretch/>
        </p:blipFill>
        <p:spPr bwMode="auto">
          <a:xfrm flipH="1">
            <a:off x="4512016" y="4601138"/>
            <a:ext cx="2111302" cy="2061427"/>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48" name="Picture 4" descr="Related image"/>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1389" b="99306" l="578" r="100000">
                        <a14:backgroundMark x1="65318" y1="71528" x2="84971" y2="72222"/>
                      </a14:backgroundRemoval>
                    </a14:imgEffect>
                    <a14:imgEffect>
                      <a14:colorTemperature colorTemp="11200"/>
                    </a14:imgEffect>
                    <a14:imgEffect>
                      <a14:brightnessContrast bright="13000" contrast="30000"/>
                    </a14:imgEffect>
                  </a14:imgLayer>
                </a14:imgProps>
              </a:ext>
              <a:ext uri="{28A0092B-C50C-407E-A947-70E740481C1C}">
                <a14:useLocalDpi xmlns:a14="http://schemas.microsoft.com/office/drawing/2010/main"/>
              </a:ext>
            </a:extLst>
          </a:blip>
          <a:srcRect l="-2"/>
          <a:stretch/>
        </p:blipFill>
        <p:spPr bwMode="auto">
          <a:xfrm>
            <a:off x="6732240" y="4645616"/>
            <a:ext cx="2325683" cy="193833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150" name="Picture 6" descr="Image result for anubis egyptian god"/>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96839" y="4740374"/>
            <a:ext cx="1363434" cy="17829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35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fade">
                                      <p:cBhvr>
                                        <p:cTn id="25" dur="500"/>
                                        <p:tgtEl>
                                          <p:spTgt spid="6146"/>
                                        </p:tgtEl>
                                      </p:cBhvr>
                                    </p:animEffect>
                                  </p:childTnLst>
                                </p:cTn>
                              </p:par>
                              <p:par>
                                <p:cTn id="26" presetID="10" presetClass="entr" presetSubtype="0" fill="hold" nodeType="withEffect">
                                  <p:stCondLst>
                                    <p:cond delay="0"/>
                                  </p:stCondLst>
                                  <p:childTnLst>
                                    <p:set>
                                      <p:cBhvr>
                                        <p:cTn id="27" dur="1" fill="hold">
                                          <p:stCondLst>
                                            <p:cond delay="0"/>
                                          </p:stCondLst>
                                        </p:cTn>
                                        <p:tgtEl>
                                          <p:spTgt spid="6148"/>
                                        </p:tgtEl>
                                        <p:attrNameLst>
                                          <p:attrName>style.visibility</p:attrName>
                                        </p:attrNameLst>
                                      </p:cBhvr>
                                      <p:to>
                                        <p:strVal val="visible"/>
                                      </p:to>
                                    </p:set>
                                    <p:animEffect transition="in" filter="fade">
                                      <p:cBhvr>
                                        <p:cTn id="28" dur="500"/>
                                        <p:tgtEl>
                                          <p:spTgt spid="6148"/>
                                        </p:tgtEl>
                                      </p:cBhvr>
                                    </p:animEffect>
                                  </p:childTnLst>
                                </p:cTn>
                              </p:par>
                              <p:par>
                                <p:cTn id="29" presetID="10" presetClass="entr" presetSubtype="0" fill="hold" nodeType="withEffect">
                                  <p:stCondLst>
                                    <p:cond delay="0"/>
                                  </p:stCondLst>
                                  <p:childTnLst>
                                    <p:set>
                                      <p:cBhvr>
                                        <p:cTn id="30" dur="1" fill="hold">
                                          <p:stCondLst>
                                            <p:cond delay="0"/>
                                          </p:stCondLst>
                                        </p:cTn>
                                        <p:tgtEl>
                                          <p:spTgt spid="6150"/>
                                        </p:tgtEl>
                                        <p:attrNameLst>
                                          <p:attrName>style.visibility</p:attrName>
                                        </p:attrNameLst>
                                      </p:cBhvr>
                                      <p:to>
                                        <p:strVal val="visible"/>
                                      </p:to>
                                    </p:set>
                                    <p:animEffect transition="in" filter="fade">
                                      <p:cBhvr>
                                        <p:cTn id="31"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2050" name="Picture 2" descr="Image result for embalming egypt"/>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
                    </a14:imgEffect>
                  </a14:imgLayer>
                </a14:imgProps>
              </a:ext>
              <a:ext uri="{28A0092B-C50C-407E-A947-70E740481C1C}">
                <a14:useLocalDpi xmlns:a14="http://schemas.microsoft.com/office/drawing/2010/main"/>
              </a:ext>
            </a:extLst>
          </a:blip>
          <a:srcRect/>
          <a:stretch/>
        </p:blipFill>
        <p:spPr bwMode="auto">
          <a:xfrm>
            <a:off x="0" y="-99392"/>
            <a:ext cx="9170714" cy="433772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666" y="4509120"/>
            <a:ext cx="8856984" cy="2246769"/>
          </a:xfrm>
          <a:prstGeom prst="rect">
            <a:avLst/>
          </a:prstGeom>
          <a:noFill/>
        </p:spPr>
        <p:txBody>
          <a:bodyPr wrap="square" rtlCol="0">
            <a:spAutoFit/>
          </a:bodyPr>
          <a:lstStyle/>
          <a:p>
            <a:pPr lvl="0" algn="ctr"/>
            <a:r>
              <a:rPr lang="en-GB" sz="4400" b="1" dirty="0" smtClean="0">
                <a:solidFill>
                  <a:srgbClr val="33CCCC"/>
                </a:solidFill>
                <a:effectLst>
                  <a:outerShdw blurRad="38100" dist="38100" dir="2700000" algn="tl">
                    <a:srgbClr val="000000"/>
                  </a:outerShdw>
                </a:effectLst>
                <a:latin typeface="Papyrus" panose="03070502060502030205" pitchFamily="66" charset="0"/>
              </a:rPr>
              <a:t>b. </a:t>
            </a:r>
            <a:r>
              <a:rPr lang="en-GB" sz="4400" b="1" dirty="0" smtClean="0">
                <a:solidFill>
                  <a:schemeClr val="bg1"/>
                </a:solidFill>
                <a:effectLst>
                  <a:outerShdw blurRad="38100" dist="38100" dir="2700000" algn="tl">
                    <a:srgbClr val="000000"/>
                  </a:outerShdw>
                </a:effectLst>
                <a:latin typeface="Papyrus" panose="03070502060502030205" pitchFamily="66" charset="0"/>
              </a:rPr>
              <a:t>Answer some questions honestly</a:t>
            </a:r>
            <a:endParaRPr lang="en-GB" sz="4400" b="1" dirty="0" smtClean="0">
              <a:solidFill>
                <a:srgbClr val="33CCCC"/>
              </a:solidFill>
              <a:effectLst>
                <a:outerShdw blurRad="38100" dist="38100" dir="2700000" algn="tl">
                  <a:srgbClr val="000000"/>
                </a:outerShdw>
              </a:effectLst>
              <a:latin typeface="Papyrus" panose="03070502060502030205" pitchFamily="66" charset="0"/>
            </a:endParaRPr>
          </a:p>
          <a:p>
            <a:pPr marL="457200" lvl="0" indent="-457200" algn="ctr">
              <a:buFontTx/>
              <a:buChar char="-"/>
            </a:pPr>
            <a:r>
              <a:rPr lang="en-GB" sz="3200" b="1" dirty="0" smtClean="0">
                <a:solidFill>
                  <a:schemeClr val="bg1"/>
                </a:solidFill>
                <a:effectLst>
                  <a:outerShdw blurRad="38100" dist="38100" dir="2700000" algn="tl">
                    <a:srgbClr val="000000"/>
                  </a:outerShdw>
                </a:effectLst>
                <a:latin typeface="Papyrus" panose="03070502060502030205" pitchFamily="66" charset="0"/>
              </a:rPr>
              <a:t>living  a good, honest life was</a:t>
            </a:r>
          </a:p>
          <a:p>
            <a:pPr lvl="0" algn="ctr"/>
            <a:r>
              <a:rPr lang="en-GB" sz="3200" b="1" dirty="0" smtClean="0">
                <a:solidFill>
                  <a:schemeClr val="bg1"/>
                </a:solidFill>
                <a:effectLst>
                  <a:outerShdw blurRad="38100" dist="38100" dir="2700000" algn="tl">
                    <a:srgbClr val="000000"/>
                  </a:outerShdw>
                </a:effectLst>
                <a:latin typeface="Papyrus" panose="03070502060502030205" pitchFamily="66" charset="0"/>
              </a:rPr>
              <a:t>always a good idea as well if you </a:t>
            </a:r>
          </a:p>
          <a:p>
            <a:pPr lvl="0" algn="ctr"/>
            <a:r>
              <a:rPr lang="en-GB" sz="3200" b="1" dirty="0" smtClean="0">
                <a:solidFill>
                  <a:schemeClr val="bg1"/>
                </a:solidFill>
                <a:effectLst>
                  <a:outerShdw blurRad="38100" dist="38100" dir="2700000" algn="tl">
                    <a:srgbClr val="000000"/>
                  </a:outerShdw>
                </a:effectLst>
                <a:latin typeface="Papyrus" panose="03070502060502030205" pitchFamily="66" charset="0"/>
              </a:rPr>
              <a:t>wanted to pass the test.</a:t>
            </a:r>
            <a:endParaRPr lang="en-GB" sz="3600" b="1" dirty="0" smtClean="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313848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476672"/>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19. What happened if you failed the </a:t>
            </a:r>
            <a:r>
              <a:rPr lang="en-GB" b="1" dirty="0" smtClean="0">
                <a:solidFill>
                  <a:srgbClr val="33CCCC"/>
                </a:solidFill>
                <a:effectLst>
                  <a:outerShdw blurRad="38100" dist="38100" dir="2700000" algn="tl">
                    <a:srgbClr val="000000"/>
                  </a:outerShdw>
                </a:effectLst>
                <a:latin typeface="Papyrus" panose="03070502060502030205" pitchFamily="66" charset="0"/>
              </a:rPr>
              <a:t>test </a:t>
            </a:r>
            <a:r>
              <a:rPr lang="en-GB" b="1" dirty="0" smtClean="0">
                <a:solidFill>
                  <a:schemeClr val="bg1"/>
                </a:solidFill>
                <a:effectLst>
                  <a:outerShdw blurRad="38100" dist="38100" dir="2700000" algn="tl">
                    <a:srgbClr val="000000"/>
                  </a:outerShdw>
                </a:effectLst>
                <a:latin typeface="Papyrus" panose="03070502060502030205" pitchFamily="66" charset="0"/>
              </a:rPr>
              <a:t>to get into the afterlife?</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9864" y="1809398"/>
            <a:ext cx="1989576" cy="1938992"/>
          </a:xfrm>
          <a:prstGeom prst="rect">
            <a:avLst/>
          </a:prstGeom>
          <a:noFill/>
        </p:spPr>
        <p:txBody>
          <a:bodyPr wrap="square" rtlCol="0">
            <a:spAutoFit/>
          </a:bodyPr>
          <a:lstStyle/>
          <a:p>
            <a:pPr algn="ctr"/>
            <a:r>
              <a:rPr lang="en-GB" sz="2400" b="1" dirty="0">
                <a:solidFill>
                  <a:srgbClr val="33CCCC"/>
                </a:solidFill>
                <a:effectLst>
                  <a:outerShdw blurRad="38100" dist="38100" dir="2700000" algn="tl">
                    <a:srgbClr val="000000"/>
                  </a:outerShdw>
                </a:effectLst>
                <a:latin typeface="Papyrus" panose="03070502060502030205" pitchFamily="66" charset="0"/>
              </a:rPr>
              <a:t>a</a:t>
            </a:r>
            <a:r>
              <a:rPr lang="en-GB" sz="2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You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got </a:t>
            </a:r>
          </a:p>
          <a:p>
            <a:pPr algn="ctr"/>
            <a:r>
              <a:rPr lang="en-GB" sz="2400" b="1" dirty="0" smtClean="0">
                <a:solidFill>
                  <a:srgbClr val="33CCCC"/>
                </a:solidFill>
                <a:effectLst>
                  <a:outerShdw blurRad="38100" dist="38100" dir="2700000" algn="tl">
                    <a:srgbClr val="000000"/>
                  </a:outerShdw>
                </a:effectLst>
                <a:latin typeface="Papyrus" panose="03070502060502030205" pitchFamily="66" charset="0"/>
              </a:rPr>
              <a:t>shouted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at</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1835696" y="1772816"/>
            <a:ext cx="1989576" cy="2308324"/>
          </a:xfrm>
          <a:prstGeom prst="rect">
            <a:avLst/>
          </a:prstGeom>
          <a:noFill/>
        </p:spPr>
        <p:txBody>
          <a:bodyPr wrap="square" rtlCol="0">
            <a:spAutoFit/>
          </a:bodyPr>
          <a:lstStyle/>
          <a:p>
            <a:pPr algn="ctr"/>
            <a:r>
              <a:rPr lang="en-GB" sz="24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You had to wander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the earth forever as a </a:t>
            </a:r>
            <a:r>
              <a:rPr lang="en-GB" sz="2400" b="1" dirty="0" smtClean="0">
                <a:solidFill>
                  <a:srgbClr val="33CCCC"/>
                </a:solidFill>
                <a:effectLst>
                  <a:outerShdw blurRad="38100" dist="38100" dir="2700000" algn="tl">
                    <a:srgbClr val="000000"/>
                  </a:outerShdw>
                </a:effectLst>
                <a:latin typeface="Papyrus" panose="03070502060502030205" pitchFamily="66" charset="0"/>
              </a:rPr>
              <a:t>ghost</a:t>
            </a:r>
            <a:endParaRPr lang="en-GB" sz="2400" b="1" dirty="0">
              <a:solidFill>
                <a:srgbClr val="33CCCC"/>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3995936" y="1809398"/>
            <a:ext cx="2448272" cy="2677656"/>
          </a:xfrm>
          <a:prstGeom prst="rect">
            <a:avLst/>
          </a:prstGeom>
          <a:noFill/>
        </p:spPr>
        <p:txBody>
          <a:bodyPr wrap="square" rtlCol="0">
            <a:spAutoFit/>
          </a:bodyPr>
          <a:lstStyle/>
          <a:p>
            <a:pPr algn="ctr"/>
            <a:r>
              <a:rPr lang="en-GB" sz="2400" b="1" dirty="0">
                <a:solidFill>
                  <a:srgbClr val="33CCCC"/>
                </a:solidFill>
                <a:effectLst>
                  <a:outerShdw blurRad="38100" dist="38100" dir="2700000" algn="tl">
                    <a:srgbClr val="000000"/>
                  </a:outerShdw>
                </a:effectLst>
                <a:latin typeface="Papyrus" panose="03070502060502030205" pitchFamily="66" charset="0"/>
              </a:rPr>
              <a:t>c</a:t>
            </a:r>
            <a:r>
              <a:rPr lang="en-GB" sz="2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You were fed to a hippo-crocodile monster and made to wander the land of </a:t>
            </a:r>
            <a:r>
              <a:rPr lang="en-GB" sz="2400" b="1" dirty="0" err="1" smtClean="0">
                <a:solidFill>
                  <a:srgbClr val="33CCCC"/>
                </a:solidFill>
                <a:effectLst>
                  <a:outerShdw blurRad="38100" dist="38100" dir="2700000" algn="tl">
                    <a:srgbClr val="000000"/>
                  </a:outerShdw>
                </a:effectLst>
                <a:latin typeface="Papyrus" panose="03070502060502030205" pitchFamily="66" charset="0"/>
              </a:rPr>
              <a:t>Duat</a:t>
            </a:r>
            <a:r>
              <a:rPr lang="en-GB" sz="2400" b="1" dirty="0" smtClean="0">
                <a:solidFill>
                  <a:srgbClr val="33CCCC"/>
                </a:solidFill>
                <a:effectLst>
                  <a:outerShdw blurRad="38100" dist="38100" dir="2700000" algn="tl">
                    <a:srgbClr val="000000"/>
                  </a:outerShdw>
                </a:effectLst>
                <a:latin typeface="Papyrus" panose="03070502060502030205" pitchFamily="66" charset="0"/>
              </a:rPr>
              <a:t> </a:t>
            </a:r>
            <a:r>
              <a:rPr lang="en-GB" sz="2400" b="1" dirty="0" smtClean="0">
                <a:solidFill>
                  <a:schemeClr val="bg1"/>
                </a:solidFill>
                <a:effectLst>
                  <a:outerShdw blurRad="38100" dist="38100" dir="2700000" algn="tl">
                    <a:srgbClr val="000000"/>
                  </a:outerShdw>
                </a:effectLst>
                <a:latin typeface="Papyrus" panose="03070502060502030205" pitchFamily="66" charset="0"/>
              </a:rPr>
              <a:t>forever</a:t>
            </a:r>
            <a:endParaRPr lang="en-GB" sz="24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588224" y="1809398"/>
            <a:ext cx="2376264" cy="3416320"/>
          </a:xfrm>
          <a:prstGeom prst="rect">
            <a:avLst/>
          </a:prstGeom>
          <a:noFill/>
        </p:spPr>
        <p:txBody>
          <a:bodyPr wrap="square" rtlCol="0">
            <a:spAutoFit/>
          </a:bodyPr>
          <a:lstStyle/>
          <a:p>
            <a:pPr algn="ctr"/>
            <a:r>
              <a:rPr lang="en-GB" sz="24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Your </a:t>
            </a:r>
            <a:r>
              <a:rPr lang="en-GB" sz="2400" b="1" dirty="0" smtClean="0">
                <a:solidFill>
                  <a:srgbClr val="33CCCC"/>
                </a:solidFill>
                <a:effectLst>
                  <a:outerShdw blurRad="38100" dist="38100" dir="2700000" algn="tl">
                    <a:srgbClr val="000000"/>
                  </a:outerShdw>
                </a:effectLst>
                <a:latin typeface="Papyrus" panose="03070502060502030205" pitchFamily="66" charset="0"/>
              </a:rPr>
              <a:t>heart</a:t>
            </a:r>
            <a:r>
              <a:rPr lang="en-GB" sz="2400" b="1" dirty="0" smtClean="0">
                <a:solidFill>
                  <a:schemeClr val="bg1"/>
                </a:solidFill>
                <a:effectLst>
                  <a:outerShdw blurRad="38100" dist="38100" dir="2700000" algn="tl">
                    <a:srgbClr val="000000"/>
                  </a:outerShdw>
                </a:effectLst>
                <a:latin typeface="Papyrus" panose="03070502060502030205" pitchFamily="66" charset="0"/>
              </a:rPr>
              <a:t> was fed to a hippo-crocodile monster and you were made to wander the land of </a:t>
            </a:r>
            <a:r>
              <a:rPr lang="en-GB" sz="2400" b="1" dirty="0" err="1" smtClean="0">
                <a:solidFill>
                  <a:srgbClr val="33CCCC"/>
                </a:solidFill>
                <a:effectLst>
                  <a:outerShdw blurRad="38100" dist="38100" dir="2700000" algn="tl">
                    <a:srgbClr val="000000"/>
                  </a:outerShdw>
                </a:effectLst>
                <a:latin typeface="Papyrus" panose="03070502060502030205" pitchFamily="66" charset="0"/>
              </a:rPr>
              <a:t>Duat</a:t>
            </a:r>
            <a:r>
              <a:rPr lang="en-GB" sz="24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400" b="1" dirty="0" smtClean="0">
                <a:solidFill>
                  <a:schemeClr val="bg1"/>
                </a:solidFill>
                <a:effectLst>
                  <a:outerShdw blurRad="38100" dist="38100" dir="2700000" algn="tl">
                    <a:srgbClr val="000000"/>
                  </a:outerShdw>
                </a:effectLst>
                <a:latin typeface="Papyrus" panose="03070502060502030205" pitchFamily="66" charset="0"/>
              </a:rPr>
              <a:t>forever</a:t>
            </a:r>
            <a:endParaRPr lang="en-GB" sz="2400" b="1" dirty="0">
              <a:solidFill>
                <a:srgbClr val="33CCCC"/>
              </a:solidFill>
              <a:effectLst>
                <a:outerShdw blurRad="38100" dist="38100" dir="2700000" algn="tl">
                  <a:srgbClr val="000000"/>
                </a:outerShdw>
              </a:effectLst>
              <a:latin typeface="Papyrus" panose="03070502060502030205" pitchFamily="66" charset="0"/>
            </a:endParaRPr>
          </a:p>
        </p:txBody>
      </p:sp>
      <p:pic>
        <p:nvPicPr>
          <p:cNvPr id="5122" name="Picture 2" descr="Image result for real ghost pn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10000"/>
                    </a14:imgEffect>
                    <a14:imgEffect>
                      <a14:brightnessContrast bright="100000" contrast="-54000"/>
                    </a14:imgEffect>
                  </a14:imgLayer>
                </a14:imgProps>
              </a:ext>
              <a:ext uri="{28A0092B-C50C-407E-A947-70E740481C1C}">
                <a14:useLocalDpi xmlns:a14="http://schemas.microsoft.com/office/drawing/2010/main"/>
              </a:ext>
            </a:extLst>
          </a:blip>
          <a:srcRect/>
          <a:stretch/>
        </p:blipFill>
        <p:spPr bwMode="auto">
          <a:xfrm rot="238392" flipH="1">
            <a:off x="2469648" y="4049301"/>
            <a:ext cx="1035238" cy="2659397"/>
          </a:xfrm>
          <a:prstGeom prst="rect">
            <a:avLst/>
          </a:prstGeom>
          <a:noFill/>
          <a:effectLst>
            <a:glow rad="190500">
              <a:schemeClr val="bg1">
                <a:alpha val="22000"/>
              </a:schemeClr>
            </a:glow>
            <a:outerShdw blurRad="50800" dist="50800" dir="5400000" algn="ctr" rotWithShape="0">
              <a:srgbClr val="000000"/>
            </a:outerShdw>
            <a:softEdge rad="0"/>
          </a:effectLst>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1520" y="4653136"/>
            <a:ext cx="1791636" cy="106742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6" name="Picture 6" descr="Image result for ammit egyptian go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55977" y="4437112"/>
            <a:ext cx="2016223" cy="224104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5128" name="Picture 8" descr="Related image"/>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61155" y="5258857"/>
            <a:ext cx="1199277" cy="148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6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par>
                                <p:cTn id="23" presetID="10" presetClass="entr" presetSubtype="0"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fade">
                                      <p:cBhvr>
                                        <p:cTn id="25" dur="500"/>
                                        <p:tgtEl>
                                          <p:spTgt spid="5124"/>
                                        </p:tgtEl>
                                      </p:cBhvr>
                                    </p:animEffect>
                                  </p:childTnLst>
                                </p:cTn>
                              </p:par>
                              <p:par>
                                <p:cTn id="26" presetID="10" presetClass="entr" presetSubtype="0" fill="hold" nodeType="with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fade">
                                      <p:cBhvr>
                                        <p:cTn id="28" dur="500"/>
                                        <p:tgtEl>
                                          <p:spTgt spid="5126"/>
                                        </p:tgtEl>
                                      </p:cBhvr>
                                    </p:animEffect>
                                  </p:childTnLst>
                                </p:cTn>
                              </p:par>
                              <p:par>
                                <p:cTn id="29" presetID="10" presetClass="entr" presetSubtype="0" fill="hold" nodeType="withEffect">
                                  <p:stCondLst>
                                    <p:cond delay="0"/>
                                  </p:stCondLst>
                                  <p:childTnLst>
                                    <p:set>
                                      <p:cBhvr>
                                        <p:cTn id="30" dur="1" fill="hold">
                                          <p:stCondLst>
                                            <p:cond delay="0"/>
                                          </p:stCondLst>
                                        </p:cTn>
                                        <p:tgtEl>
                                          <p:spTgt spid="5128"/>
                                        </p:tgtEl>
                                        <p:attrNameLst>
                                          <p:attrName>style.visibility</p:attrName>
                                        </p:attrNameLst>
                                      </p:cBhvr>
                                      <p:to>
                                        <p:strVal val="visible"/>
                                      </p:to>
                                    </p:set>
                                    <p:animEffect transition="in" filter="fade">
                                      <p:cBhvr>
                                        <p:cTn id="31"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1052736"/>
            <a:ext cx="8229600" cy="1143000"/>
          </a:xfrm>
        </p:spPr>
        <p:txBody>
          <a:bodyPr>
            <a:noAutofit/>
          </a:bodyPr>
          <a:lstStyle/>
          <a:p>
            <a:pPr algn="l"/>
            <a:r>
              <a:rPr lang="en-GB" b="1" dirty="0" smtClean="0">
                <a:solidFill>
                  <a:schemeClr val="bg1"/>
                </a:solidFill>
                <a:effectLst>
                  <a:outerShdw blurRad="38100" dist="38100" dir="2700000" algn="tl">
                    <a:srgbClr val="000000"/>
                  </a:outerShdw>
                </a:effectLst>
                <a:latin typeface="Papyrus" panose="03070502060502030205" pitchFamily="66" charset="0"/>
              </a:rPr>
              <a:t>5. Name the animals that the goddess of mothers and babies, </a:t>
            </a:r>
            <a:r>
              <a:rPr lang="en-GB" b="1" dirty="0" err="1" smtClean="0">
                <a:solidFill>
                  <a:srgbClr val="33CCCC"/>
                </a:solidFill>
                <a:effectLst>
                  <a:outerShdw blurRad="38100" dist="38100" dir="2700000" algn="tl">
                    <a:srgbClr val="000000"/>
                  </a:outerShdw>
                </a:effectLst>
                <a:latin typeface="Papyrus" panose="03070502060502030205" pitchFamily="66" charset="0"/>
              </a:rPr>
              <a:t>Tarawet</a:t>
            </a:r>
            <a:r>
              <a:rPr lang="en-GB" b="1" dirty="0" smtClean="0">
                <a:solidFill>
                  <a:schemeClr val="bg1"/>
                </a:solidFill>
                <a:effectLst>
                  <a:outerShdw blurRad="38100" dist="38100" dir="2700000" algn="tl">
                    <a:srgbClr val="000000"/>
                  </a:outerShdw>
                </a:effectLst>
                <a:latin typeface="Papyrus" panose="03070502060502030205" pitchFamily="66" charset="0"/>
              </a:rPr>
              <a:t>, was made up of </a:t>
            </a:r>
            <a:br>
              <a:rPr lang="en-GB" b="1" dirty="0" smtClean="0">
                <a:solidFill>
                  <a:schemeClr val="bg1"/>
                </a:solidFill>
                <a:effectLst>
                  <a:outerShdw blurRad="38100" dist="38100" dir="2700000" algn="tl">
                    <a:srgbClr val="000000"/>
                  </a:outerShdw>
                </a:effectLst>
                <a:latin typeface="Papyrus" panose="03070502060502030205" pitchFamily="66" charset="0"/>
              </a:rPr>
            </a:br>
            <a:r>
              <a:rPr lang="en-GB" b="1" dirty="0" smtClean="0">
                <a:solidFill>
                  <a:schemeClr val="bg1"/>
                </a:solidFill>
                <a:effectLst>
                  <a:outerShdw blurRad="38100" dist="38100" dir="2700000" algn="tl">
                    <a:srgbClr val="000000"/>
                  </a:outerShdw>
                </a:effectLst>
                <a:latin typeface="Papyrus" panose="03070502060502030205" pitchFamily="66" charset="0"/>
              </a:rPr>
              <a:t>(</a:t>
            </a:r>
            <a:r>
              <a:rPr lang="en-GB" b="1" dirty="0" smtClean="0">
                <a:solidFill>
                  <a:srgbClr val="33CCCC"/>
                </a:solidFill>
                <a:effectLst>
                  <a:outerShdw blurRad="38100" dist="38100" dir="2700000" algn="tl">
                    <a:srgbClr val="000000"/>
                  </a:outerShdw>
                </a:effectLst>
                <a:latin typeface="Papyrus" panose="03070502060502030205" pitchFamily="66" charset="0"/>
              </a:rPr>
              <a:t>three</a:t>
            </a:r>
            <a:r>
              <a:rPr lang="en-GB" b="1" dirty="0" smtClean="0">
                <a:solidFill>
                  <a:schemeClr val="bg1"/>
                </a:solidFill>
                <a:effectLst>
                  <a:outerShdw blurRad="38100" dist="38100" dir="2700000" algn="tl">
                    <a:srgbClr val="000000"/>
                  </a:outerShdw>
                </a:effectLst>
                <a:latin typeface="Papyrus" panose="03070502060502030205" pitchFamily="66" charset="0"/>
              </a:rPr>
              <a:t> answers)</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pic>
        <p:nvPicPr>
          <p:cNvPr id="1026" name="Picture 2" descr="Image result for tarawet 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47865" y="2277222"/>
            <a:ext cx="5796136" cy="4580778"/>
          </a:xfrm>
          <a:prstGeom prst="rect">
            <a:avLst/>
          </a:prstGeom>
          <a:noFill/>
          <a:effectLst>
            <a:outerShdw blurRad="50800" dist="50800" dir="19800000" sx="102000" sy="102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44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1000" fill="hold"/>
                                        <p:tgtEl>
                                          <p:spTgt spid="1026"/>
                                        </p:tgtEl>
                                        <p:attrNameLst>
                                          <p:attrName>ppt_x</p:attrName>
                                        </p:attrNameLst>
                                      </p:cBhvr>
                                      <p:tavLst>
                                        <p:tav tm="0">
                                          <p:val>
                                            <p:strVal val="1+#ppt_w/2"/>
                                          </p:val>
                                        </p:tav>
                                        <p:tav tm="100000">
                                          <p:val>
                                            <p:strVal val="#ppt_x"/>
                                          </p:val>
                                        </p:tav>
                                      </p:tavLst>
                                    </p:anim>
                                    <p:anim calcmode="lin" valueType="num">
                                      <p:cBhvr additive="base">
                                        <p:cTn id="14" dur="10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4098" name="Picture 2" descr="Image result for amut ancient egypt"/>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100000">
                        <a14:foregroundMark x1="6726" y1="98404" x2="7623" y2="98936"/>
                        <a14:foregroundMark x1="16592" y1="95213" x2="96861" y2="63298"/>
                        <a14:foregroundMark x1="5830" y1="76064" x2="5830" y2="76064"/>
                        <a14:foregroundMark x1="3812" y1="76064" x2="10762" y2="79255"/>
                        <a14:backgroundMark x1="2018" y1="79255" x2="2691" y2="94681"/>
                        <a14:backgroundMark x1="7623" y1="84043" x2="11659" y2="82447"/>
                        <a14:backgroundMark x1="4709" y1="80319" x2="16816" y2="79787"/>
                      </a14:backgroundRemoval>
                    </a14:imgEffect>
                    <a14:imgEffect>
                      <a14:brightnessContrast bright="10000"/>
                    </a14:imgEffect>
                  </a14:imgLayer>
                </a14:imgProps>
              </a:ext>
              <a:ext uri="{28A0092B-C50C-407E-A947-70E740481C1C}">
                <a14:useLocalDpi xmlns:a14="http://schemas.microsoft.com/office/drawing/2010/main"/>
              </a:ext>
            </a:extLst>
          </a:blip>
          <a:srcRect/>
          <a:stretch/>
        </p:blipFill>
        <p:spPr bwMode="auto">
          <a:xfrm>
            <a:off x="2880320" y="4268322"/>
            <a:ext cx="6263680" cy="263691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3508" y="116632"/>
            <a:ext cx="8748972" cy="6740307"/>
          </a:xfrm>
          <a:prstGeom prst="rect">
            <a:avLst/>
          </a:prstGeom>
          <a:noFill/>
        </p:spPr>
        <p:txBody>
          <a:bodyPr wrap="square" rtlCol="0">
            <a:spAutoFit/>
          </a:bodyPr>
          <a:lstStyle/>
          <a:p>
            <a:pPr lvl="0"/>
            <a:r>
              <a:rPr lang="en-GB" sz="4400" b="1" dirty="0">
                <a:solidFill>
                  <a:srgbClr val="33CCCC"/>
                </a:solidFill>
                <a:effectLst>
                  <a:outerShdw blurRad="38100" dist="38100" dir="2700000" algn="tl">
                    <a:srgbClr val="000000"/>
                  </a:outerShdw>
                </a:effectLst>
                <a:latin typeface="Papyrus" panose="03070502060502030205" pitchFamily="66" charset="0"/>
              </a:rPr>
              <a:t>d</a:t>
            </a:r>
            <a:r>
              <a:rPr lang="en-GB" sz="4400" b="1" dirty="0" smtClean="0">
                <a:solidFill>
                  <a:srgbClr val="33CCCC"/>
                </a:solidFill>
                <a:effectLst>
                  <a:outerShdw blurRad="38100" dist="38100" dir="2700000" algn="tl">
                    <a:srgbClr val="000000"/>
                  </a:outerShdw>
                </a:effectLst>
                <a:latin typeface="Papyrus" panose="03070502060502030205" pitchFamily="66" charset="0"/>
              </a:rPr>
              <a:t>. </a:t>
            </a:r>
            <a:r>
              <a:rPr lang="en-GB" sz="4400" b="1" dirty="0" smtClean="0">
                <a:solidFill>
                  <a:schemeClr val="bg1"/>
                </a:solidFill>
                <a:effectLst>
                  <a:outerShdw blurRad="38100" dist="38100" dir="2700000" algn="tl">
                    <a:srgbClr val="000000"/>
                  </a:outerShdw>
                </a:effectLst>
                <a:latin typeface="Papyrus" panose="03070502060502030205" pitchFamily="66" charset="0"/>
              </a:rPr>
              <a:t>Your </a:t>
            </a:r>
            <a:r>
              <a:rPr lang="en-GB" sz="4400" b="1" dirty="0" smtClean="0">
                <a:solidFill>
                  <a:srgbClr val="33CCCC"/>
                </a:solidFill>
                <a:effectLst>
                  <a:outerShdw blurRad="38100" dist="38100" dir="2700000" algn="tl">
                    <a:srgbClr val="000000"/>
                  </a:outerShdw>
                </a:effectLst>
                <a:latin typeface="Papyrus" panose="03070502060502030205" pitchFamily="66" charset="0"/>
              </a:rPr>
              <a:t>heart</a:t>
            </a:r>
            <a:r>
              <a:rPr lang="en-GB" sz="4400" b="1" dirty="0" smtClean="0">
                <a:solidFill>
                  <a:schemeClr val="bg1"/>
                </a:solidFill>
                <a:effectLst>
                  <a:outerShdw blurRad="38100" dist="38100" dir="2700000" algn="tl">
                    <a:srgbClr val="000000"/>
                  </a:outerShdw>
                </a:effectLst>
                <a:latin typeface="Papyrus" panose="03070502060502030205" pitchFamily="66" charset="0"/>
              </a:rPr>
              <a:t> was fed to a hippo-crocodile monster and you were made to wander the land of </a:t>
            </a:r>
            <a:r>
              <a:rPr lang="en-GB" sz="4400" b="1" dirty="0" err="1" smtClean="0">
                <a:solidFill>
                  <a:srgbClr val="33CCCC"/>
                </a:solidFill>
                <a:effectLst>
                  <a:outerShdw blurRad="38100" dist="38100" dir="2700000" algn="tl">
                    <a:srgbClr val="000000"/>
                  </a:outerShdw>
                </a:effectLst>
                <a:latin typeface="Papyrus" panose="03070502060502030205" pitchFamily="66" charset="0"/>
              </a:rPr>
              <a:t>Duat</a:t>
            </a:r>
            <a:r>
              <a:rPr lang="en-GB" sz="4400" b="1" dirty="0" smtClean="0">
                <a:solidFill>
                  <a:srgbClr val="33CCCC"/>
                </a:solidFill>
                <a:effectLst>
                  <a:outerShdw blurRad="38100" dist="38100" dir="2700000" algn="tl">
                    <a:srgbClr val="000000"/>
                  </a:outerShdw>
                </a:effectLst>
                <a:latin typeface="Papyrus" panose="03070502060502030205" pitchFamily="66" charset="0"/>
              </a:rPr>
              <a:t> </a:t>
            </a:r>
            <a:r>
              <a:rPr lang="en-GB" sz="4400" b="1" dirty="0" smtClean="0">
                <a:solidFill>
                  <a:schemeClr val="bg1"/>
                </a:solidFill>
                <a:effectLst>
                  <a:outerShdw blurRad="38100" dist="38100" dir="2700000" algn="tl">
                    <a:srgbClr val="000000"/>
                  </a:outerShdw>
                </a:effectLst>
                <a:latin typeface="Papyrus" panose="03070502060502030205" pitchFamily="66" charset="0"/>
              </a:rPr>
              <a:t>forever</a:t>
            </a:r>
            <a:endParaRPr lang="en-GB" sz="4400" b="1" dirty="0" smtClean="0">
              <a:solidFill>
                <a:srgbClr val="33CCCC"/>
              </a:solidFill>
              <a:effectLst>
                <a:outerShdw blurRad="38100" dist="38100" dir="2700000" algn="tl">
                  <a:srgbClr val="000000"/>
                </a:outerShdw>
              </a:effectLst>
              <a:latin typeface="Papyrus" panose="03070502060502030205" pitchFamily="66" charset="0"/>
            </a:endParaRPr>
          </a:p>
          <a:p>
            <a:pPr lvl="0"/>
            <a:r>
              <a:rPr lang="en-GB" sz="3200" b="1" dirty="0" smtClean="0">
                <a:solidFill>
                  <a:schemeClr val="bg1"/>
                </a:solidFill>
                <a:effectLst>
                  <a:outerShdw blurRad="38100" dist="38100" dir="2700000" algn="tl">
                    <a:srgbClr val="000000"/>
                  </a:outerShdw>
                </a:effectLst>
                <a:latin typeface="Papyrus" panose="03070502060502030205" pitchFamily="66" charset="0"/>
              </a:rPr>
              <a:t>- only the </a:t>
            </a:r>
            <a:r>
              <a:rPr lang="en-GB" sz="3200" b="1" dirty="0" smtClean="0">
                <a:solidFill>
                  <a:srgbClr val="33CCCC"/>
                </a:solidFill>
                <a:effectLst>
                  <a:outerShdw blurRad="38100" dist="38100" dir="2700000" algn="tl">
                    <a:srgbClr val="000000"/>
                  </a:outerShdw>
                </a:effectLst>
                <a:latin typeface="Papyrus" panose="03070502060502030205" pitchFamily="66" charset="0"/>
              </a:rPr>
              <a:t>heart</a:t>
            </a:r>
            <a:r>
              <a:rPr lang="en-GB" sz="3200" b="1" dirty="0" smtClean="0">
                <a:solidFill>
                  <a:schemeClr val="bg1"/>
                </a:solidFill>
                <a:effectLst>
                  <a:outerShdw blurRad="38100" dist="38100" dir="2700000" algn="tl">
                    <a:srgbClr val="000000"/>
                  </a:outerShdw>
                </a:effectLst>
                <a:latin typeface="Papyrus" panose="03070502060502030205" pitchFamily="66" charset="0"/>
              </a:rPr>
              <a:t>, as without this, you could not get into the afterlife, but your soul would wander lost, always searching for a body it would never find. In some versions, with the loss </a:t>
            </a:r>
          </a:p>
          <a:p>
            <a:pPr lvl="0"/>
            <a:r>
              <a:rPr lang="en-GB" sz="3200" b="1" dirty="0" smtClean="0">
                <a:solidFill>
                  <a:schemeClr val="bg1"/>
                </a:solidFill>
                <a:effectLst>
                  <a:outerShdw blurRad="38100" dist="38100" dir="2700000" algn="tl">
                    <a:srgbClr val="000000"/>
                  </a:outerShdw>
                </a:effectLst>
                <a:latin typeface="Papyrus" panose="03070502060502030205" pitchFamily="66" charset="0"/>
              </a:rPr>
              <a:t>of the </a:t>
            </a:r>
            <a:r>
              <a:rPr lang="en-GB" sz="3200" b="1" dirty="0" smtClean="0">
                <a:solidFill>
                  <a:srgbClr val="33CCCC"/>
                </a:solidFill>
                <a:effectLst>
                  <a:outerShdw blurRad="38100" dist="38100" dir="2700000" algn="tl">
                    <a:srgbClr val="000000"/>
                  </a:outerShdw>
                </a:effectLst>
                <a:latin typeface="Papyrus" panose="03070502060502030205" pitchFamily="66" charset="0"/>
              </a:rPr>
              <a:t>heart</a:t>
            </a:r>
            <a:r>
              <a:rPr lang="en-GB" sz="3200" b="1" dirty="0" smtClean="0">
                <a:solidFill>
                  <a:schemeClr val="bg1"/>
                </a:solidFill>
                <a:effectLst>
                  <a:outerShdw blurRad="38100" dist="38100" dir="2700000" algn="tl">
                    <a:srgbClr val="000000"/>
                  </a:outerShdw>
                </a:effectLst>
                <a:latin typeface="Papyrus" panose="03070502060502030205" pitchFamily="66" charset="0"/>
              </a:rPr>
              <a:t>, you would </a:t>
            </a:r>
          </a:p>
          <a:p>
            <a:pPr lvl="0"/>
            <a:r>
              <a:rPr lang="en-GB" sz="3200" b="1" dirty="0" smtClean="0">
                <a:solidFill>
                  <a:schemeClr val="bg1"/>
                </a:solidFill>
                <a:effectLst>
                  <a:outerShdw blurRad="38100" dist="38100" dir="2700000" algn="tl">
                    <a:srgbClr val="000000"/>
                  </a:outerShdw>
                </a:effectLst>
                <a:latin typeface="Papyrus" panose="03070502060502030205" pitchFamily="66" charset="0"/>
              </a:rPr>
              <a:t>simply cease to </a:t>
            </a:r>
          </a:p>
          <a:p>
            <a:pPr lvl="0"/>
            <a:r>
              <a:rPr lang="en-GB" sz="3200" b="1" dirty="0" smtClean="0">
                <a:solidFill>
                  <a:schemeClr val="bg1"/>
                </a:solidFill>
                <a:effectLst>
                  <a:outerShdw blurRad="38100" dist="38100" dir="2700000" algn="tl">
                    <a:srgbClr val="000000"/>
                  </a:outerShdw>
                </a:effectLst>
                <a:latin typeface="Papyrus" panose="03070502060502030205" pitchFamily="66" charset="0"/>
              </a:rPr>
              <a:t>exist </a:t>
            </a:r>
          </a:p>
          <a:p>
            <a:pPr lvl="0"/>
            <a:r>
              <a:rPr lang="en-GB" sz="3200" b="1" dirty="0" smtClean="0">
                <a:solidFill>
                  <a:schemeClr val="bg1"/>
                </a:solidFill>
                <a:effectLst>
                  <a:outerShdw blurRad="38100" dist="38100" dir="2700000" algn="tl">
                    <a:srgbClr val="000000"/>
                  </a:outerShdw>
                </a:effectLst>
                <a:latin typeface="Papyrus" panose="03070502060502030205" pitchFamily="66" charset="0"/>
              </a:rPr>
              <a:t>at all.</a:t>
            </a:r>
            <a:endParaRPr lang="en-GB" sz="3600" b="1" dirty="0" smtClean="0">
              <a:solidFill>
                <a:schemeClr val="bg1"/>
              </a:solidFill>
              <a:effectLst>
                <a:outerShdw blurRad="38100" dist="38100" dir="2700000" algn="tl">
                  <a:srgbClr val="000000"/>
                </a:outerShdw>
              </a:effectLst>
              <a:latin typeface="Papyrus" panose="03070502060502030205" pitchFamily="66" charset="0"/>
            </a:endParaRPr>
          </a:p>
        </p:txBody>
      </p:sp>
      <p:pic>
        <p:nvPicPr>
          <p:cNvPr id="8" name="Picture 8" descr="Related image"/>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rot="18250636">
            <a:off x="1690628" y="5735697"/>
            <a:ext cx="1199277" cy="148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8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0-#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par>
                                <p:cTn id="18" presetID="8" presetClass="emph" presetSubtype="0" fill="hold" nodeType="withEffect">
                                  <p:stCondLst>
                                    <p:cond delay="0"/>
                                  </p:stCondLst>
                                  <p:childTnLst>
                                    <p:animRot by="21600000">
                                      <p:cBhvr>
                                        <p:cTn id="19" dur="1000" fill="hold"/>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500"/>
                                        <p:tgtEl>
                                          <p:spTgt spid="6">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27384"/>
            <a:ext cx="8229600" cy="1143000"/>
          </a:xfrm>
        </p:spPr>
        <p:txBody>
          <a:bodyPr>
            <a:noAutofit/>
          </a:bodyPr>
          <a:lstStyle/>
          <a:p>
            <a:r>
              <a:rPr lang="en-GB" b="1" dirty="0" smtClean="0">
                <a:solidFill>
                  <a:schemeClr val="bg1"/>
                </a:solidFill>
                <a:effectLst>
                  <a:outerShdw blurRad="38100" dist="38100" dir="2700000" algn="tl">
                    <a:srgbClr val="000000"/>
                  </a:outerShdw>
                </a:effectLst>
                <a:latin typeface="Papyrus" panose="03070502060502030205" pitchFamily="66" charset="0"/>
              </a:rPr>
              <a:t>20. Which </a:t>
            </a:r>
            <a:r>
              <a:rPr lang="en-GB" b="1" dirty="0" smtClean="0">
                <a:solidFill>
                  <a:srgbClr val="33CCCC"/>
                </a:solidFill>
                <a:effectLst>
                  <a:outerShdw blurRad="38100" dist="38100" dir="2700000" algn="tl">
                    <a:srgbClr val="000000"/>
                  </a:outerShdw>
                </a:effectLst>
                <a:latin typeface="Papyrus" panose="03070502060502030205" pitchFamily="66" charset="0"/>
              </a:rPr>
              <a:t>organ</a:t>
            </a:r>
            <a:r>
              <a:rPr lang="en-GB" b="1" dirty="0" smtClean="0">
                <a:solidFill>
                  <a:schemeClr val="bg1"/>
                </a:solidFill>
                <a:effectLst>
                  <a:outerShdw blurRad="38100" dist="38100" dir="2700000" algn="tl">
                    <a:srgbClr val="000000"/>
                  </a:outerShdw>
                </a:effectLst>
                <a:latin typeface="Papyrus" panose="03070502060502030205" pitchFamily="66" charset="0"/>
              </a:rPr>
              <a:t> goes in which jar?</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13" name="TextBox 12"/>
          <p:cNvSpPr txBox="1"/>
          <p:nvPr/>
        </p:nvSpPr>
        <p:spPr>
          <a:xfrm>
            <a:off x="179512" y="980728"/>
            <a:ext cx="1944216" cy="584775"/>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a. </a:t>
            </a:r>
            <a:r>
              <a:rPr lang="en-GB" sz="3200" b="1" dirty="0" smtClean="0">
                <a:solidFill>
                  <a:schemeClr val="bg1"/>
                </a:solidFill>
                <a:effectLst>
                  <a:outerShdw blurRad="38100" dist="38100" dir="2700000" algn="tl">
                    <a:srgbClr val="000000"/>
                  </a:outerShdw>
                </a:effectLst>
                <a:latin typeface="Papyrus" panose="03070502060502030205" pitchFamily="66" charset="0"/>
              </a:rPr>
              <a:t>Lungs</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4" name="TextBox 13"/>
          <p:cNvSpPr txBox="1"/>
          <p:nvPr/>
        </p:nvSpPr>
        <p:spPr>
          <a:xfrm>
            <a:off x="2411760" y="980728"/>
            <a:ext cx="1800200" cy="584775"/>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b. </a:t>
            </a:r>
            <a:r>
              <a:rPr lang="en-GB" sz="3200" b="1" dirty="0" smtClean="0">
                <a:solidFill>
                  <a:schemeClr val="bg1"/>
                </a:solidFill>
                <a:effectLst>
                  <a:outerShdw blurRad="38100" dist="38100" dir="2700000" algn="tl">
                    <a:srgbClr val="000000"/>
                  </a:outerShdw>
                </a:effectLst>
                <a:latin typeface="Papyrus" panose="03070502060502030205" pitchFamily="66" charset="0"/>
              </a:rPr>
              <a:t>Liver</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5" name="TextBox 14"/>
          <p:cNvSpPr txBox="1"/>
          <p:nvPr/>
        </p:nvSpPr>
        <p:spPr>
          <a:xfrm>
            <a:off x="4139952" y="980728"/>
            <a:ext cx="2592288" cy="584775"/>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c. </a:t>
            </a:r>
            <a:r>
              <a:rPr lang="en-GB" sz="3200" b="1" dirty="0" smtClean="0">
                <a:solidFill>
                  <a:schemeClr val="bg1"/>
                </a:solidFill>
                <a:effectLst>
                  <a:outerShdw blurRad="38100" dist="38100" dir="2700000" algn="tl">
                    <a:srgbClr val="000000"/>
                  </a:outerShdw>
                </a:effectLst>
                <a:latin typeface="Papyrus" panose="03070502060502030205" pitchFamily="66" charset="0"/>
              </a:rPr>
              <a:t>Stomach</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sp>
        <p:nvSpPr>
          <p:cNvPr id="16" name="TextBox 15"/>
          <p:cNvSpPr txBox="1"/>
          <p:nvPr/>
        </p:nvSpPr>
        <p:spPr>
          <a:xfrm>
            <a:off x="6562544" y="980728"/>
            <a:ext cx="2545960" cy="584775"/>
          </a:xfrm>
          <a:prstGeom prst="rect">
            <a:avLst/>
          </a:prstGeom>
          <a:noFill/>
        </p:spPr>
        <p:txBody>
          <a:bodyPr wrap="square" rtlCol="0">
            <a:spAutoFit/>
          </a:bodyPr>
          <a:lstStyle/>
          <a:p>
            <a:pPr algn="ctr"/>
            <a:r>
              <a:rPr lang="en-GB" sz="3200" b="1" dirty="0" smtClean="0">
                <a:solidFill>
                  <a:srgbClr val="33CCCC"/>
                </a:solidFill>
                <a:effectLst>
                  <a:outerShdw blurRad="38100" dist="38100" dir="2700000" algn="tl">
                    <a:srgbClr val="000000"/>
                  </a:outerShdw>
                </a:effectLst>
                <a:latin typeface="Papyrus" panose="03070502060502030205" pitchFamily="66" charset="0"/>
              </a:rPr>
              <a:t>d.</a:t>
            </a:r>
            <a:r>
              <a:rPr lang="en-GB" sz="3200" b="1" dirty="0" smtClean="0">
                <a:solidFill>
                  <a:schemeClr val="bg1"/>
                </a:solidFill>
                <a:effectLst>
                  <a:outerShdw blurRad="38100" dist="38100" dir="2700000" algn="tl">
                    <a:srgbClr val="000000"/>
                  </a:outerShdw>
                </a:effectLst>
                <a:latin typeface="Papyrus" panose="03070502060502030205" pitchFamily="66" charset="0"/>
              </a:rPr>
              <a:t> Intestines</a:t>
            </a:r>
            <a:endParaRPr lang="en-GB" sz="32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7170" name="Picture 2" descr="Image result for intestines 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3804" b="99592" l="3804" r="93750">
                        <a14:backgroundMark x1="56114" y1="24592" x2="58696" y2="24457"/>
                        <a14:backgroundMark x1="60598" y1="28940" x2="63179" y2="35326"/>
                        <a14:backgroundMark x1="70924" y1="31658" x2="69022" y2="29348"/>
                        <a14:backgroundMark x1="44837" y1="25408" x2="44837" y2="25408"/>
                        <a14:backgroundMark x1="51495" y1="32201" x2="51495" y2="32201"/>
                        <a14:backgroundMark x1="35870" y1="27446" x2="35870" y2="27446"/>
                        <a14:backgroundMark x1="28940" y1="31250" x2="28940" y2="31250"/>
                        <a14:backgroundMark x1="39946" y1="36549" x2="41168" y2="37772"/>
                        <a14:backgroundMark x1="46603" y1="63587" x2="46060" y2="66168"/>
                        <a14:backgroundMark x1="35462" y1="69429" x2="32337" y2="67935"/>
                        <a14:backgroundMark x1="37092" y1="61141" x2="37092" y2="61141"/>
                        <a14:backgroundMark x1="51495" y1="49049" x2="51495" y2="49049"/>
                        <a14:backgroundMark x1="58967" y1="44293" x2="58967" y2="44293"/>
                        <a14:backgroundMark x1="49728" y1="50815" x2="44022" y2="57609"/>
                        <a14:backgroundMark x1="49321" y1="59918" x2="50679" y2="58424"/>
                        <a14:backgroundMark x1="69837" y1="55707" x2="69837" y2="55707"/>
                        <a14:backgroundMark x1="73505" y1="67935" x2="73505" y2="67935"/>
                        <a14:backgroundMark x1="66168" y1="69837" x2="66168" y2="69837"/>
                        <a14:backgroundMark x1="72554" y1="38451" x2="72554" y2="38451"/>
                        <a14:backgroundMark x1="35054" y1="61141" x2="35054" y2="61141"/>
                        <a14:backgroundMark x1="26359" y1="61141" x2="26359" y2="61141"/>
                      </a14:backgroundRemoval>
                    </a14:imgEffect>
                    <a14:imgEffect>
                      <a14:brightnessContrast bright="10000" contrast="30000"/>
                    </a14:imgEffect>
                  </a14:imgLayer>
                </a14:imgProps>
              </a:ext>
              <a:ext uri="{28A0092B-C50C-407E-A947-70E740481C1C}">
                <a14:useLocalDpi xmlns:a14="http://schemas.microsoft.com/office/drawing/2010/main"/>
              </a:ext>
            </a:extLst>
          </a:blip>
          <a:srcRect/>
          <a:stretch>
            <a:fillRect/>
          </a:stretch>
        </p:blipFill>
        <p:spPr bwMode="auto">
          <a:xfrm>
            <a:off x="6948264" y="1452584"/>
            <a:ext cx="1797988" cy="179798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2" name="Picture 4" descr="Image result for stomach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043" r="98404"/>
                    </a14:imgEffect>
                  </a14:imgLayer>
                </a14:imgProps>
              </a:ext>
              <a:ext uri="{28A0092B-C50C-407E-A947-70E740481C1C}">
                <a14:useLocalDpi xmlns:a14="http://schemas.microsoft.com/office/drawing/2010/main"/>
              </a:ext>
            </a:extLst>
          </a:blip>
          <a:srcRect/>
          <a:stretch>
            <a:fillRect/>
          </a:stretch>
        </p:blipFill>
        <p:spPr bwMode="auto">
          <a:xfrm>
            <a:off x="4618330" y="1592180"/>
            <a:ext cx="1872206" cy="170291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4" name="Picture 6" descr="Image result for lungs pn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3333" b="95667" l="1667" r="100000">
                        <a14:foregroundMark x1="63333" y1="12500" x2="90833" y2="81667"/>
                        <a14:backgroundMark x1="52667" y1="22833" x2="50000" y2="75500"/>
                      </a14:backgroundRemoval>
                    </a14:imgEffect>
                  </a14:imgLayer>
                </a14:imgProps>
              </a:ext>
              <a:ext uri="{28A0092B-C50C-407E-A947-70E740481C1C}">
                <a14:useLocalDpi xmlns:a14="http://schemas.microsoft.com/office/drawing/2010/main"/>
              </a:ext>
            </a:extLst>
          </a:blip>
          <a:srcRect/>
          <a:stretch>
            <a:fillRect/>
          </a:stretch>
        </p:blipFill>
        <p:spPr bwMode="auto">
          <a:xfrm>
            <a:off x="268397" y="1592180"/>
            <a:ext cx="1927338" cy="192733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liver pn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7750" r="94333"/>
                    </a14:imgEffect>
                  </a14:imgLayer>
                </a14:imgProps>
              </a:ext>
              <a:ext uri="{28A0092B-C50C-407E-A947-70E740481C1C}">
                <a14:useLocalDpi xmlns:a14="http://schemas.microsoft.com/office/drawing/2010/main"/>
              </a:ext>
            </a:extLst>
          </a:blip>
          <a:srcRect/>
          <a:stretch>
            <a:fillRect/>
          </a:stretch>
        </p:blipFill>
        <p:spPr bwMode="auto">
          <a:xfrm>
            <a:off x="2345540" y="1525960"/>
            <a:ext cx="2298468" cy="22984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canopic jars png"/>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0" b="100000" l="0" r="98225">
                        <a14:foregroundMark x1="47337" y1="19231" x2="47337" y2="2307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539902" y="3356992"/>
            <a:ext cx="1384327" cy="2560747"/>
          </a:xfrm>
          <a:prstGeom prst="rect">
            <a:avLst/>
          </a:prstGeom>
          <a:noFill/>
          <a:effectLst>
            <a:outerShdw blurRad="50800" dist="50800" dir="19200000" sx="102000" sy="102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7" name="Picture 4" descr="Image result for canopic jars png"/>
          <p:cNvPicPr>
            <a:picLocks noChangeAspect="1" noChangeArrowheads="1"/>
          </p:cNvPicPr>
          <p:nvPr/>
        </p:nvPicPr>
        <p:blipFill rotWithShape="1">
          <a:blip r:embed="rId13" cstate="email">
            <a:extLst>
              <a:ext uri="{BEBA8EAE-BF5A-486C-A8C5-ECC9F3942E4B}">
                <a14:imgProps xmlns:a14="http://schemas.microsoft.com/office/drawing/2010/main">
                  <a14:imgLayer r:embed="rId14">
                    <a14:imgEffect>
                      <a14:backgroundRemoval t="0" b="100000" l="3226" r="100000">
                        <a14:foregroundMark x1="37097" y1="31090" x2="45161" y2="19551"/>
                        <a14:foregroundMark x1="75806" y1="31090" x2="67742" y2="21474"/>
                        <a14:foregroundMark x1="34677" y1="5128" x2="36290" y2="6731"/>
                        <a14:foregroundMark x1="67742" y1="5128" x2="69355" y2="7692"/>
                        <a14:foregroundMark x1="14516" y1="50641" x2="25000" y2="82051"/>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l="12260"/>
          <a:stretch/>
        </p:blipFill>
        <p:spPr bwMode="auto">
          <a:xfrm>
            <a:off x="7424381" y="3212976"/>
            <a:ext cx="983119" cy="2808312"/>
          </a:xfrm>
          <a:prstGeom prst="rect">
            <a:avLst/>
          </a:prstGeom>
          <a:noFill/>
          <a:effectLst>
            <a:outerShdw blurRad="50800" dist="50800" dir="1134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8" name="Picture 6" descr="Image result for canopic jars png"/>
          <p:cNvPicPr>
            <a:picLocks noChangeAspect="1" noChangeArrowheads="1"/>
          </p:cNvPicPr>
          <p:nvPr/>
        </p:nvPicPr>
        <p:blipFill rotWithShape="1">
          <a:blip r:embed="rId15" cstate="email">
            <a:extLst>
              <a:ext uri="{BEBA8EAE-BF5A-486C-A8C5-ECC9F3942E4B}">
                <a14:imgProps xmlns:a14="http://schemas.microsoft.com/office/drawing/2010/main">
                  <a14:imgLayer r:embed="rId16">
                    <a14:imgEffect>
                      <a14:backgroundRemoval t="5449" b="89744" l="4795" r="100000">
                        <a14:foregroundMark x1="74658" y1="80769" x2="85616" y2="44231"/>
                        <a14:foregroundMark x1="70548" y1="84615" x2="73973" y2="81731"/>
                        <a14:backgroundMark x1="86986" y1="52885" x2="85616" y2="4166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5052756" y="3340114"/>
            <a:ext cx="1253512" cy="2681174"/>
          </a:xfrm>
          <a:prstGeom prst="rect">
            <a:avLst/>
          </a:prstGeom>
          <a:noFill/>
          <a:effectLst>
            <a:outerShdw blurRad="50800" dist="50800" dir="1920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9" name="Picture 8" descr="Image result for canopic jars png"/>
          <p:cNvPicPr>
            <a:picLocks noChangeAspect="1" noChangeArrowheads="1"/>
          </p:cNvPicPr>
          <p:nvPr/>
        </p:nvPicPr>
        <p:blipFill rotWithShape="1">
          <a:blip r:embed="rId17" cstate="email">
            <a:extLst>
              <a:ext uri="{BEBA8EAE-BF5A-486C-A8C5-ECC9F3942E4B}">
                <a14:imgProps xmlns:a14="http://schemas.microsoft.com/office/drawing/2010/main">
                  <a14:imgLayer r:embed="rId18">
                    <a14:imgEffect>
                      <a14:backgroundRemoval t="5449" b="98718" l="7229" r="96988">
                        <a14:foregroundMark x1="70482" y1="90705" x2="74096" y2="88141"/>
                        <a14:foregroundMark x1="68072" y1="92628" x2="71084" y2="90385"/>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2811954" y="3316525"/>
            <a:ext cx="1365640" cy="2560747"/>
          </a:xfrm>
          <a:prstGeom prst="rect">
            <a:avLst/>
          </a:prstGeom>
          <a:noFill/>
          <a:effectLst>
            <a:outerShdw blurRad="50800" dist="50800" dir="162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56040" y="5805264"/>
            <a:ext cx="2471744" cy="954107"/>
          </a:xfrm>
          <a:prstGeom prst="rect">
            <a:avLst/>
          </a:prstGeom>
          <a:noFill/>
        </p:spPr>
        <p:txBody>
          <a:bodyPr wrap="square" rtlCol="0">
            <a:spAutoFit/>
          </a:bodyPr>
          <a:lstStyle/>
          <a:p>
            <a:pPr algn="ctr"/>
            <a:r>
              <a:rPr lang="en-GB" sz="2800" b="1" dirty="0" err="1" smtClean="0">
                <a:solidFill>
                  <a:srgbClr val="33CCCC"/>
                </a:solidFill>
                <a:effectLst>
                  <a:outerShdw blurRad="38100" dist="38100" dir="2700000" algn="tl">
                    <a:srgbClr val="000000"/>
                  </a:outerShdw>
                </a:effectLst>
                <a:latin typeface="Papyrus" panose="03070502060502030205" pitchFamily="66" charset="0"/>
              </a:rPr>
              <a:t>Qebhusenuef</a:t>
            </a:r>
            <a:endParaRPr lang="en-GB" sz="2800" b="1" dirty="0" smtClean="0">
              <a:solidFill>
                <a:srgbClr val="33CCCC"/>
              </a:solidFill>
              <a:effectLst>
                <a:outerShdw blurRad="38100" dist="38100" dir="2700000" algn="tl">
                  <a:srgbClr val="000000"/>
                </a:outerShdw>
              </a:effectLst>
              <a:latin typeface="Papyrus" panose="03070502060502030205" pitchFamily="66" charset="0"/>
            </a:endParaRP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falcon)</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21" name="TextBox 20"/>
          <p:cNvSpPr txBox="1"/>
          <p:nvPr/>
        </p:nvSpPr>
        <p:spPr>
          <a:xfrm>
            <a:off x="2294906" y="5805264"/>
            <a:ext cx="2399736" cy="954107"/>
          </a:xfrm>
          <a:prstGeom prst="rect">
            <a:avLst/>
          </a:prstGeom>
          <a:noFill/>
        </p:spPr>
        <p:txBody>
          <a:bodyPr wrap="square" rtlCol="0">
            <a:spAutoFit/>
          </a:bodyPr>
          <a:lstStyle/>
          <a:p>
            <a:pPr algn="ctr"/>
            <a:r>
              <a:rPr lang="en-GB" sz="2800" b="1" dirty="0" err="1" smtClean="0">
                <a:solidFill>
                  <a:srgbClr val="33CCCC"/>
                </a:solidFill>
                <a:effectLst>
                  <a:outerShdw blurRad="38100" dist="38100" dir="2700000" algn="tl">
                    <a:srgbClr val="000000"/>
                  </a:outerShdw>
                </a:effectLst>
                <a:latin typeface="Papyrus" panose="03070502060502030205" pitchFamily="66" charset="0"/>
              </a:rPr>
              <a:t>Imsety</a:t>
            </a:r>
            <a:endParaRPr lang="en-GB" sz="2800" b="1" dirty="0" smtClean="0">
              <a:solidFill>
                <a:srgbClr val="33CCCC"/>
              </a:solidFill>
              <a:effectLst>
                <a:outerShdw blurRad="38100" dist="38100" dir="2700000" algn="tl">
                  <a:srgbClr val="000000"/>
                </a:outerShdw>
              </a:effectLst>
              <a:latin typeface="Papyrus" panose="03070502060502030205" pitchFamily="66" charset="0"/>
            </a:endParaRP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human)</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22" name="TextBox 21"/>
          <p:cNvSpPr txBox="1"/>
          <p:nvPr/>
        </p:nvSpPr>
        <p:spPr>
          <a:xfrm>
            <a:off x="4470762" y="5805264"/>
            <a:ext cx="2477502" cy="954107"/>
          </a:xfrm>
          <a:prstGeom prst="rect">
            <a:avLst/>
          </a:prstGeom>
          <a:noFill/>
        </p:spPr>
        <p:txBody>
          <a:bodyPr wrap="square" rtlCol="0">
            <a:spAutoFit/>
          </a:bodyPr>
          <a:lstStyle/>
          <a:p>
            <a:pPr algn="ctr"/>
            <a:r>
              <a:rPr lang="en-GB" sz="2800" b="1" dirty="0" err="1" smtClean="0">
                <a:solidFill>
                  <a:srgbClr val="33CCCC"/>
                </a:solidFill>
                <a:effectLst>
                  <a:outerShdw blurRad="38100" dist="38100" dir="2700000" algn="tl">
                    <a:srgbClr val="000000"/>
                  </a:outerShdw>
                </a:effectLst>
                <a:latin typeface="Papyrus" panose="03070502060502030205" pitchFamily="66" charset="0"/>
              </a:rPr>
              <a:t>Hapi</a:t>
            </a:r>
            <a:endParaRPr lang="en-GB" sz="2800" b="1" dirty="0" smtClean="0">
              <a:solidFill>
                <a:srgbClr val="33CCCC"/>
              </a:solidFill>
              <a:effectLst>
                <a:outerShdw blurRad="38100" dist="38100" dir="2700000" algn="tl">
                  <a:srgbClr val="000000"/>
                </a:outerShdw>
              </a:effectLst>
              <a:latin typeface="Papyrus" panose="03070502060502030205" pitchFamily="66" charset="0"/>
            </a:endParaRP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baboon)</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24" name="TextBox 23"/>
          <p:cNvSpPr txBox="1"/>
          <p:nvPr/>
        </p:nvSpPr>
        <p:spPr>
          <a:xfrm>
            <a:off x="6766467" y="5805263"/>
            <a:ext cx="2270029" cy="954107"/>
          </a:xfrm>
          <a:prstGeom prst="rect">
            <a:avLst/>
          </a:prstGeom>
          <a:noFill/>
        </p:spPr>
        <p:txBody>
          <a:bodyPr wrap="square" rtlCol="0">
            <a:spAutoFit/>
          </a:bodyPr>
          <a:lstStyle/>
          <a:p>
            <a:pPr algn="ctr"/>
            <a:r>
              <a:rPr lang="en-GB" sz="2800" b="1" dirty="0" err="1" smtClean="0">
                <a:solidFill>
                  <a:srgbClr val="33CCCC"/>
                </a:solidFill>
                <a:effectLst>
                  <a:outerShdw blurRad="38100" dist="38100" dir="2700000" algn="tl">
                    <a:srgbClr val="000000"/>
                  </a:outerShdw>
                </a:effectLst>
                <a:latin typeface="Papyrus" panose="03070502060502030205" pitchFamily="66" charset="0"/>
              </a:rPr>
              <a:t>Duametef</a:t>
            </a:r>
            <a:endParaRPr lang="en-GB" sz="2800" b="1" dirty="0" smtClean="0">
              <a:solidFill>
                <a:srgbClr val="33CCCC"/>
              </a:solidFill>
              <a:effectLst>
                <a:outerShdw blurRad="38100" dist="38100" dir="2700000" algn="tl">
                  <a:srgbClr val="000000"/>
                </a:outerShdw>
              </a:effectLst>
              <a:latin typeface="Papyrus" panose="03070502060502030205" pitchFamily="66" charset="0"/>
            </a:endParaRP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 jackal)</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146041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fade">
                                      <p:cBhvr>
                                        <p:cTn id="22" dur="500"/>
                                        <p:tgtEl>
                                          <p:spTgt spid="7170"/>
                                        </p:tgtEl>
                                      </p:cBhvr>
                                    </p:animEffect>
                                  </p:childTnLst>
                                </p:cTn>
                              </p:par>
                              <p:par>
                                <p:cTn id="23" presetID="10" presetClass="entr" presetSubtype="0" fill="hold" nodeType="with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fade">
                                      <p:cBhvr>
                                        <p:cTn id="25" dur="500"/>
                                        <p:tgtEl>
                                          <p:spTgt spid="7172"/>
                                        </p:tgtEl>
                                      </p:cBhvr>
                                    </p:animEffect>
                                  </p:childTnLst>
                                </p:cTn>
                              </p:par>
                              <p:par>
                                <p:cTn id="26" presetID="10" presetClass="entr" presetSubtype="0" fill="hold" nodeType="withEffect">
                                  <p:stCondLst>
                                    <p:cond delay="0"/>
                                  </p:stCondLst>
                                  <p:childTnLst>
                                    <p:set>
                                      <p:cBhvr>
                                        <p:cTn id="27" dur="1" fill="hold">
                                          <p:stCondLst>
                                            <p:cond delay="0"/>
                                          </p:stCondLst>
                                        </p:cTn>
                                        <p:tgtEl>
                                          <p:spTgt spid="7174"/>
                                        </p:tgtEl>
                                        <p:attrNameLst>
                                          <p:attrName>style.visibility</p:attrName>
                                        </p:attrNameLst>
                                      </p:cBhvr>
                                      <p:to>
                                        <p:strVal val="visible"/>
                                      </p:to>
                                    </p:set>
                                    <p:animEffect transition="in" filter="fade">
                                      <p:cBhvr>
                                        <p:cTn id="28" dur="500"/>
                                        <p:tgtEl>
                                          <p:spTgt spid="7174"/>
                                        </p:tgtEl>
                                      </p:cBhvr>
                                    </p:animEffect>
                                  </p:childTnLst>
                                </p:cTn>
                              </p:par>
                              <p:par>
                                <p:cTn id="29" presetID="10" presetClass="entr" presetSubtype="0" fill="hold" nodeType="withEffect">
                                  <p:stCondLst>
                                    <p:cond delay="0"/>
                                  </p:stCondLst>
                                  <p:childTnLst>
                                    <p:set>
                                      <p:cBhvr>
                                        <p:cTn id="30" dur="1" fill="hold">
                                          <p:stCondLst>
                                            <p:cond delay="0"/>
                                          </p:stCondLst>
                                        </p:cTn>
                                        <p:tgtEl>
                                          <p:spTgt spid="7176"/>
                                        </p:tgtEl>
                                        <p:attrNameLst>
                                          <p:attrName>style.visibility</p:attrName>
                                        </p:attrNameLst>
                                      </p:cBhvr>
                                      <p:to>
                                        <p:strVal val="visible"/>
                                      </p:to>
                                    </p:set>
                                    <p:animEffect transition="in" filter="fade">
                                      <p:cBhvr>
                                        <p:cTn id="31" dur="500"/>
                                        <p:tgtEl>
                                          <p:spTgt spid="7176"/>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20" grpId="0"/>
      <p:bldP spid="21" grpId="0"/>
      <p:bldP spid="22" grpId="0"/>
      <p:bldP spid="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5" name="TextBox 4"/>
          <p:cNvSpPr txBox="1"/>
          <p:nvPr/>
        </p:nvSpPr>
        <p:spPr>
          <a:xfrm>
            <a:off x="268396" y="-171400"/>
            <a:ext cx="4303603" cy="2554545"/>
          </a:xfrm>
          <a:prstGeom prst="rect">
            <a:avLst/>
          </a:prstGeom>
          <a:noFill/>
        </p:spPr>
        <p:txBody>
          <a:bodyPr wrap="square" rtlCol="0">
            <a:spAutoFit/>
          </a:bodyPr>
          <a:lstStyle/>
          <a:p>
            <a:pPr algn="ctr"/>
            <a:r>
              <a:rPr lang="en-GB" sz="8000" b="1" dirty="0" smtClean="0">
                <a:solidFill>
                  <a:srgbClr val="33CCCC"/>
                </a:solidFill>
                <a:effectLst>
                  <a:outerShdw blurRad="38100" dist="38100" dir="2700000" algn="tl">
                    <a:srgbClr val="000000"/>
                  </a:outerShdw>
                </a:effectLst>
                <a:latin typeface="Papyrus" panose="03070502060502030205" pitchFamily="66" charset="0"/>
              </a:rPr>
              <a:t>a. </a:t>
            </a:r>
          </a:p>
          <a:p>
            <a:pPr algn="ctr"/>
            <a:r>
              <a:rPr lang="en-GB" sz="8000" b="1" dirty="0" smtClean="0">
                <a:solidFill>
                  <a:schemeClr val="bg1"/>
                </a:solidFill>
                <a:effectLst>
                  <a:outerShdw blurRad="38100" dist="38100" dir="2700000" algn="tl">
                    <a:srgbClr val="000000"/>
                  </a:outerShdw>
                </a:effectLst>
                <a:latin typeface="Papyrus" panose="03070502060502030205" pitchFamily="66" charset="0"/>
              </a:rPr>
              <a:t>Lungs</a:t>
            </a:r>
            <a:endParaRPr lang="en-GB" sz="54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6" name="Picture 6" descr="Image result for lungs 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33" b="95667" l="1667" r="100000">
                        <a14:foregroundMark x1="63333" y1="12500" x2="90833" y2="81667"/>
                        <a14:backgroundMark x1="52667" y1="22833" x2="50000" y2="75500"/>
                      </a14:backgroundRemoval>
                    </a14:imgEffect>
                  </a14:imgLayer>
                </a14:imgProps>
              </a:ext>
              <a:ext uri="{28A0092B-C50C-407E-A947-70E740481C1C}">
                <a14:useLocalDpi xmlns:a14="http://schemas.microsoft.com/office/drawing/2010/main"/>
              </a:ext>
            </a:extLst>
          </a:blip>
          <a:srcRect/>
          <a:stretch>
            <a:fillRect/>
          </a:stretch>
        </p:blipFill>
        <p:spPr bwMode="auto">
          <a:xfrm>
            <a:off x="161827" y="2132856"/>
            <a:ext cx="4554189" cy="49142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canopic jars p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5449" b="89744" l="4795" r="100000">
                        <a14:foregroundMark x1="74658" y1="80769" x2="85616" y2="44231"/>
                        <a14:foregroundMark x1="70548" y1="84615" x2="73973" y2="81731"/>
                        <a14:backgroundMark x1="86986" y1="52885" x2="85616" y2="4166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6264886" y="-27384"/>
            <a:ext cx="2627594" cy="5620238"/>
          </a:xfrm>
          <a:prstGeom prst="rect">
            <a:avLst/>
          </a:prstGeom>
          <a:noFill/>
          <a:effectLst>
            <a:outerShdw blurRad="50800" dist="50800" dir="1920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08104" y="5229200"/>
            <a:ext cx="3312368" cy="1446550"/>
          </a:xfrm>
          <a:prstGeom prst="rect">
            <a:avLst/>
          </a:prstGeom>
          <a:noFill/>
        </p:spPr>
        <p:txBody>
          <a:bodyPr wrap="square" rtlCol="0">
            <a:spAutoFit/>
          </a:bodyPr>
          <a:lstStyle/>
          <a:p>
            <a:pPr algn="r"/>
            <a:r>
              <a:rPr lang="en-GB" sz="4400" b="1" dirty="0" err="1" smtClean="0">
                <a:solidFill>
                  <a:srgbClr val="33CCCC"/>
                </a:solidFill>
                <a:effectLst>
                  <a:outerShdw blurRad="38100" dist="38100" dir="2700000" algn="tl">
                    <a:srgbClr val="000000"/>
                  </a:outerShdw>
                </a:effectLst>
                <a:latin typeface="Papyrus" panose="03070502060502030205" pitchFamily="66" charset="0"/>
              </a:rPr>
              <a:t>Hapi</a:t>
            </a:r>
            <a:endParaRPr lang="en-GB" sz="4400" b="1" dirty="0" smtClean="0">
              <a:solidFill>
                <a:srgbClr val="33CCCC"/>
              </a:solidFill>
              <a:effectLst>
                <a:outerShdw blurRad="38100" dist="38100" dir="2700000" algn="tl">
                  <a:srgbClr val="000000"/>
                </a:outerShdw>
              </a:effectLst>
              <a:latin typeface="Papyrus" panose="03070502060502030205" pitchFamily="66" charset="0"/>
            </a:endParaRPr>
          </a:p>
          <a:p>
            <a:pPr algn="r"/>
            <a:r>
              <a:rPr lang="en-GB" sz="4400" b="1" dirty="0" smtClean="0">
                <a:solidFill>
                  <a:schemeClr val="bg1"/>
                </a:solidFill>
                <a:effectLst>
                  <a:outerShdw blurRad="38100" dist="38100" dir="2700000" algn="tl">
                    <a:srgbClr val="000000"/>
                  </a:outerShdw>
                </a:effectLst>
                <a:latin typeface="Papyrus" panose="03070502060502030205" pitchFamily="66" charset="0"/>
              </a:rPr>
              <a:t>(the baboon)</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201719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5" name="TextBox 4"/>
          <p:cNvSpPr txBox="1"/>
          <p:nvPr/>
        </p:nvSpPr>
        <p:spPr>
          <a:xfrm>
            <a:off x="1187624" y="260648"/>
            <a:ext cx="2808312" cy="2554545"/>
          </a:xfrm>
          <a:prstGeom prst="rect">
            <a:avLst/>
          </a:prstGeom>
          <a:noFill/>
        </p:spPr>
        <p:txBody>
          <a:bodyPr wrap="square" rtlCol="0">
            <a:spAutoFit/>
          </a:bodyPr>
          <a:lstStyle/>
          <a:p>
            <a:pPr algn="ctr"/>
            <a:r>
              <a:rPr lang="en-GB" sz="8000" b="1" dirty="0">
                <a:solidFill>
                  <a:srgbClr val="33CCCC"/>
                </a:solidFill>
                <a:effectLst>
                  <a:outerShdw blurRad="38100" dist="38100" dir="2700000" algn="tl">
                    <a:srgbClr val="000000"/>
                  </a:outerShdw>
                </a:effectLst>
                <a:latin typeface="Papyrus" panose="03070502060502030205" pitchFamily="66" charset="0"/>
              </a:rPr>
              <a:t>b</a:t>
            </a:r>
            <a:r>
              <a:rPr lang="en-GB" sz="80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8000" b="1" dirty="0" smtClean="0">
                <a:solidFill>
                  <a:schemeClr val="bg1"/>
                </a:solidFill>
                <a:effectLst>
                  <a:outerShdw blurRad="38100" dist="38100" dir="2700000" algn="tl">
                    <a:srgbClr val="000000"/>
                  </a:outerShdw>
                </a:effectLst>
                <a:latin typeface="Papyrus" panose="03070502060502030205" pitchFamily="66" charset="0"/>
              </a:rPr>
              <a:t>Liver</a:t>
            </a:r>
            <a:endParaRPr lang="en-GB" sz="80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6" name="Picture 8" descr="Image result for liver 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7750" r="94333"/>
                    </a14:imgEffect>
                  </a14:imgLayer>
                </a14:imgProps>
              </a:ext>
              <a:ext uri="{28A0092B-C50C-407E-A947-70E740481C1C}">
                <a14:useLocalDpi xmlns:a14="http://schemas.microsoft.com/office/drawing/2010/main" val="0"/>
              </a:ext>
            </a:extLst>
          </a:blip>
          <a:srcRect/>
          <a:stretch>
            <a:fillRect/>
          </a:stretch>
        </p:blipFill>
        <p:spPr bwMode="auto">
          <a:xfrm>
            <a:off x="-324544" y="1772816"/>
            <a:ext cx="6120680" cy="61206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08104" y="5229200"/>
            <a:ext cx="3312368" cy="1446550"/>
          </a:xfrm>
          <a:prstGeom prst="rect">
            <a:avLst/>
          </a:prstGeom>
          <a:noFill/>
        </p:spPr>
        <p:txBody>
          <a:bodyPr wrap="square" rtlCol="0">
            <a:spAutoFit/>
          </a:bodyPr>
          <a:lstStyle/>
          <a:p>
            <a:pPr algn="r"/>
            <a:r>
              <a:rPr lang="en-GB" sz="4400" b="1" dirty="0" err="1" smtClean="0">
                <a:solidFill>
                  <a:srgbClr val="33CCCC"/>
                </a:solidFill>
                <a:effectLst>
                  <a:outerShdw blurRad="38100" dist="38100" dir="2700000" algn="tl">
                    <a:srgbClr val="000000"/>
                  </a:outerShdw>
                </a:effectLst>
                <a:latin typeface="Papyrus" panose="03070502060502030205" pitchFamily="66" charset="0"/>
              </a:rPr>
              <a:t>Imsety</a:t>
            </a:r>
            <a:endParaRPr lang="en-GB" sz="4400" b="1" dirty="0" smtClean="0">
              <a:solidFill>
                <a:srgbClr val="33CCCC"/>
              </a:solidFill>
              <a:effectLst>
                <a:outerShdw blurRad="38100" dist="38100" dir="2700000" algn="tl">
                  <a:srgbClr val="000000"/>
                </a:outerShdw>
              </a:effectLst>
              <a:latin typeface="Papyrus" panose="03070502060502030205" pitchFamily="66" charset="0"/>
            </a:endParaRPr>
          </a:p>
          <a:p>
            <a:pPr algn="r"/>
            <a:r>
              <a:rPr lang="en-GB" sz="4400" b="1" dirty="0" smtClean="0">
                <a:solidFill>
                  <a:schemeClr val="bg1"/>
                </a:solidFill>
                <a:effectLst>
                  <a:outerShdw blurRad="38100" dist="38100" dir="2700000" algn="tl">
                    <a:srgbClr val="000000"/>
                  </a:outerShdw>
                </a:effectLst>
                <a:latin typeface="Papyrus" panose="03070502060502030205" pitchFamily="66" charset="0"/>
              </a:rPr>
              <a:t>(the human)</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9" name="Picture 8" descr="Image result for canopic jars p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5449" b="98718" l="7229" r="96988">
                        <a14:foregroundMark x1="70482" y1="90705" x2="74096" y2="88141"/>
                        <a14:foregroundMark x1="68072" y1="92628" x2="71084" y2="90385"/>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6158688" y="-167052"/>
            <a:ext cx="2877808" cy="5396252"/>
          </a:xfrm>
          <a:prstGeom prst="rect">
            <a:avLst/>
          </a:prstGeom>
          <a:noFill/>
          <a:effectLst>
            <a:outerShdw blurRad="50800" dist="50800" dir="162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2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Related image"/>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TextBox 4"/>
          <p:cNvSpPr txBox="1"/>
          <p:nvPr/>
        </p:nvSpPr>
        <p:spPr>
          <a:xfrm>
            <a:off x="268396" y="-171400"/>
            <a:ext cx="4735652" cy="2554545"/>
          </a:xfrm>
          <a:prstGeom prst="rect">
            <a:avLst/>
          </a:prstGeom>
          <a:noFill/>
        </p:spPr>
        <p:txBody>
          <a:bodyPr wrap="square" rtlCol="0">
            <a:spAutoFit/>
          </a:bodyPr>
          <a:lstStyle/>
          <a:p>
            <a:pPr algn="ctr"/>
            <a:r>
              <a:rPr lang="en-GB" sz="8000" b="1" dirty="0" smtClean="0">
                <a:solidFill>
                  <a:srgbClr val="33CCCC"/>
                </a:solidFill>
                <a:effectLst>
                  <a:outerShdw blurRad="38100" dist="38100" dir="2700000" algn="tl">
                    <a:srgbClr val="000000"/>
                  </a:outerShdw>
                </a:effectLst>
                <a:latin typeface="Papyrus" panose="03070502060502030205" pitchFamily="66" charset="0"/>
              </a:rPr>
              <a:t>c. </a:t>
            </a:r>
          </a:p>
          <a:p>
            <a:pPr algn="ctr"/>
            <a:r>
              <a:rPr lang="en-GB" sz="8000" b="1" dirty="0" smtClean="0">
                <a:solidFill>
                  <a:schemeClr val="bg1"/>
                </a:solidFill>
                <a:effectLst>
                  <a:outerShdw blurRad="38100" dist="38100" dir="2700000" algn="tl">
                    <a:srgbClr val="000000"/>
                  </a:outerShdw>
                </a:effectLst>
                <a:latin typeface="Papyrus" panose="03070502060502030205" pitchFamily="66" charset="0"/>
              </a:rPr>
              <a:t>Stomach</a:t>
            </a:r>
            <a:endParaRPr lang="en-GB" sz="8000" b="1" dirty="0">
              <a:solidFill>
                <a:schemeClr val="bg1"/>
              </a:solidFill>
              <a:effectLst>
                <a:outerShdw blurRad="38100" dist="38100" dir="2700000" algn="tl">
                  <a:srgbClr val="000000"/>
                </a:outerShdw>
              </a:effectLst>
              <a:latin typeface="Papyrus" panose="03070502060502030205" pitchFamily="66" charset="0"/>
            </a:endParaRPr>
          </a:p>
        </p:txBody>
      </p:sp>
      <p:sp>
        <p:nvSpPr>
          <p:cNvPr id="8" name="TextBox 7"/>
          <p:cNvSpPr txBox="1"/>
          <p:nvPr/>
        </p:nvSpPr>
        <p:spPr>
          <a:xfrm>
            <a:off x="5508104" y="5229200"/>
            <a:ext cx="3312368" cy="1446550"/>
          </a:xfrm>
          <a:prstGeom prst="rect">
            <a:avLst/>
          </a:prstGeom>
          <a:noFill/>
        </p:spPr>
        <p:txBody>
          <a:bodyPr wrap="square" rtlCol="0">
            <a:spAutoFit/>
          </a:bodyPr>
          <a:lstStyle/>
          <a:p>
            <a:pPr algn="r"/>
            <a:r>
              <a:rPr lang="en-GB" sz="4400" b="1" dirty="0" err="1" smtClean="0">
                <a:solidFill>
                  <a:srgbClr val="33CCCC"/>
                </a:solidFill>
                <a:effectLst>
                  <a:outerShdw blurRad="38100" dist="38100" dir="2700000" algn="tl">
                    <a:srgbClr val="000000"/>
                  </a:outerShdw>
                </a:effectLst>
                <a:latin typeface="Papyrus" panose="03070502060502030205" pitchFamily="66" charset="0"/>
              </a:rPr>
              <a:t>Duametef</a:t>
            </a:r>
            <a:endParaRPr lang="en-GB" sz="4400" b="1" dirty="0" smtClean="0">
              <a:solidFill>
                <a:srgbClr val="33CCCC"/>
              </a:solidFill>
              <a:effectLst>
                <a:outerShdw blurRad="38100" dist="38100" dir="2700000" algn="tl">
                  <a:srgbClr val="000000"/>
                </a:outerShdw>
              </a:effectLst>
              <a:latin typeface="Papyrus" panose="03070502060502030205" pitchFamily="66" charset="0"/>
            </a:endParaRPr>
          </a:p>
          <a:p>
            <a:pPr algn="r"/>
            <a:r>
              <a:rPr lang="en-GB" sz="4400" b="1" dirty="0" smtClean="0">
                <a:solidFill>
                  <a:schemeClr val="bg1"/>
                </a:solidFill>
                <a:effectLst>
                  <a:outerShdw blurRad="38100" dist="38100" dir="2700000" algn="tl">
                    <a:srgbClr val="000000"/>
                  </a:outerShdw>
                </a:effectLst>
                <a:latin typeface="Papyrus" panose="03070502060502030205" pitchFamily="66" charset="0"/>
              </a:rPr>
              <a:t>(the jackal)</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11" name="Picture 4" descr="Image result for stomach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043" r="98404"/>
                    </a14:imgEffect>
                  </a14:imgLayer>
                </a14:imgProps>
              </a:ext>
              <a:ext uri="{28A0092B-C50C-407E-A947-70E740481C1C}">
                <a14:useLocalDpi xmlns:a14="http://schemas.microsoft.com/office/drawing/2010/main"/>
              </a:ext>
            </a:extLst>
          </a:blip>
          <a:srcRect/>
          <a:stretch>
            <a:fillRect/>
          </a:stretch>
        </p:blipFill>
        <p:spPr bwMode="auto">
          <a:xfrm>
            <a:off x="330702" y="2060848"/>
            <a:ext cx="4673346" cy="468280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2" name="Picture 4" descr="Image result for canopic jars p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3226" r="100000">
                        <a14:foregroundMark x1="37097" y1="31090" x2="45161" y2="19551"/>
                        <a14:foregroundMark x1="75806" y1="31090" x2="67742" y2="21474"/>
                        <a14:foregroundMark x1="34677" y1="5128" x2="36290" y2="6731"/>
                        <a14:foregroundMark x1="67742" y1="5128" x2="69355" y2="7692"/>
                        <a14:foregroundMark x1="14516" y1="50641" x2="25000" y2="82051"/>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l="11503"/>
          <a:stretch/>
        </p:blipFill>
        <p:spPr bwMode="auto">
          <a:xfrm>
            <a:off x="6564573" y="116361"/>
            <a:ext cx="2034160" cy="5760911"/>
          </a:xfrm>
          <a:prstGeom prst="rect">
            <a:avLst/>
          </a:prstGeom>
          <a:noFill/>
          <a:effectLst>
            <a:outerShdw blurRad="50800" dist="50800" dir="1134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33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5" name="TextBox 4"/>
          <p:cNvSpPr txBox="1"/>
          <p:nvPr/>
        </p:nvSpPr>
        <p:spPr>
          <a:xfrm>
            <a:off x="268396" y="370399"/>
            <a:ext cx="4735652" cy="2554545"/>
          </a:xfrm>
          <a:prstGeom prst="rect">
            <a:avLst/>
          </a:prstGeom>
          <a:noFill/>
        </p:spPr>
        <p:txBody>
          <a:bodyPr wrap="square" rtlCol="0">
            <a:spAutoFit/>
          </a:bodyPr>
          <a:lstStyle/>
          <a:p>
            <a:pPr algn="ctr"/>
            <a:r>
              <a:rPr lang="en-GB" sz="8000" b="1" dirty="0">
                <a:solidFill>
                  <a:srgbClr val="33CCCC"/>
                </a:solidFill>
                <a:effectLst>
                  <a:outerShdw blurRad="38100" dist="38100" dir="2700000" algn="tl">
                    <a:srgbClr val="000000"/>
                  </a:outerShdw>
                </a:effectLst>
                <a:latin typeface="Papyrus" panose="03070502060502030205" pitchFamily="66" charset="0"/>
              </a:rPr>
              <a:t>d</a:t>
            </a:r>
            <a:r>
              <a:rPr lang="en-GB" sz="80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8000" b="1" dirty="0" smtClean="0">
                <a:solidFill>
                  <a:schemeClr val="bg1"/>
                </a:solidFill>
                <a:effectLst>
                  <a:outerShdw blurRad="38100" dist="38100" dir="2700000" algn="tl">
                    <a:srgbClr val="000000"/>
                  </a:outerShdw>
                </a:effectLst>
                <a:latin typeface="Papyrus" panose="03070502060502030205" pitchFamily="66" charset="0"/>
              </a:rPr>
              <a:t>Intestines</a:t>
            </a:r>
            <a:endParaRPr lang="en-GB" sz="8000" b="1" dirty="0">
              <a:solidFill>
                <a:schemeClr val="bg1"/>
              </a:solidFill>
              <a:effectLst>
                <a:outerShdw blurRad="38100" dist="38100" dir="2700000" algn="tl">
                  <a:srgbClr val="000000"/>
                </a:outerShdw>
              </a:effectLst>
              <a:latin typeface="Papyrus" panose="03070502060502030205" pitchFamily="66" charset="0"/>
            </a:endParaRPr>
          </a:p>
        </p:txBody>
      </p:sp>
      <p:sp>
        <p:nvSpPr>
          <p:cNvPr id="8" name="TextBox 7"/>
          <p:cNvSpPr txBox="1"/>
          <p:nvPr/>
        </p:nvSpPr>
        <p:spPr>
          <a:xfrm>
            <a:off x="5004048" y="5229200"/>
            <a:ext cx="3816424" cy="1446550"/>
          </a:xfrm>
          <a:prstGeom prst="rect">
            <a:avLst/>
          </a:prstGeom>
          <a:noFill/>
        </p:spPr>
        <p:txBody>
          <a:bodyPr wrap="square" rtlCol="0">
            <a:spAutoFit/>
          </a:bodyPr>
          <a:lstStyle/>
          <a:p>
            <a:pPr algn="ctr"/>
            <a:r>
              <a:rPr lang="en-GB" sz="4400" b="1" dirty="0" err="1">
                <a:solidFill>
                  <a:srgbClr val="33CCCC"/>
                </a:solidFill>
                <a:effectLst>
                  <a:outerShdw blurRad="38100" dist="38100" dir="2700000" algn="tl">
                    <a:srgbClr val="000000"/>
                  </a:outerShdw>
                </a:effectLst>
                <a:latin typeface="Papyrus" panose="03070502060502030205" pitchFamily="66" charset="0"/>
              </a:rPr>
              <a:t>Qebhusenuef</a:t>
            </a:r>
            <a:endParaRPr lang="en-GB" sz="4400" b="1" dirty="0">
              <a:solidFill>
                <a:srgbClr val="33CCCC"/>
              </a:solidFill>
              <a:effectLst>
                <a:outerShdw blurRad="38100" dist="38100" dir="2700000" algn="tl">
                  <a:srgbClr val="000000"/>
                </a:outerShdw>
              </a:effectLst>
              <a:latin typeface="Papyrus" panose="03070502060502030205" pitchFamily="66" charset="0"/>
            </a:endParaRPr>
          </a:p>
          <a:p>
            <a:pPr algn="r"/>
            <a:r>
              <a:rPr lang="en-GB" sz="4400" b="1" dirty="0" smtClean="0">
                <a:solidFill>
                  <a:schemeClr val="bg1"/>
                </a:solidFill>
                <a:effectLst>
                  <a:outerShdw blurRad="38100" dist="38100" dir="2700000" algn="tl">
                    <a:srgbClr val="000000"/>
                  </a:outerShdw>
                </a:effectLst>
                <a:latin typeface="Papyrus" panose="03070502060502030205" pitchFamily="66" charset="0"/>
              </a:rPr>
              <a:t>(the falcon)</a:t>
            </a:r>
            <a:endParaRPr lang="en-GB" sz="44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9" name="Picture 2" descr="Image result for intestines 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804" b="99592" l="3804" r="93750">
                        <a14:backgroundMark x1="56114" y1="24592" x2="58696" y2="24457"/>
                        <a14:backgroundMark x1="60598" y1="28940" x2="63179" y2="35326"/>
                        <a14:backgroundMark x1="70924" y1="31658" x2="69022" y2="29348"/>
                        <a14:backgroundMark x1="44837" y1="25408" x2="44837" y2="25408"/>
                        <a14:backgroundMark x1="51495" y1="32201" x2="51495" y2="32201"/>
                        <a14:backgroundMark x1="35870" y1="27446" x2="35870" y2="27446"/>
                        <a14:backgroundMark x1="28940" y1="31250" x2="28940" y2="31250"/>
                        <a14:backgroundMark x1="39946" y1="36549" x2="41168" y2="37772"/>
                        <a14:backgroundMark x1="46603" y1="63587" x2="46060" y2="66168"/>
                        <a14:backgroundMark x1="35462" y1="69429" x2="32337" y2="67935"/>
                        <a14:backgroundMark x1="37092" y1="61141" x2="37092" y2="61141"/>
                        <a14:backgroundMark x1="51495" y1="49049" x2="51495" y2="49049"/>
                        <a14:backgroundMark x1="58967" y1="44293" x2="58967" y2="44293"/>
                        <a14:backgroundMark x1="49728" y1="50815" x2="44022" y2="57609"/>
                        <a14:backgroundMark x1="49321" y1="59918" x2="50679" y2="58424"/>
                        <a14:backgroundMark x1="69837" y1="55707" x2="69837" y2="55707"/>
                        <a14:backgroundMark x1="73505" y1="67935" x2="73505" y2="67935"/>
                        <a14:backgroundMark x1="66168" y1="69837" x2="66168" y2="69837"/>
                        <a14:backgroundMark x1="72554" y1="38451" x2="72554" y2="38451"/>
                        <a14:backgroundMark x1="35054" y1="61141" x2="35054" y2="61141"/>
                        <a14:backgroundMark x1="26359" y1="61141" x2="26359" y2="61141"/>
                      </a14:backgroundRemoval>
                    </a14:imgEffect>
                    <a14:imgEffect>
                      <a14:brightnessContrast bright="10000" contrast="30000"/>
                    </a14:imgEffect>
                  </a14:imgLayer>
                </a14:imgProps>
              </a:ext>
              <a:ext uri="{28A0092B-C50C-407E-A947-70E740481C1C}">
                <a14:useLocalDpi xmlns:a14="http://schemas.microsoft.com/office/drawing/2010/main"/>
              </a:ext>
            </a:extLst>
          </a:blip>
          <a:srcRect/>
          <a:stretch>
            <a:fillRect/>
          </a:stretch>
        </p:blipFill>
        <p:spPr bwMode="auto">
          <a:xfrm>
            <a:off x="268396" y="2564904"/>
            <a:ext cx="4591636" cy="411084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10" name="Picture 2" descr="Image result for canopic jars p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98225">
                        <a14:foregroundMark x1="47337" y1="19231" x2="47337" y2="23077"/>
                      </a14:backgroundRemoval>
                    </a14:imgEffect>
                    <a14:imgEffect>
                      <a14:sharpenSoften amount="20000"/>
                    </a14:imgEffect>
                    <a14:imgEffect>
                      <a14:brightnessContrast bright="-5000"/>
                    </a14:imgEffect>
                  </a14:imgLayer>
                </a14:imgProps>
              </a:ext>
              <a:ext uri="{28A0092B-C50C-407E-A947-70E740481C1C}">
                <a14:useLocalDpi xmlns:a14="http://schemas.microsoft.com/office/drawing/2010/main"/>
              </a:ext>
            </a:extLst>
          </a:blip>
          <a:srcRect/>
          <a:stretch/>
        </p:blipFill>
        <p:spPr bwMode="auto">
          <a:xfrm>
            <a:off x="5828686" y="-315416"/>
            <a:ext cx="3036319" cy="5616624"/>
          </a:xfrm>
          <a:prstGeom prst="rect">
            <a:avLst/>
          </a:prstGeom>
          <a:noFill/>
          <a:effectLst>
            <a:outerShdw blurRad="50800" dist="50800" dir="19200000" sx="102000" sy="102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62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188640"/>
            <a:ext cx="8229600" cy="1143000"/>
          </a:xfrm>
        </p:spPr>
        <p:txBody>
          <a:bodyPr>
            <a:noAutofit/>
          </a:bodyPr>
          <a:lstStyle/>
          <a:p>
            <a:r>
              <a:rPr lang="en-GB" sz="4800" b="1" dirty="0" smtClean="0">
                <a:solidFill>
                  <a:srgbClr val="33CCCC"/>
                </a:solidFill>
                <a:effectLst>
                  <a:outerShdw blurRad="38100" dist="38100" dir="2700000" algn="tl">
                    <a:srgbClr val="000000"/>
                  </a:outerShdw>
                </a:effectLst>
                <a:latin typeface="Papyrus" panose="03070502060502030205" pitchFamily="66" charset="0"/>
              </a:rPr>
              <a:t>Tie breaker question!</a:t>
            </a:r>
            <a:endParaRPr lang="en-GB" sz="4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8194" name="Picture 2" descr="Related imag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a:ext>
            </a:extLst>
          </a:blip>
          <a:srcRect/>
          <a:stretch/>
        </p:blipFill>
        <p:spPr bwMode="auto">
          <a:xfrm>
            <a:off x="0" y="3933056"/>
            <a:ext cx="9144000" cy="2924944"/>
          </a:xfrm>
          <a:prstGeom prst="rect">
            <a:avLst/>
          </a:prstGeom>
          <a:noFill/>
          <a:effectLst>
            <a:outerShdw blurRad="50800" dist="50800" dir="2082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214198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b="1" dirty="0" smtClean="0">
                <a:solidFill>
                  <a:schemeClr val="bg1"/>
                </a:solidFill>
                <a:effectLst>
                  <a:outerShdw blurRad="38100" dist="38100" dir="2700000" algn="tl">
                    <a:srgbClr val="000000"/>
                  </a:outerShdw>
                </a:effectLst>
                <a:latin typeface="Papyrus" panose="03070502060502030205" pitchFamily="66" charset="0"/>
              </a:rPr>
              <a:t>What language do the words ‘</a:t>
            </a:r>
            <a:r>
              <a:rPr lang="en-GB" sz="4800" b="1" dirty="0" smtClean="0">
                <a:solidFill>
                  <a:srgbClr val="33CCCC"/>
                </a:solidFill>
                <a:effectLst>
                  <a:outerShdw blurRad="38100" dist="38100" dir="2700000" algn="tl">
                    <a:srgbClr val="000000"/>
                  </a:outerShdw>
                </a:effectLst>
                <a:latin typeface="Papyrus" panose="03070502060502030205" pitchFamily="66" charset="0"/>
              </a:rPr>
              <a:t>hieroglyph</a:t>
            </a:r>
            <a:r>
              <a:rPr lang="en-GB" sz="4800" b="1" dirty="0" smtClean="0">
                <a:solidFill>
                  <a:schemeClr val="bg1"/>
                </a:solidFill>
                <a:effectLst>
                  <a:outerShdw blurRad="38100" dist="38100" dir="2700000" algn="tl">
                    <a:srgbClr val="000000"/>
                  </a:outerShdw>
                </a:effectLst>
                <a:latin typeface="Papyrus" panose="03070502060502030205" pitchFamily="66" charset="0"/>
              </a:rPr>
              <a:t>’, ‘</a:t>
            </a:r>
            <a:r>
              <a:rPr lang="en-GB" sz="4800" b="1" dirty="0" smtClean="0">
                <a:solidFill>
                  <a:srgbClr val="33CCCC"/>
                </a:solidFill>
                <a:effectLst>
                  <a:outerShdw blurRad="38100" dist="38100" dir="2700000" algn="tl">
                    <a:srgbClr val="000000"/>
                  </a:outerShdw>
                </a:effectLst>
                <a:latin typeface="Papyrus" panose="03070502060502030205" pitchFamily="66" charset="0"/>
              </a:rPr>
              <a:t>pharaoh</a:t>
            </a:r>
            <a:r>
              <a:rPr lang="en-GB" sz="4800" b="1" dirty="0" smtClean="0">
                <a:solidFill>
                  <a:schemeClr val="bg1"/>
                </a:solidFill>
                <a:effectLst>
                  <a:outerShdw blurRad="38100" dist="38100" dir="2700000" algn="tl">
                    <a:srgbClr val="000000"/>
                  </a:outerShdw>
                </a:effectLst>
                <a:latin typeface="Papyrus" panose="03070502060502030205" pitchFamily="66" charset="0"/>
              </a:rPr>
              <a:t>’, ‘</a:t>
            </a:r>
            <a:r>
              <a:rPr lang="en-GB" sz="4800" b="1" dirty="0" smtClean="0">
                <a:solidFill>
                  <a:srgbClr val="33CCCC"/>
                </a:solidFill>
                <a:effectLst>
                  <a:outerShdw blurRad="38100" dist="38100" dir="2700000" algn="tl">
                    <a:srgbClr val="000000"/>
                  </a:outerShdw>
                </a:effectLst>
                <a:latin typeface="Papyrus" panose="03070502060502030205" pitchFamily="66" charset="0"/>
              </a:rPr>
              <a:t>pyramid</a:t>
            </a:r>
            <a:r>
              <a:rPr lang="en-GB" sz="4800" b="1" dirty="0" smtClean="0">
                <a:solidFill>
                  <a:schemeClr val="bg1"/>
                </a:solidFill>
                <a:effectLst>
                  <a:outerShdw blurRad="38100" dist="38100" dir="2700000" algn="tl">
                    <a:srgbClr val="000000"/>
                  </a:outerShdw>
                </a:effectLst>
                <a:latin typeface="Papyrus" panose="03070502060502030205" pitchFamily="66" charset="0"/>
              </a:rPr>
              <a:t>’, and ‘</a:t>
            </a:r>
            <a:r>
              <a:rPr lang="en-GB" sz="4800" b="1" dirty="0" smtClean="0">
                <a:solidFill>
                  <a:srgbClr val="33CCCC"/>
                </a:solidFill>
                <a:effectLst>
                  <a:outerShdw blurRad="38100" dist="38100" dir="2700000" algn="tl">
                    <a:srgbClr val="000000"/>
                  </a:outerShdw>
                </a:effectLst>
                <a:latin typeface="Papyrus" panose="03070502060502030205" pitchFamily="66" charset="0"/>
              </a:rPr>
              <a:t>Egypt</a:t>
            </a:r>
            <a:r>
              <a:rPr lang="en-GB" sz="4800" b="1" dirty="0" smtClean="0">
                <a:solidFill>
                  <a:schemeClr val="bg1"/>
                </a:solidFill>
                <a:effectLst>
                  <a:outerShdw blurRad="38100" dist="38100" dir="2700000" algn="tl">
                    <a:srgbClr val="000000"/>
                  </a:outerShdw>
                </a:effectLst>
                <a:latin typeface="Papyrus" panose="03070502060502030205" pitchFamily="66" charset="0"/>
              </a:rPr>
              <a:t>’ come from? </a:t>
            </a:r>
            <a:endParaRPr lang="en-GB" sz="48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48713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6" name="Title 1"/>
          <p:cNvSpPr txBox="1">
            <a:spLocks/>
          </p:cNvSpPr>
          <p:nvPr/>
        </p:nvSpPr>
        <p:spPr>
          <a:xfrm>
            <a:off x="457200" y="192596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b="1" dirty="0" smtClean="0">
                <a:solidFill>
                  <a:schemeClr val="bg1"/>
                </a:solidFill>
                <a:effectLst>
                  <a:outerShdw blurRad="38100" dist="38100" dir="2700000" algn="tl">
                    <a:srgbClr val="000000"/>
                  </a:outerShdw>
                </a:effectLst>
                <a:latin typeface="Papyrus" panose="03070502060502030205" pitchFamily="66" charset="0"/>
              </a:rPr>
              <a:t/>
            </a:r>
            <a:br>
              <a:rPr lang="en-GB" sz="4800" b="1" dirty="0" smtClean="0">
                <a:solidFill>
                  <a:schemeClr val="bg1"/>
                </a:solidFill>
                <a:effectLst>
                  <a:outerShdw blurRad="38100" dist="38100" dir="2700000" algn="tl">
                    <a:srgbClr val="000000"/>
                  </a:outerShdw>
                </a:effectLst>
                <a:latin typeface="Papyrus" panose="03070502060502030205" pitchFamily="66" charset="0"/>
              </a:rPr>
            </a:br>
            <a:r>
              <a:rPr lang="en-GB" sz="4800" b="1" dirty="0" smtClean="0">
                <a:solidFill>
                  <a:schemeClr val="bg1"/>
                </a:solidFill>
                <a:effectLst>
                  <a:outerShdw blurRad="38100" dist="38100" dir="2700000" algn="tl">
                    <a:srgbClr val="000000"/>
                  </a:outerShdw>
                </a:effectLst>
                <a:latin typeface="Papyrus" panose="03070502060502030205" pitchFamily="66" charset="0"/>
              </a:rPr>
              <a:t>Ancient Greek!</a:t>
            </a:r>
          </a:p>
          <a:p>
            <a:r>
              <a:rPr lang="en-GB" sz="3600" b="1" dirty="0" smtClean="0">
                <a:solidFill>
                  <a:schemeClr val="bg1"/>
                </a:solidFill>
                <a:effectLst>
                  <a:outerShdw blurRad="38100" dist="38100" dir="2700000" algn="tl">
                    <a:srgbClr val="000000"/>
                  </a:outerShdw>
                </a:effectLst>
                <a:latin typeface="Papyrus" panose="03070502060502030205" pitchFamily="66" charset="0"/>
              </a:rPr>
              <a:t>Much of what we know about the Egyptians comes from Greek writings, and of course the Greeks ruled Egypt for nearly </a:t>
            </a:r>
            <a:r>
              <a:rPr lang="en-GB" sz="3600" b="1" dirty="0" smtClean="0">
                <a:solidFill>
                  <a:srgbClr val="33CCCC"/>
                </a:solidFill>
                <a:effectLst>
                  <a:outerShdw blurRad="38100" dist="38100" dir="2700000" algn="tl">
                    <a:srgbClr val="000000"/>
                  </a:outerShdw>
                </a:effectLst>
                <a:latin typeface="Papyrus" panose="03070502060502030205" pitchFamily="66" charset="0"/>
              </a:rPr>
              <a:t>300 </a:t>
            </a:r>
            <a:r>
              <a:rPr lang="en-GB" sz="3600" b="1" dirty="0" smtClean="0">
                <a:solidFill>
                  <a:schemeClr val="bg1"/>
                </a:solidFill>
                <a:effectLst>
                  <a:outerShdw blurRad="38100" dist="38100" dir="2700000" algn="tl">
                    <a:srgbClr val="000000"/>
                  </a:outerShdw>
                </a:effectLst>
                <a:latin typeface="Papyrus" panose="03070502060502030205" pitchFamily="66" charset="0"/>
              </a:rPr>
              <a:t>years, giving Greek names to many things and places.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8" name="Picture 2" descr="Related image"/>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5109" b="100000" l="3200" r="92800">
                        <a14:foregroundMark x1="18800" y1="86861" x2="27067" y2="99757"/>
                        <a14:foregroundMark x1="74933" y1="96107" x2="68267" y2="99757"/>
                        <a14:foregroundMark x1="56667" y1="95134" x2="59067" y2="99757"/>
                        <a14:foregroundMark x1="70667" y1="92944" x2="73733" y2="92944"/>
                        <a14:foregroundMark x1="14267" y1="28954" x2="14133" y2="48662"/>
                        <a14:foregroundMark x1="71067" y1="91727" x2="76533" y2="91484"/>
                        <a14:foregroundMark x1="73867" y1="97324" x2="77067" y2="97810"/>
                      </a14:backgroundRemoval>
                    </a14:imgEffect>
                  </a14:imgLayer>
                </a14:imgProps>
              </a:ext>
              <a:ext uri="{28A0092B-C50C-407E-A947-70E740481C1C}">
                <a14:useLocalDpi xmlns:a14="http://schemas.microsoft.com/office/drawing/2010/main"/>
              </a:ext>
            </a:extLst>
          </a:blip>
          <a:srcRect/>
          <a:stretch/>
        </p:blipFill>
        <p:spPr bwMode="auto">
          <a:xfrm>
            <a:off x="2555777" y="4461816"/>
            <a:ext cx="4464495" cy="239618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18864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b="1" dirty="0" smtClean="0">
                <a:solidFill>
                  <a:srgbClr val="33CCCC"/>
                </a:solidFill>
                <a:effectLst>
                  <a:outerShdw blurRad="38100" dist="38100" dir="2700000" algn="tl">
                    <a:srgbClr val="000000"/>
                  </a:outerShdw>
                </a:effectLst>
                <a:latin typeface="Papyrus" panose="03070502060502030205" pitchFamily="66" charset="0"/>
              </a:rPr>
              <a:t>Tie breaker answer!</a:t>
            </a:r>
            <a:endParaRPr lang="en-GB" sz="4800" b="1" dirty="0">
              <a:solidFill>
                <a:schemeClr val="bg1"/>
              </a:solidFill>
              <a:effectLst>
                <a:outerShdw blurRad="38100" dist="38100" dir="2700000" algn="tl">
                  <a:srgbClr val="000000"/>
                </a:outerShdw>
              </a:effectLst>
              <a:latin typeface="Papyrus" panose="03070502060502030205" pitchFamily="66" charset="0"/>
            </a:endParaRPr>
          </a:p>
        </p:txBody>
      </p:sp>
    </p:spTree>
    <p:extLst>
      <p:ext uri="{BB962C8B-B14F-4D97-AF65-F5344CB8AC3E}">
        <p14:creationId xmlns:p14="http://schemas.microsoft.com/office/powerpoint/2010/main" val="41097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4" name="Picture 3"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pic>
        <p:nvPicPr>
          <p:cNvPr id="7172" name="Picture 4" descr="Image result for durham university logo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10352" y="44624"/>
            <a:ext cx="1626144" cy="78033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1997968"/>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1500" b="1" dirty="0" smtClean="0">
                <a:solidFill>
                  <a:schemeClr val="bg1"/>
                </a:solidFill>
                <a:effectLst>
                  <a:outerShdw blurRad="38100" dist="38100" dir="2700000" algn="tl">
                    <a:srgbClr val="000000"/>
                  </a:outerShdw>
                </a:effectLst>
                <a:latin typeface="Papyrus" panose="03070502060502030205" pitchFamily="66" charset="0"/>
              </a:rPr>
              <a:t>Well done, </a:t>
            </a:r>
          </a:p>
          <a:p>
            <a:r>
              <a:rPr lang="en-GB" sz="11500" b="1" dirty="0" smtClean="0">
                <a:solidFill>
                  <a:srgbClr val="33CCCC"/>
                </a:solidFill>
                <a:effectLst>
                  <a:outerShdw blurRad="38100" dist="38100" dir="2700000" algn="tl">
                    <a:srgbClr val="000000"/>
                  </a:outerShdw>
                </a:effectLst>
                <a:latin typeface="Papyrus" panose="03070502060502030205" pitchFamily="66" charset="0"/>
              </a:rPr>
              <a:t>explorers!</a:t>
            </a:r>
            <a:endParaRPr lang="en-GB" sz="11500" b="1" dirty="0">
              <a:solidFill>
                <a:srgbClr val="33CCCC"/>
              </a:solidFill>
              <a:effectLst>
                <a:outerShdw blurRad="38100" dist="38100" dir="2700000" algn="tl">
                  <a:srgbClr val="000000"/>
                </a:outerShdw>
              </a:effectLst>
              <a:latin typeface="Papyrus" panose="03070502060502030205" pitchFamily="66" charset="0"/>
            </a:endParaRPr>
          </a:p>
        </p:txBody>
      </p:sp>
      <p:pic>
        <p:nvPicPr>
          <p:cNvPr id="7174" name="Picture 6" descr="Image result for anubi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54257" y="4326582"/>
            <a:ext cx="2186095" cy="253142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6" name="Picture 8" descr="Image result for khnum"/>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1331642" y="4475863"/>
            <a:ext cx="2304254" cy="2382139"/>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78" name="Picture 10" descr="Image result for sekhme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flipH="1">
            <a:off x="0" y="3933057"/>
            <a:ext cx="1865638" cy="292494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7180" name="Picture 12" descr="Sobek.sv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368039" y="3212977"/>
            <a:ext cx="1775961" cy="364502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46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cBhvr additive="base">
                                        <p:cTn id="7" dur="2000" fill="hold"/>
                                        <p:tgtEl>
                                          <p:spTgt spid="7178"/>
                                        </p:tgtEl>
                                        <p:attrNameLst>
                                          <p:attrName>ppt_x</p:attrName>
                                        </p:attrNameLst>
                                      </p:cBhvr>
                                      <p:tavLst>
                                        <p:tav tm="0">
                                          <p:val>
                                            <p:strVal val="0-#ppt_w/2"/>
                                          </p:val>
                                        </p:tav>
                                        <p:tav tm="100000">
                                          <p:val>
                                            <p:strVal val="#ppt_x"/>
                                          </p:val>
                                        </p:tav>
                                      </p:tavLst>
                                    </p:anim>
                                    <p:anim calcmode="lin" valueType="num">
                                      <p:cBhvr additive="base">
                                        <p:cTn id="8" dur="2000" fill="hold"/>
                                        <p:tgtEl>
                                          <p:spTgt spid="71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176"/>
                                        </p:tgtEl>
                                        <p:attrNameLst>
                                          <p:attrName>style.visibility</p:attrName>
                                        </p:attrNameLst>
                                      </p:cBhvr>
                                      <p:to>
                                        <p:strVal val="visible"/>
                                      </p:to>
                                    </p:set>
                                    <p:anim calcmode="lin" valueType="num">
                                      <p:cBhvr additive="base">
                                        <p:cTn id="11" dur="2000" fill="hold"/>
                                        <p:tgtEl>
                                          <p:spTgt spid="7176"/>
                                        </p:tgtEl>
                                        <p:attrNameLst>
                                          <p:attrName>ppt_x</p:attrName>
                                        </p:attrNameLst>
                                      </p:cBhvr>
                                      <p:tavLst>
                                        <p:tav tm="0">
                                          <p:val>
                                            <p:strVal val="0-#ppt_w/2"/>
                                          </p:val>
                                        </p:tav>
                                        <p:tav tm="100000">
                                          <p:val>
                                            <p:strVal val="#ppt_x"/>
                                          </p:val>
                                        </p:tav>
                                      </p:tavLst>
                                    </p:anim>
                                    <p:anim calcmode="lin" valueType="num">
                                      <p:cBhvr additive="base">
                                        <p:cTn id="12" dur="2000" fill="hold"/>
                                        <p:tgtEl>
                                          <p:spTgt spid="717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anim calcmode="lin" valueType="num">
                                      <p:cBhvr additive="base">
                                        <p:cTn id="15" dur="2000" fill="hold"/>
                                        <p:tgtEl>
                                          <p:spTgt spid="7174"/>
                                        </p:tgtEl>
                                        <p:attrNameLst>
                                          <p:attrName>ppt_x</p:attrName>
                                        </p:attrNameLst>
                                      </p:cBhvr>
                                      <p:tavLst>
                                        <p:tav tm="0">
                                          <p:val>
                                            <p:strVal val="1+#ppt_w/2"/>
                                          </p:val>
                                        </p:tav>
                                        <p:tav tm="100000">
                                          <p:val>
                                            <p:strVal val="#ppt_x"/>
                                          </p:val>
                                        </p:tav>
                                      </p:tavLst>
                                    </p:anim>
                                    <p:anim calcmode="lin" valueType="num">
                                      <p:cBhvr additive="base">
                                        <p:cTn id="16" dur="2000" fill="hold"/>
                                        <p:tgtEl>
                                          <p:spTgt spid="7174"/>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fade">
                                      <p:cBhvr>
                                        <p:cTn id="19" dur="500"/>
                                        <p:tgtEl>
                                          <p:spTgt spid="7172"/>
                                        </p:tgtEl>
                                      </p:cBhvr>
                                    </p:animEffect>
                                  </p:childTnLst>
                                </p:cTn>
                              </p:par>
                              <p:par>
                                <p:cTn id="20" presetID="2" presetClass="entr" presetSubtype="2" fill="hold" nodeType="withEffect">
                                  <p:stCondLst>
                                    <p:cond delay="0"/>
                                  </p:stCondLst>
                                  <p:childTnLst>
                                    <p:set>
                                      <p:cBhvr>
                                        <p:cTn id="21" dur="1" fill="hold">
                                          <p:stCondLst>
                                            <p:cond delay="0"/>
                                          </p:stCondLst>
                                        </p:cTn>
                                        <p:tgtEl>
                                          <p:spTgt spid="7180"/>
                                        </p:tgtEl>
                                        <p:attrNameLst>
                                          <p:attrName>style.visibility</p:attrName>
                                        </p:attrNameLst>
                                      </p:cBhvr>
                                      <p:to>
                                        <p:strVal val="visible"/>
                                      </p:to>
                                    </p:set>
                                    <p:anim calcmode="lin" valueType="num">
                                      <p:cBhvr additive="base">
                                        <p:cTn id="22" dur="2000" fill="hold"/>
                                        <p:tgtEl>
                                          <p:spTgt spid="7180"/>
                                        </p:tgtEl>
                                        <p:attrNameLst>
                                          <p:attrName>ppt_x</p:attrName>
                                        </p:attrNameLst>
                                      </p:cBhvr>
                                      <p:tavLst>
                                        <p:tav tm="0">
                                          <p:val>
                                            <p:strVal val="1+#ppt_w/2"/>
                                          </p:val>
                                        </p:tav>
                                        <p:tav tm="100000">
                                          <p:val>
                                            <p:strVal val="#ppt_x"/>
                                          </p:val>
                                        </p:tav>
                                      </p:tavLst>
                                    </p:anim>
                                    <p:anim calcmode="lin" valueType="num">
                                      <p:cBhvr additive="base">
                                        <p:cTn id="23" dur="2000" fill="hold"/>
                                        <p:tgtEl>
                                          <p:spTgt spid="7180"/>
                                        </p:tgtEl>
                                        <p:attrNameLst>
                                          <p:attrName>ppt_y</p:attrName>
                                        </p:attrNameLst>
                                      </p:cBhvr>
                                      <p:tavLst>
                                        <p:tav tm="0">
                                          <p:val>
                                            <p:strVal val="#ppt_y"/>
                                          </p:val>
                                        </p:tav>
                                        <p:tav tm="100000">
                                          <p:val>
                                            <p:strVal val="#ppt_y"/>
                                          </p:val>
                                        </p:tav>
                                      </p:tavLst>
                                    </p:anim>
                                  </p:childTnLst>
                                </p:cTn>
                              </p:par>
                              <p:par>
                                <p:cTn id="24" presetID="10" presetClass="entr" presetSubtype="0" fill="hold" nodeType="withEffect">
                                  <p:stCondLst>
                                    <p:cond delay="0"/>
                                  </p:stCondLst>
                                  <p:iterate type="wd">
                                    <p:tmPct val="10000"/>
                                  </p:iterate>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3000"/>
                                        <p:tgtEl>
                                          <p:spTgt spid="7">
                                            <p:txEl>
                                              <p:pRg st="0" end="0"/>
                                            </p:txEl>
                                          </p:spTgt>
                                        </p:tgtEl>
                                      </p:cBhvr>
                                    </p:animEffect>
                                  </p:childTnLst>
                                </p:cTn>
                              </p:par>
                              <p:par>
                                <p:cTn id="27" presetID="10" presetClass="entr" presetSubtype="0" fill="hold" nodeType="withEffect">
                                  <p:stCondLst>
                                    <p:cond delay="0"/>
                                  </p:stCondLst>
                                  <p:iterate type="wd">
                                    <p:tmPct val="10000"/>
                                  </p:iterate>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3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332656"/>
            <a:ext cx="8229600" cy="1143000"/>
          </a:xfrm>
        </p:spPr>
        <p:txBody>
          <a:bodyPr>
            <a:noAutofit/>
          </a:bodyPr>
          <a:lstStyle/>
          <a:p>
            <a:r>
              <a:rPr lang="en-GB" b="1" dirty="0">
                <a:solidFill>
                  <a:schemeClr val="bg1"/>
                </a:solidFill>
                <a:effectLst>
                  <a:outerShdw blurRad="38100" dist="38100" dir="2700000" algn="tl">
                    <a:srgbClr val="000000"/>
                  </a:outerShdw>
                </a:effectLst>
                <a:latin typeface="Papyrus" panose="03070502060502030205" pitchFamily="66" charset="0"/>
              </a:rPr>
              <a:t>6</a:t>
            </a:r>
            <a:r>
              <a:rPr lang="en-GB" b="1" dirty="0" smtClean="0">
                <a:solidFill>
                  <a:schemeClr val="bg1"/>
                </a:solidFill>
                <a:effectLst>
                  <a:outerShdw blurRad="38100" dist="38100" dir="2700000" algn="tl">
                    <a:srgbClr val="000000"/>
                  </a:outerShdw>
                </a:effectLst>
                <a:latin typeface="Papyrus" panose="03070502060502030205" pitchFamily="66" charset="0"/>
              </a:rPr>
              <a:t>. Why was becoming a </a:t>
            </a:r>
            <a:r>
              <a:rPr lang="en-GB" b="1" dirty="0" smtClean="0">
                <a:solidFill>
                  <a:srgbClr val="33CCCC"/>
                </a:solidFill>
                <a:effectLst>
                  <a:outerShdw blurRad="38100" dist="38100" dir="2700000" algn="tl">
                    <a:srgbClr val="000000"/>
                  </a:outerShdw>
                </a:effectLst>
                <a:latin typeface="Papyrus" panose="03070502060502030205" pitchFamily="66" charset="0"/>
              </a:rPr>
              <a:t>scribe</a:t>
            </a:r>
            <a:r>
              <a:rPr lang="en-GB" b="1" dirty="0" smtClean="0">
                <a:solidFill>
                  <a:schemeClr val="bg1"/>
                </a:solidFill>
                <a:effectLst>
                  <a:outerShdw blurRad="38100" dist="38100" dir="2700000" algn="tl">
                    <a:srgbClr val="000000"/>
                  </a:outerShdw>
                </a:effectLst>
                <a:latin typeface="Papyrus" panose="03070502060502030205" pitchFamily="66" charset="0"/>
              </a:rPr>
              <a:t> so hard?</a:t>
            </a:r>
            <a:endParaRPr lang="en-GB"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251520" y="1556792"/>
            <a:ext cx="1800200" cy="2677656"/>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It was very expensive to learn how to write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2411760" y="1556792"/>
            <a:ext cx="1800200"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Scribal school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was very tough</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572000" y="1556792"/>
            <a:ext cx="2160240" cy="3108543"/>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c.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There were over 1,000 different hieroglyphic symbols to learn</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7020272" y="1556792"/>
            <a:ext cx="1800200" cy="1384995"/>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All of the above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2050" name="Picture 2" descr="Image result for ancient egyptian money"/>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0" r="100000">
                        <a14:backgroundMark x1="22667" y1="52340" x2="26667" y2="52340"/>
                        <a14:backgroundMark x1="78000" y1="14468" x2="83000" y2="22553"/>
                        <a14:backgroundMark x1="59333" y1="24255" x2="61667" y2="24681"/>
                        <a14:backgroundMark x1="73333" y1="63830" x2="78333" y2="66809"/>
                        <a14:backgroundMark x1="15667" y1="36596" x2="15667" y2="36596"/>
                      </a14:backgroundRemoval>
                    </a14:imgEffect>
                  </a14:imgLayer>
                </a14:imgProps>
              </a:ext>
              <a:ext uri="{28A0092B-C50C-407E-A947-70E740481C1C}">
                <a14:useLocalDpi xmlns:a14="http://schemas.microsoft.com/office/drawing/2010/main"/>
              </a:ext>
            </a:extLst>
          </a:blip>
          <a:srcRect/>
          <a:stretch>
            <a:fillRect/>
          </a:stretch>
        </p:blipFill>
        <p:spPr bwMode="auto">
          <a:xfrm rot="5400000">
            <a:off x="-968" y="4534923"/>
            <a:ext cx="2232249" cy="174859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195736" y="3933056"/>
            <a:ext cx="2232248" cy="2520280"/>
            <a:chOff x="4644008" y="4005064"/>
            <a:chExt cx="2232248" cy="2520280"/>
          </a:xfrm>
          <a:effectLst>
            <a:outerShdw blurRad="50800" dist="50800" dir="5400000" sx="101000" sy="101000" algn="ctr" rotWithShape="0">
              <a:srgbClr val="000000"/>
            </a:outerShdw>
          </a:effectLst>
        </p:grpSpPr>
        <p:pic>
          <p:nvPicPr>
            <p:cNvPr id="20" name="Picture 10" descr="Related image"/>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783" b="98913" l="2446" r="100000"/>
                      </a14:imgEffect>
                    </a14:imgLayer>
                  </a14:imgProps>
                </a:ext>
                <a:ext uri="{28A0092B-C50C-407E-A947-70E740481C1C}">
                  <a14:useLocalDpi xmlns:a14="http://schemas.microsoft.com/office/drawing/2010/main"/>
                </a:ext>
              </a:extLst>
            </a:blip>
            <a:srcRect/>
            <a:stretch>
              <a:fillRect/>
            </a:stretch>
          </p:blipFill>
          <p:spPr bwMode="auto">
            <a:xfrm>
              <a:off x="4644008" y="4005064"/>
              <a:ext cx="2232248" cy="2520280"/>
            </a:xfrm>
            <a:prstGeom prst="rect">
              <a:avLst/>
            </a:prstGeom>
            <a:noFill/>
            <a:effectLst>
              <a:outerShdw blurRad="50800" dist="50800" dir="54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1" name="Picture 12" descr="Image result for ancient egyptian reed brushes"/>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9985" b="89864" l="2462" r="99179"/>
                      </a14:imgEffect>
                    </a14:imgLayer>
                  </a14:imgProps>
                </a:ext>
                <a:ext uri="{28A0092B-C50C-407E-A947-70E740481C1C}">
                  <a14:useLocalDpi xmlns:a14="http://schemas.microsoft.com/office/drawing/2010/main"/>
                </a:ext>
              </a:extLst>
            </a:blip>
            <a:srcRect/>
            <a:stretch>
              <a:fillRect/>
            </a:stretch>
          </p:blipFill>
          <p:spPr bwMode="auto">
            <a:xfrm rot="19117131">
              <a:off x="5676586" y="4488997"/>
              <a:ext cx="971278" cy="658707"/>
            </a:xfrm>
            <a:prstGeom prst="rect">
              <a:avLst/>
            </a:prstGeom>
            <a:noFill/>
            <a:effectLst>
              <a:outerShdw blurRad="50800" dist="50800" dir="5460000" algn="ctr" rotWithShape="0">
                <a:schemeClr val="accent6">
                  <a:lumMod val="50000"/>
                  <a:alpha val="64000"/>
                </a:schemeClr>
              </a:outerShdw>
            </a:effectLst>
            <a:extLst>
              <a:ext uri="{909E8E84-426E-40DD-AFC4-6F175D3DCCD1}">
                <a14:hiddenFill xmlns:a14="http://schemas.microsoft.com/office/drawing/2010/main">
                  <a:solidFill>
                    <a:srgbClr val="FFFFFF"/>
                  </a:solidFill>
                </a14:hiddenFill>
              </a:ext>
            </a:extLst>
          </p:spPr>
        </p:pic>
      </p:grpSp>
      <p:pic>
        <p:nvPicPr>
          <p:cNvPr id="2052" name="Picture 4" descr="Image result for hieroglyphics png"/>
          <p:cNvPicPr>
            <a:picLocks noChangeAspect="1" noChangeArrowheads="1"/>
          </p:cNvPicPr>
          <p:nvPr/>
        </p:nvPicPr>
        <p:blipFill rotWithShape="1">
          <a:blip r:embed="rId9" cstate="email">
            <a:duotone>
              <a:prstClr val="black"/>
              <a:srgbClr val="D9C3A5">
                <a:tint val="50000"/>
                <a:satMod val="180000"/>
              </a:srgbClr>
            </a:duotone>
            <a:extLst>
              <a:ext uri="{BEBA8EAE-BF5A-486C-A8C5-ECC9F3942E4B}">
                <a14:imgProps xmlns:a14="http://schemas.microsoft.com/office/drawing/2010/main">
                  <a14:imgLayer r:embed="rId10">
                    <a14:imgEffect>
                      <a14:colorTemperature colorTemp="115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4862449" y="4725144"/>
            <a:ext cx="1653767" cy="15015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ancient egyptian money"/>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0" b="100000" l="0" r="100000">
                        <a14:backgroundMark x1="22667" y1="52340" x2="26667" y2="52340"/>
                        <a14:backgroundMark x1="78000" y1="14468" x2="83000" y2="22553"/>
                        <a14:backgroundMark x1="59333" y1="24255" x2="61667" y2="24681"/>
                        <a14:backgroundMark x1="73333" y1="63830" x2="78333" y2="66809"/>
                        <a14:backgroundMark x1="15667" y1="36596" x2="15667" y2="36596"/>
                      </a14:backgroundRemoval>
                    </a14:imgEffect>
                  </a14:imgLayer>
                </a14:imgProps>
              </a:ext>
              <a:ext uri="{28A0092B-C50C-407E-A947-70E740481C1C}">
                <a14:useLocalDpi xmlns:a14="http://schemas.microsoft.com/office/drawing/2010/main"/>
              </a:ext>
            </a:extLst>
          </a:blip>
          <a:srcRect/>
          <a:stretch>
            <a:fillRect/>
          </a:stretch>
        </p:blipFill>
        <p:spPr bwMode="auto">
          <a:xfrm rot="5400000">
            <a:off x="6875957" y="3628312"/>
            <a:ext cx="1332148" cy="104351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7576653" y="4273394"/>
            <a:ext cx="1389908" cy="1368152"/>
            <a:chOff x="4644008" y="4005064"/>
            <a:chExt cx="2232248" cy="2520280"/>
          </a:xfrm>
          <a:effectLst>
            <a:outerShdw blurRad="50800" dist="50800" dir="5400000" sx="101000" sy="101000" algn="ctr" rotWithShape="0">
              <a:srgbClr val="000000"/>
            </a:outerShdw>
          </a:effectLst>
        </p:grpSpPr>
        <p:pic>
          <p:nvPicPr>
            <p:cNvPr id="25" name="Picture 10" descr="Related image"/>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9783" b="98913" l="2446" r="100000"/>
                      </a14:imgEffect>
                    </a14:imgLayer>
                  </a14:imgProps>
                </a:ext>
                <a:ext uri="{28A0092B-C50C-407E-A947-70E740481C1C}">
                  <a14:useLocalDpi xmlns:a14="http://schemas.microsoft.com/office/drawing/2010/main"/>
                </a:ext>
              </a:extLst>
            </a:blip>
            <a:srcRect/>
            <a:stretch>
              <a:fillRect/>
            </a:stretch>
          </p:blipFill>
          <p:spPr bwMode="auto">
            <a:xfrm>
              <a:off x="4644008" y="4005064"/>
              <a:ext cx="2232248" cy="2520280"/>
            </a:xfrm>
            <a:prstGeom prst="rect">
              <a:avLst/>
            </a:prstGeom>
            <a:noFill/>
            <a:effectLst>
              <a:outerShdw blurRad="50800" dist="50800" dir="5400000" sx="101000" sy="101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26" name="Picture 12" descr="Image result for ancient egyptian reed brushes"/>
            <p:cNvPicPr>
              <a:picLocks noChangeAspect="1" noChangeArrowheads="1"/>
            </p:cNvPicPr>
            <p:nvPr/>
          </p:nvPicPr>
          <p:blipFill>
            <a:blip r:embed="rId15" cstate="email">
              <a:extLst>
                <a:ext uri="{BEBA8EAE-BF5A-486C-A8C5-ECC9F3942E4B}">
                  <a14:imgProps xmlns:a14="http://schemas.microsoft.com/office/drawing/2010/main">
                    <a14:imgLayer r:embed="rId16">
                      <a14:imgEffect>
                        <a14:backgroundRemoval t="9985" b="89864" l="2462" r="99179"/>
                      </a14:imgEffect>
                    </a14:imgLayer>
                  </a14:imgProps>
                </a:ext>
                <a:ext uri="{28A0092B-C50C-407E-A947-70E740481C1C}">
                  <a14:useLocalDpi xmlns:a14="http://schemas.microsoft.com/office/drawing/2010/main"/>
                </a:ext>
              </a:extLst>
            </a:blip>
            <a:srcRect/>
            <a:stretch>
              <a:fillRect/>
            </a:stretch>
          </p:blipFill>
          <p:spPr bwMode="auto">
            <a:xfrm rot="19117131">
              <a:off x="5676586" y="4488997"/>
              <a:ext cx="971278" cy="658707"/>
            </a:xfrm>
            <a:prstGeom prst="rect">
              <a:avLst/>
            </a:prstGeom>
            <a:noFill/>
            <a:effectLst>
              <a:outerShdw blurRad="50800" dist="50800" dir="5460000" algn="ctr" rotWithShape="0">
                <a:schemeClr val="accent6">
                  <a:lumMod val="50000"/>
                  <a:alpha val="64000"/>
                </a:schemeClr>
              </a:outerShdw>
            </a:effectLst>
            <a:extLst>
              <a:ext uri="{909E8E84-426E-40DD-AFC4-6F175D3DCCD1}">
                <a14:hiddenFill xmlns:a14="http://schemas.microsoft.com/office/drawing/2010/main">
                  <a:solidFill>
                    <a:srgbClr val="FFFFFF"/>
                  </a:solidFill>
                </a14:hiddenFill>
              </a:ext>
            </a:extLst>
          </p:spPr>
        </p:pic>
      </p:grpSp>
      <p:pic>
        <p:nvPicPr>
          <p:cNvPr id="27" name="Picture 4" descr="Image result for hieroglyphics png"/>
          <p:cNvPicPr>
            <a:picLocks noChangeAspect="1" noChangeArrowheads="1"/>
          </p:cNvPicPr>
          <p:nvPr/>
        </p:nvPicPr>
        <p:blipFill rotWithShape="1">
          <a:blip r:embed="rId17" cstate="email">
            <a:duotone>
              <a:prstClr val="black"/>
              <a:srgbClr val="D9C3A5">
                <a:tint val="50000"/>
                <a:satMod val="180000"/>
              </a:srgbClr>
            </a:duotone>
            <a:extLst>
              <a:ext uri="{BEBA8EAE-BF5A-486C-A8C5-ECC9F3942E4B}">
                <a14:imgProps xmlns:a14="http://schemas.microsoft.com/office/drawing/2010/main">
                  <a14:imgLayer r:embed="rId18">
                    <a14:imgEffect>
                      <a14:colorTemperature colorTemp="115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7236297" y="5569538"/>
            <a:ext cx="1132008" cy="102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6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332656"/>
            <a:ext cx="8229600" cy="1143000"/>
          </a:xfrm>
        </p:spPr>
        <p:txBody>
          <a:bodyPr>
            <a:noAutofit/>
          </a:bodyPr>
          <a:lstStyle/>
          <a:p>
            <a:r>
              <a:rPr lang="en-GB" sz="3600" b="1" dirty="0" smtClean="0">
                <a:solidFill>
                  <a:schemeClr val="bg1"/>
                </a:solidFill>
                <a:effectLst>
                  <a:outerShdw blurRad="38100" dist="38100" dir="2700000" algn="tl">
                    <a:srgbClr val="000000"/>
                  </a:outerShdw>
                </a:effectLst>
                <a:latin typeface="Papyrus" panose="03070502060502030205" pitchFamily="66" charset="0"/>
              </a:rPr>
              <a:t>7. Why did the Ancient Egyptians often put</a:t>
            </a:r>
            <a:r>
              <a:rPr lang="en-GB" sz="3600" b="1" dirty="0" smtClean="0">
                <a:solidFill>
                  <a:srgbClr val="33CCCC"/>
                </a:solidFill>
                <a:effectLst>
                  <a:outerShdw blurRad="38100" dist="38100" dir="2700000" algn="tl">
                    <a:srgbClr val="000000"/>
                  </a:outerShdw>
                </a:effectLst>
                <a:latin typeface="Papyrus" panose="03070502060502030205" pitchFamily="66" charset="0"/>
              </a:rPr>
              <a:t> scarab </a:t>
            </a:r>
            <a:r>
              <a:rPr lang="en-GB" sz="3600" b="1" dirty="0" smtClean="0">
                <a:solidFill>
                  <a:schemeClr val="bg1"/>
                </a:solidFill>
                <a:effectLst>
                  <a:outerShdw blurRad="38100" dist="38100" dir="2700000" algn="tl">
                    <a:srgbClr val="000000"/>
                  </a:outerShdw>
                </a:effectLst>
                <a:latin typeface="Papyrus" panose="03070502060502030205" pitchFamily="66" charset="0"/>
              </a:rPr>
              <a:t>beetle amulets with mummies?</a:t>
            </a:r>
            <a:endParaRPr lang="en-GB" sz="3600" b="1" dirty="0">
              <a:solidFill>
                <a:schemeClr val="bg1"/>
              </a:solidFill>
              <a:effectLst>
                <a:outerShdw blurRad="38100" dist="38100" dir="2700000" algn="tl">
                  <a:srgbClr val="000000"/>
                </a:outerShdw>
              </a:effectLst>
              <a:latin typeface="Papyrus" panose="03070502060502030205" pitchFamily="66" charset="0"/>
            </a:endParaRPr>
          </a:p>
        </p:txBody>
      </p:sp>
      <p:sp>
        <p:nvSpPr>
          <p:cNvPr id="4" name="TextBox 3"/>
          <p:cNvSpPr txBox="1"/>
          <p:nvPr/>
        </p:nvSpPr>
        <p:spPr>
          <a:xfrm>
            <a:off x="107504" y="1556792"/>
            <a:ext cx="1800200" cy="1815882"/>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a</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They looked pretty</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0" name="TextBox 9"/>
          <p:cNvSpPr txBox="1"/>
          <p:nvPr/>
        </p:nvSpPr>
        <p:spPr>
          <a:xfrm>
            <a:off x="1907704" y="1556792"/>
            <a:ext cx="2232248"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b.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They would keep the mummified person safe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1" name="TextBox 10"/>
          <p:cNvSpPr txBox="1"/>
          <p:nvPr/>
        </p:nvSpPr>
        <p:spPr>
          <a:xfrm>
            <a:off x="4355976" y="1556792"/>
            <a:ext cx="2160240" cy="2246769"/>
          </a:xfrm>
          <a:prstGeom prst="rect">
            <a:avLst/>
          </a:prstGeom>
          <a:noFill/>
        </p:spPr>
        <p:txBody>
          <a:bodyPr wrap="square" rtlCol="0">
            <a:spAutoFit/>
          </a:bodyPr>
          <a:lstStyle/>
          <a:p>
            <a:pPr algn="ctr"/>
            <a:r>
              <a:rPr lang="en-GB" sz="2800" b="1" dirty="0">
                <a:solidFill>
                  <a:srgbClr val="33CCCC"/>
                </a:solidFill>
                <a:effectLst>
                  <a:outerShdw blurRad="38100" dist="38100" dir="2700000" algn="tl">
                    <a:srgbClr val="000000"/>
                  </a:outerShdw>
                </a:effectLst>
                <a:latin typeface="Papyrus" panose="03070502060502030205" pitchFamily="66" charset="0"/>
              </a:rPr>
              <a:t>c</a:t>
            </a:r>
            <a:r>
              <a:rPr lang="en-GB" sz="28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They would eat up all of the dung in the afterlife</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sp>
        <p:nvSpPr>
          <p:cNvPr id="12" name="TextBox 11"/>
          <p:cNvSpPr txBox="1"/>
          <p:nvPr/>
        </p:nvSpPr>
        <p:spPr>
          <a:xfrm>
            <a:off x="6804248" y="1556792"/>
            <a:ext cx="2088232" cy="2246769"/>
          </a:xfrm>
          <a:prstGeom prst="rect">
            <a:avLst/>
          </a:prstGeom>
          <a:noFill/>
        </p:spPr>
        <p:txBody>
          <a:bodyPr wrap="square" rtlCol="0">
            <a:spAutoFit/>
          </a:bodyPr>
          <a:lstStyle/>
          <a:p>
            <a:pPr algn="ctr"/>
            <a:r>
              <a:rPr lang="en-GB" sz="28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2800" b="1" dirty="0" smtClean="0">
                <a:solidFill>
                  <a:schemeClr val="bg1"/>
                </a:solidFill>
                <a:effectLst>
                  <a:outerShdw blurRad="38100" dist="38100" dir="2700000" algn="tl">
                    <a:srgbClr val="000000"/>
                  </a:outerShdw>
                </a:effectLst>
                <a:latin typeface="Papyrus" panose="03070502060502030205" pitchFamily="66" charset="0"/>
              </a:rPr>
              <a:t>They would eat up any intruders in the tomb</a:t>
            </a:r>
            <a:endParaRPr lang="en-GB" sz="2800" b="1" dirty="0">
              <a:solidFill>
                <a:schemeClr val="bg1"/>
              </a:solidFill>
              <a:effectLst>
                <a:outerShdw blurRad="38100" dist="38100" dir="2700000" algn="tl">
                  <a:srgbClr val="000000"/>
                </a:outerShdw>
              </a:effectLst>
              <a:latin typeface="Papyrus" panose="03070502060502030205" pitchFamily="66" charset="0"/>
            </a:endParaRPr>
          </a:p>
        </p:txBody>
      </p:sp>
      <p:pic>
        <p:nvPicPr>
          <p:cNvPr id="22" name="Picture 2" descr="Image result for SCARAB beetle 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7935" b="97385" l="4755" r="95516">
                        <a14:backgroundMark x1="70109" y1="41118" x2="77174" y2="40667"/>
                      </a14:backgroundRemoval>
                    </a14:imgEffect>
                  </a14:imgLayer>
                </a14:imgProps>
              </a:ext>
              <a:ext uri="{28A0092B-C50C-407E-A947-70E740481C1C}">
                <a14:useLocalDpi xmlns:a14="http://schemas.microsoft.com/office/drawing/2010/main"/>
              </a:ext>
            </a:extLst>
          </a:blip>
          <a:srcRect/>
          <a:stretch>
            <a:fillRect/>
          </a:stretch>
        </p:blipFill>
        <p:spPr bwMode="auto">
          <a:xfrm>
            <a:off x="107504" y="3933056"/>
            <a:ext cx="1740722" cy="262152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dung beetle pn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2833" b="90000" l="10000" r="98444">
                        <a14:backgroundMark x1="40444" y1="43333" x2="42889" y2="43667"/>
                        <a14:backgroundMark x1="40333" y1="41500" x2="40444" y2="42500"/>
                        <a14:backgroundMark x1="60333" y1="80167" x2="79333" y2="84333"/>
                        <a14:backgroundMark x1="22556" y1="58833" x2="23000" y2="59333"/>
                      </a14:backgroundRemoval>
                    </a14:imgEffect>
                  </a14:imgLayer>
                </a14:imgProps>
              </a:ext>
              <a:ext uri="{28A0092B-C50C-407E-A947-70E740481C1C}">
                <a14:useLocalDpi xmlns:a14="http://schemas.microsoft.com/office/drawing/2010/main"/>
              </a:ext>
            </a:extLst>
          </a:blip>
          <a:srcRect/>
          <a:stretch>
            <a:fillRect/>
          </a:stretch>
        </p:blipFill>
        <p:spPr bwMode="auto">
          <a:xfrm>
            <a:off x="3707904" y="4365104"/>
            <a:ext cx="2924350" cy="1949567"/>
          </a:xfrm>
          <a:prstGeom prst="rect">
            <a:avLst/>
          </a:prstGeom>
          <a:noFill/>
          <a:effectLst>
            <a:outerShdw blurRad="50800" dist="50800" dir="5400000" sx="104000" sy="104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0" name="Picture 8" descr="Image result for scarab 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78901" y="4365104"/>
            <a:ext cx="2117035" cy="1656184"/>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3082" name="Picture 10" descr=" horror creepy gross egypt bugs GIF"/>
          <p:cNvPicPr>
            <a:picLocks noChangeAspect="1" noChangeArrowheads="1" noCrop="1"/>
          </p:cNvPicPr>
          <p:nvPr/>
        </p:nvPicPr>
        <p:blipFill>
          <a:blip r:embed="rId8">
            <a:extLst>
              <a:ext uri="{28A0092B-C50C-407E-A947-70E740481C1C}">
                <a14:useLocalDpi xmlns:a14="http://schemas.microsoft.com/office/drawing/2010/main"/>
              </a:ext>
            </a:extLst>
          </a:blip>
          <a:srcRect/>
          <a:stretch>
            <a:fillRect/>
          </a:stretch>
        </p:blipFill>
        <p:spPr bwMode="auto">
          <a:xfrm>
            <a:off x="6804249" y="4581128"/>
            <a:ext cx="2088232" cy="17126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Related image">
            <a:hlinkClick r:id="rId9"/>
          </p:cNvPr>
          <p:cNvPicPr/>
          <p:nvPr/>
        </p:nvPicPr>
        <p:blipFill rotWithShape="1">
          <a:blip r:embed="rId10" cstate="email">
            <a:extLst>
              <a:ext uri="{28A0092B-C50C-407E-A947-70E740481C1C}">
                <a14:useLocalDpi xmlns:a14="http://schemas.microsoft.com/office/drawing/2010/main"/>
              </a:ext>
            </a:extLst>
          </a:blip>
          <a:srcRect/>
          <a:stretch/>
        </p:blipFill>
        <p:spPr bwMode="auto">
          <a:xfrm>
            <a:off x="6804249" y="5994701"/>
            <a:ext cx="2088231" cy="299036"/>
          </a:xfrm>
          <a:prstGeom prst="rect">
            <a:avLst/>
          </a:prstGeom>
          <a:noFill/>
          <a:ln>
            <a:noFill/>
          </a:ln>
        </p:spPr>
      </p:pic>
    </p:spTree>
    <p:extLst>
      <p:ext uri="{BB962C8B-B14F-4D97-AF65-F5344CB8AC3E}">
        <p14:creationId xmlns:p14="http://schemas.microsoft.com/office/powerpoint/2010/main" val="138867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080"/>
                                        </p:tgtEl>
                                        <p:attrNameLst>
                                          <p:attrName>style.visibility</p:attrName>
                                        </p:attrNameLst>
                                      </p:cBhvr>
                                      <p:to>
                                        <p:strVal val="visible"/>
                                      </p:to>
                                    </p:set>
                                    <p:animEffect transition="in" filter="fade">
                                      <p:cBhvr>
                                        <p:cTn id="25" dur="500"/>
                                        <p:tgtEl>
                                          <p:spTgt spid="30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082"/>
                                        </p:tgtEl>
                                        <p:attrNameLst>
                                          <p:attrName>style.visibility</p:attrName>
                                        </p:attrNameLst>
                                      </p:cBhvr>
                                      <p:to>
                                        <p:strVal val="visible"/>
                                      </p:to>
                                    </p:set>
                                    <p:animEffect transition="in" filter="fade">
                                      <p:cBhvr>
                                        <p:cTn id="4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lated image"/>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p:spPr>
      </p:pic>
      <p:sp>
        <p:nvSpPr>
          <p:cNvPr id="2" name="Title 1"/>
          <p:cNvSpPr>
            <a:spLocks noGrp="1"/>
          </p:cNvSpPr>
          <p:nvPr>
            <p:ph type="title"/>
          </p:nvPr>
        </p:nvSpPr>
        <p:spPr>
          <a:xfrm>
            <a:off x="457200" y="701824"/>
            <a:ext cx="8229600" cy="1143000"/>
          </a:xfrm>
        </p:spPr>
        <p:txBody>
          <a:bodyPr>
            <a:noAutofit/>
          </a:bodyPr>
          <a:lstStyle/>
          <a:p>
            <a:r>
              <a:rPr lang="en-GB" sz="4000" b="1" dirty="0">
                <a:solidFill>
                  <a:schemeClr val="bg1"/>
                </a:solidFill>
                <a:effectLst>
                  <a:outerShdw blurRad="38100" dist="38100" dir="2700000" algn="tl">
                    <a:srgbClr val="000000"/>
                  </a:outerShdw>
                </a:effectLst>
                <a:latin typeface="Papyrus" panose="03070502060502030205" pitchFamily="66" charset="0"/>
              </a:rPr>
              <a:t>8</a:t>
            </a:r>
            <a:r>
              <a:rPr lang="en-GB" sz="4000" b="1" dirty="0" smtClean="0">
                <a:solidFill>
                  <a:schemeClr val="bg1"/>
                </a:solidFill>
                <a:effectLst>
                  <a:outerShdw blurRad="38100" dist="38100" dir="2700000" algn="tl">
                    <a:srgbClr val="000000"/>
                  </a:outerShdw>
                </a:effectLst>
                <a:latin typeface="Papyrus" panose="03070502060502030205" pitchFamily="66" charset="0"/>
              </a:rPr>
              <a:t>. What poisonous ingredient could be found in </a:t>
            </a:r>
            <a:r>
              <a:rPr lang="en-GB" sz="4000" b="1" dirty="0" smtClean="0">
                <a:solidFill>
                  <a:schemeClr val="bg1"/>
                </a:solidFill>
                <a:effectLst>
                  <a:outerShdw blurRad="38100" dist="38100" dir="2700000" algn="tl">
                    <a:srgbClr val="000000"/>
                  </a:outerShdw>
                </a:effectLst>
                <a:latin typeface="Papyrus" panose="03070502060502030205" pitchFamily="66" charset="0"/>
              </a:rPr>
              <a:t>Ancient </a:t>
            </a:r>
            <a:r>
              <a:rPr lang="en-GB" sz="4000" b="1" dirty="0" smtClean="0">
                <a:solidFill>
                  <a:schemeClr val="bg1"/>
                </a:solidFill>
                <a:effectLst>
                  <a:outerShdw blurRad="38100" dist="38100" dir="2700000" algn="tl">
                    <a:srgbClr val="000000"/>
                  </a:outerShdw>
                </a:effectLst>
                <a:latin typeface="Papyrus" panose="03070502060502030205" pitchFamily="66" charset="0"/>
              </a:rPr>
              <a:t>Egyptian eye makeup?</a:t>
            </a:r>
            <a:endParaRPr lang="en-GB" sz="4000" b="1" dirty="0">
              <a:solidFill>
                <a:schemeClr val="bg1"/>
              </a:solidFill>
              <a:effectLst>
                <a:outerShdw blurRad="38100" dist="38100" dir="2700000" algn="tl">
                  <a:srgbClr val="000000"/>
                </a:outerShdw>
              </a:effectLst>
              <a:latin typeface="Papyrus" panose="03070502060502030205" pitchFamily="66" charset="0"/>
            </a:endParaRPr>
          </a:p>
        </p:txBody>
      </p:sp>
      <p:sp>
        <p:nvSpPr>
          <p:cNvPr id="14" name="TextBox 13"/>
          <p:cNvSpPr txBox="1"/>
          <p:nvPr/>
        </p:nvSpPr>
        <p:spPr>
          <a:xfrm>
            <a:off x="179512" y="2300679"/>
            <a:ext cx="1800200" cy="1323439"/>
          </a:xfrm>
          <a:prstGeom prst="rect">
            <a:avLst/>
          </a:prstGeom>
          <a:noFill/>
        </p:spPr>
        <p:txBody>
          <a:bodyPr wrap="square" rtlCol="0">
            <a:spAutoFit/>
          </a:bodyPr>
          <a:lstStyle/>
          <a:p>
            <a:pPr algn="ctr"/>
            <a:r>
              <a:rPr lang="en-GB" sz="4000" b="1" dirty="0">
                <a:solidFill>
                  <a:srgbClr val="33CCCC"/>
                </a:solidFill>
                <a:effectLst>
                  <a:outerShdw blurRad="38100" dist="38100" dir="2700000" algn="tl">
                    <a:srgbClr val="000000"/>
                  </a:outerShdw>
                </a:effectLst>
                <a:latin typeface="Papyrus" panose="03070502060502030205" pitchFamily="66" charset="0"/>
              </a:rPr>
              <a:t>a</a:t>
            </a:r>
            <a:r>
              <a:rPr lang="en-GB" sz="4000" b="1" dirty="0" smtClean="0">
                <a:solidFill>
                  <a:srgbClr val="33CCCC"/>
                </a:solidFill>
                <a:effectLst>
                  <a:outerShdw blurRad="38100" dist="38100" dir="2700000" algn="tl">
                    <a:srgbClr val="000000"/>
                  </a:outerShdw>
                </a:effectLst>
                <a:latin typeface="Papyrus" panose="03070502060502030205" pitchFamily="66" charset="0"/>
              </a:rPr>
              <a:t>. </a:t>
            </a:r>
          </a:p>
          <a:p>
            <a:pPr algn="ctr"/>
            <a:r>
              <a:rPr lang="en-GB" sz="4000" b="1" dirty="0" smtClean="0">
                <a:solidFill>
                  <a:schemeClr val="tx1">
                    <a:lumMod val="65000"/>
                    <a:lumOff val="35000"/>
                  </a:schemeClr>
                </a:solidFill>
                <a:effectLst>
                  <a:outerShdw blurRad="38100" dist="38100" dir="2700000" sx="102000" sy="102000" algn="tl">
                    <a:srgbClr val="000000"/>
                  </a:outerShdw>
                </a:effectLst>
                <a:latin typeface="Papyrus" panose="03070502060502030205" pitchFamily="66" charset="0"/>
              </a:rPr>
              <a:t>Lead</a:t>
            </a:r>
            <a:endParaRPr lang="en-GB" sz="4000" b="1" dirty="0">
              <a:solidFill>
                <a:schemeClr val="tx1">
                  <a:lumMod val="65000"/>
                  <a:lumOff val="35000"/>
                </a:schemeClr>
              </a:solidFill>
              <a:effectLst>
                <a:outerShdw blurRad="38100" dist="38100" dir="2700000" sx="102000" sy="102000" algn="tl">
                  <a:srgbClr val="000000"/>
                </a:outerShdw>
              </a:effectLst>
              <a:latin typeface="Papyrus" panose="03070502060502030205" pitchFamily="66" charset="0"/>
            </a:endParaRPr>
          </a:p>
        </p:txBody>
      </p:sp>
      <p:sp>
        <p:nvSpPr>
          <p:cNvPr id="15" name="TextBox 14"/>
          <p:cNvSpPr txBox="1"/>
          <p:nvPr/>
        </p:nvSpPr>
        <p:spPr>
          <a:xfrm>
            <a:off x="2123728" y="2300679"/>
            <a:ext cx="2016224" cy="1323439"/>
          </a:xfrm>
          <a:prstGeom prst="rect">
            <a:avLst/>
          </a:prstGeom>
          <a:noFill/>
        </p:spPr>
        <p:txBody>
          <a:bodyPr wrap="square" rtlCol="0">
            <a:spAutoFit/>
          </a:bodyPr>
          <a:lstStyle/>
          <a:p>
            <a:pPr algn="ctr"/>
            <a:r>
              <a:rPr lang="en-GB" sz="4000" b="1" dirty="0" smtClean="0">
                <a:solidFill>
                  <a:srgbClr val="33CCCC"/>
                </a:solidFill>
                <a:effectLst>
                  <a:outerShdw blurRad="38100" dist="38100" dir="2700000" algn="tl">
                    <a:srgbClr val="000000"/>
                  </a:outerShdw>
                </a:effectLst>
                <a:latin typeface="Papyrus" panose="03070502060502030205" pitchFamily="66" charset="0"/>
              </a:rPr>
              <a:t>b.</a:t>
            </a:r>
          </a:p>
          <a:p>
            <a:pPr algn="ctr"/>
            <a:r>
              <a:rPr lang="en-GB" sz="4000" b="1" dirty="0" smtClean="0">
                <a:solidFill>
                  <a:schemeClr val="bg1">
                    <a:lumMod val="50000"/>
                  </a:schemeClr>
                </a:solidFill>
                <a:effectLst>
                  <a:outerShdw blurRad="38100" dist="38100" dir="2700000" sx="102000" sy="102000" algn="tl">
                    <a:srgbClr val="000000"/>
                  </a:outerShdw>
                </a:effectLst>
                <a:latin typeface="Papyrus" panose="03070502060502030205" pitchFamily="66" charset="0"/>
              </a:rPr>
              <a:t>Arsenic</a:t>
            </a:r>
          </a:p>
        </p:txBody>
      </p:sp>
      <p:sp>
        <p:nvSpPr>
          <p:cNvPr id="16" name="TextBox 15"/>
          <p:cNvSpPr txBox="1"/>
          <p:nvPr/>
        </p:nvSpPr>
        <p:spPr>
          <a:xfrm>
            <a:off x="4283968" y="2300679"/>
            <a:ext cx="2232248" cy="1323439"/>
          </a:xfrm>
          <a:prstGeom prst="rect">
            <a:avLst/>
          </a:prstGeom>
          <a:noFill/>
        </p:spPr>
        <p:txBody>
          <a:bodyPr wrap="square" rtlCol="0">
            <a:spAutoFit/>
          </a:bodyPr>
          <a:lstStyle/>
          <a:p>
            <a:pPr algn="ctr"/>
            <a:r>
              <a:rPr lang="en-GB" sz="4000" b="1" dirty="0">
                <a:solidFill>
                  <a:srgbClr val="33CCCC"/>
                </a:solidFill>
                <a:effectLst>
                  <a:outerShdw blurRad="38100" dist="38100" dir="2700000" algn="tl">
                    <a:srgbClr val="000000"/>
                  </a:outerShdw>
                </a:effectLst>
                <a:latin typeface="Papyrus" panose="03070502060502030205" pitchFamily="66" charset="0"/>
              </a:rPr>
              <a:t>c</a:t>
            </a:r>
            <a:r>
              <a:rPr lang="en-GB" sz="4000" b="1" dirty="0" smtClean="0">
                <a:solidFill>
                  <a:srgbClr val="33CCCC"/>
                </a:solidFill>
                <a:effectLst>
                  <a:outerShdw blurRad="38100" dist="38100" dir="2700000" algn="tl">
                    <a:srgbClr val="000000"/>
                  </a:outerShdw>
                </a:effectLst>
                <a:latin typeface="Papyrus" panose="03070502060502030205" pitchFamily="66" charset="0"/>
              </a:rPr>
              <a:t>.</a:t>
            </a:r>
          </a:p>
          <a:p>
            <a:pPr algn="ctr"/>
            <a:r>
              <a:rPr lang="en-GB" sz="4000" b="1" dirty="0" smtClean="0">
                <a:solidFill>
                  <a:schemeClr val="bg1">
                    <a:lumMod val="75000"/>
                  </a:schemeClr>
                </a:solidFill>
                <a:effectLst>
                  <a:outerShdw blurRad="38100" dist="38100" dir="2700000" sx="102000" sy="102000" algn="tl">
                    <a:srgbClr val="000000"/>
                  </a:outerShdw>
                </a:effectLst>
                <a:latin typeface="Papyrus" panose="03070502060502030205" pitchFamily="66" charset="0"/>
              </a:rPr>
              <a:t>Mercury</a:t>
            </a:r>
          </a:p>
        </p:txBody>
      </p:sp>
      <p:sp>
        <p:nvSpPr>
          <p:cNvPr id="17" name="TextBox 16"/>
          <p:cNvSpPr txBox="1"/>
          <p:nvPr/>
        </p:nvSpPr>
        <p:spPr>
          <a:xfrm>
            <a:off x="6628283" y="2300679"/>
            <a:ext cx="2331447" cy="1323439"/>
          </a:xfrm>
          <a:prstGeom prst="rect">
            <a:avLst/>
          </a:prstGeom>
          <a:noFill/>
        </p:spPr>
        <p:txBody>
          <a:bodyPr wrap="square" rtlCol="0">
            <a:spAutoFit/>
          </a:bodyPr>
          <a:lstStyle/>
          <a:p>
            <a:pPr algn="ctr"/>
            <a:r>
              <a:rPr lang="en-GB" sz="4000" b="1" dirty="0" smtClean="0">
                <a:solidFill>
                  <a:srgbClr val="33CCCC"/>
                </a:solidFill>
                <a:effectLst>
                  <a:outerShdw blurRad="38100" dist="38100" dir="2700000" algn="tl">
                    <a:srgbClr val="000000"/>
                  </a:outerShdw>
                </a:effectLst>
                <a:latin typeface="Papyrus" panose="03070502060502030205" pitchFamily="66" charset="0"/>
              </a:rPr>
              <a:t>d. </a:t>
            </a:r>
          </a:p>
          <a:p>
            <a:pPr algn="ctr"/>
            <a:r>
              <a:rPr lang="en-GB" sz="4000" b="1" dirty="0" smtClean="0">
                <a:solidFill>
                  <a:srgbClr val="00FF00"/>
                </a:solidFill>
                <a:effectLst>
                  <a:glow rad="228600">
                    <a:schemeClr val="accent3">
                      <a:satMod val="175000"/>
                      <a:alpha val="40000"/>
                    </a:schemeClr>
                  </a:glow>
                  <a:outerShdw blurRad="38100" dist="38100" dir="2700000" algn="tl">
                    <a:schemeClr val="tx1"/>
                  </a:outerShdw>
                </a:effectLst>
                <a:latin typeface="Papyrus" panose="03070502060502030205" pitchFamily="66" charset="0"/>
              </a:rPr>
              <a:t>Plutonium</a:t>
            </a:r>
            <a:endParaRPr lang="en-GB" sz="4000" b="1" dirty="0">
              <a:solidFill>
                <a:srgbClr val="00FF00"/>
              </a:solidFill>
              <a:effectLst>
                <a:glow rad="228600">
                  <a:schemeClr val="accent3">
                    <a:satMod val="175000"/>
                    <a:alpha val="40000"/>
                  </a:schemeClr>
                </a:glow>
                <a:outerShdw blurRad="38100" dist="38100" dir="2700000" algn="tl">
                  <a:schemeClr val="tx1"/>
                </a:outerShdw>
              </a:effectLst>
              <a:latin typeface="Papyrus" panose="03070502060502030205" pitchFamily="66" charset="0"/>
            </a:endParaRPr>
          </a:p>
        </p:txBody>
      </p:sp>
      <p:pic>
        <p:nvPicPr>
          <p:cNvPr id="4098" name="Picture 2" descr="Image result for arsenic png"/>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2174" b="90000" l="9434" r="99623"/>
                    </a14:imgEffect>
                  </a14:imgLayer>
                </a14:imgProps>
              </a:ext>
              <a:ext uri="{28A0092B-C50C-407E-A947-70E740481C1C}">
                <a14:useLocalDpi xmlns:a14="http://schemas.microsoft.com/office/drawing/2010/main"/>
              </a:ext>
            </a:extLst>
          </a:blip>
          <a:srcRect/>
          <a:stretch>
            <a:fillRect/>
          </a:stretch>
        </p:blipFill>
        <p:spPr bwMode="auto">
          <a:xfrm>
            <a:off x="2195736" y="4046562"/>
            <a:ext cx="2155484" cy="219075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mercury element 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12" b="99394" l="4783" r="98696">
                        <a14:foregroundMark x1="16087" y1="68485" x2="23913" y2="79394"/>
                        <a14:foregroundMark x1="73478" y1="72727" x2="86087" y2="60000"/>
                        <a14:foregroundMark x1="86957" y1="53939" x2="88696" y2="55758"/>
                      </a14:backgroundRemoval>
                    </a14:imgEffect>
                  </a14:imgLayer>
                </a14:imgProps>
              </a:ext>
              <a:ext uri="{28A0092B-C50C-407E-A947-70E740481C1C}">
                <a14:useLocalDpi xmlns:a14="http://schemas.microsoft.com/office/drawing/2010/main"/>
              </a:ext>
            </a:extLst>
          </a:blip>
          <a:srcRect/>
          <a:stretch>
            <a:fillRect/>
          </a:stretch>
        </p:blipFill>
        <p:spPr bwMode="auto">
          <a:xfrm>
            <a:off x="4499992" y="4243962"/>
            <a:ext cx="2131841" cy="192134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2" name="Picture 6" descr="Image result for lead 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12" y="3789040"/>
            <a:ext cx="2438400" cy="2689646"/>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4104" name="Picture 8" descr="Image result for plutonium 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76256" y="4005064"/>
            <a:ext cx="2083475" cy="2083475"/>
          </a:xfrm>
          <a:prstGeom prst="rect">
            <a:avLst/>
          </a:prstGeom>
          <a:noFill/>
          <a:effectLst>
            <a:glow rad="228600">
              <a:schemeClr val="accent3">
                <a:satMod val="175000"/>
                <a:alpha val="40000"/>
              </a:schemeClr>
            </a:glow>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6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circle(out)">
                                      <p:cBhvr>
                                        <p:cTn id="16" dur="1000"/>
                                        <p:tgtEl>
                                          <p:spTgt spid="410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6" presetClass="entr" presetSubtype="32"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circle(out)">
                                      <p:cBhvr>
                                        <p:cTn id="25" dur="1000"/>
                                        <p:tgtEl>
                                          <p:spTgt spid="409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500"/>
                            </p:stCondLst>
                            <p:childTnLst>
                              <p:par>
                                <p:cTn id="32" presetID="6" presetClass="entr" presetSubtype="32" fill="hold" nodeType="afterEffect">
                                  <p:stCondLst>
                                    <p:cond delay="0"/>
                                  </p:stCondLst>
                                  <p:childTnLst>
                                    <p:set>
                                      <p:cBhvr>
                                        <p:cTn id="33" dur="1" fill="hold">
                                          <p:stCondLst>
                                            <p:cond delay="0"/>
                                          </p:stCondLst>
                                        </p:cTn>
                                        <p:tgtEl>
                                          <p:spTgt spid="4100"/>
                                        </p:tgtEl>
                                        <p:attrNameLst>
                                          <p:attrName>style.visibility</p:attrName>
                                        </p:attrNameLst>
                                      </p:cBhvr>
                                      <p:to>
                                        <p:strVal val="visible"/>
                                      </p:to>
                                    </p:set>
                                    <p:animEffect transition="in" filter="circle(out)">
                                      <p:cBhvr>
                                        <p:cTn id="34" dur="1000"/>
                                        <p:tgtEl>
                                          <p:spTgt spid="410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500"/>
                            </p:stCondLst>
                            <p:childTnLst>
                              <p:par>
                                <p:cTn id="41" presetID="6" presetClass="entr" presetSubtype="32" fill="hold" nodeType="afterEffect">
                                  <p:stCondLst>
                                    <p:cond delay="0"/>
                                  </p:stCondLst>
                                  <p:childTnLst>
                                    <p:set>
                                      <p:cBhvr>
                                        <p:cTn id="42" dur="1" fill="hold">
                                          <p:stCondLst>
                                            <p:cond delay="0"/>
                                          </p:stCondLst>
                                        </p:cTn>
                                        <p:tgtEl>
                                          <p:spTgt spid="4104"/>
                                        </p:tgtEl>
                                        <p:attrNameLst>
                                          <p:attrName>style.visibility</p:attrName>
                                        </p:attrNameLst>
                                      </p:cBhvr>
                                      <p:to>
                                        <p:strVal val="visible"/>
                                      </p:to>
                                    </p:set>
                                    <p:animEffect transition="in" filter="circle(out)">
                                      <p:cBhvr>
                                        <p:cTn id="43" dur="1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TotalTime>
  <Words>2754</Words>
  <Application>Microsoft Office PowerPoint</Application>
  <PresentationFormat>On-screen Show (4:3)</PresentationFormat>
  <Paragraphs>485</Paragraphs>
  <Slides>68</Slides>
  <Notes>0</Notes>
  <HiddenSlides>0</HiddenSlides>
  <MMClips>2</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1. What was a shabti figure?</vt:lpstr>
      <vt:lpstr>2. What is the name of the jar that organs would be preserved in during mummification?</vt:lpstr>
      <vt:lpstr>3. The ‘wedjat’ eye symbol is said      to be the eye of which god?</vt:lpstr>
      <vt:lpstr>4. Why was dark blue jewellery so expensive in Ancient Egypt?</vt:lpstr>
      <vt:lpstr>5. Name the animals that the goddess of mothers and babies, Tarawet, was made up of  (three answers)</vt:lpstr>
      <vt:lpstr>6. Why was becoming a scribe so hard?</vt:lpstr>
      <vt:lpstr>7. Why did the Ancient Egyptians often put scarab beetle amulets with mummies?</vt:lpstr>
      <vt:lpstr>8. What poisonous ingredient could be found in Ancient Egyptian eye makeup?</vt:lpstr>
      <vt:lpstr>9. What was a cartouche?</vt:lpstr>
      <vt:lpstr>10. Who was the Ancient Egyptian god of light and air?</vt:lpstr>
      <vt:lpstr>11. Pepi II is often said to be the longest-reigning monarch in history. How long was he said to be king for?</vt:lpstr>
      <vt:lpstr>12. Name four things the Ancient Egyptians  would have eaten  or drank.</vt:lpstr>
      <vt:lpstr>13. What was the name of the building where dead Egyptians would be mummified?</vt:lpstr>
      <vt:lpstr>14. What is so unusual about the mummy of the woman in the Oriental Museum?</vt:lpstr>
      <vt:lpstr>15. Roughly how many bandages do you need to wrap up a mummy?</vt:lpstr>
      <vt:lpstr>16. What were mummy bandages made from?</vt:lpstr>
      <vt:lpstr>17. Why do Ancient Egyptian mummies have death masks?</vt:lpstr>
      <vt:lpstr>18. What type of test did someone’s soul have to pass to get into the afterlife?</vt:lpstr>
      <vt:lpstr>19. What happened if you failed the test to get into the afterlife?</vt:lpstr>
      <vt:lpstr>20. Which organ goes in which jar?</vt:lpstr>
      <vt:lpstr>PowerPoint Presentation</vt:lpstr>
      <vt:lpstr>1. What was a shabti figure?</vt:lpstr>
      <vt:lpstr>PowerPoint Presentation</vt:lpstr>
      <vt:lpstr>2. What is the name of the jar that organs would be preserved in during mummification?</vt:lpstr>
      <vt:lpstr>PowerPoint Presentation</vt:lpstr>
      <vt:lpstr>3. The ‘wedjat’ eye symbol is said      to be the eye of which god?</vt:lpstr>
      <vt:lpstr>PowerPoint Presentation</vt:lpstr>
      <vt:lpstr>4. Why was dark blue jewellery so expensive in Ancient Egypt?</vt:lpstr>
      <vt:lpstr>PowerPoint Presentation</vt:lpstr>
      <vt:lpstr>5. Name the animals that the goddess of mothers and babies, Tarawet, was made up of  (three answers)</vt:lpstr>
      <vt:lpstr>PowerPoint Presentation</vt:lpstr>
      <vt:lpstr>6. Why was becoming a scribe so hard?</vt:lpstr>
      <vt:lpstr>PowerPoint Presentation</vt:lpstr>
      <vt:lpstr>7. Why did the Ancient Egyptians often put scarab beetle amulets with mummies?</vt:lpstr>
      <vt:lpstr>PowerPoint Presentation</vt:lpstr>
      <vt:lpstr>8. What poisonous ingredient could be found in Ancient Egyptian eye makeup?</vt:lpstr>
      <vt:lpstr>PowerPoint Presentation</vt:lpstr>
      <vt:lpstr>9. What was a cartouche?</vt:lpstr>
      <vt:lpstr>PowerPoint Presentation</vt:lpstr>
      <vt:lpstr>10. Who was the Ancient Egyptian god of light and air?</vt:lpstr>
      <vt:lpstr>PowerPoint Presentation</vt:lpstr>
      <vt:lpstr>11. Pepi II is often said to be the longest-reigning monarch is history. How long was he said to be king for?</vt:lpstr>
      <vt:lpstr>PowerPoint Presentation</vt:lpstr>
      <vt:lpstr>12. Name four things the Ancient Egyptians  would have eaten  or drank.</vt:lpstr>
      <vt:lpstr>There is a whole range of food and drink that the Egyptians would have been familiar with, including </vt:lpstr>
      <vt:lpstr>13. What was the name of the building where dead Egyptians would be mummified?</vt:lpstr>
      <vt:lpstr>PowerPoint Presentation</vt:lpstr>
      <vt:lpstr>14. What is so unusual about the mummy of the woman in the Oriental Museum?</vt:lpstr>
      <vt:lpstr>PowerPoint Presentation</vt:lpstr>
      <vt:lpstr>15. Roughly how many bandages do you need to wrap up a mummy?</vt:lpstr>
      <vt:lpstr>PowerPoint Presentation</vt:lpstr>
      <vt:lpstr>16. What were mummy bandages made from?</vt:lpstr>
      <vt:lpstr>PowerPoint Presentation</vt:lpstr>
      <vt:lpstr>17. Why do Ancient Egyptian mummies have death masks?</vt:lpstr>
      <vt:lpstr>PowerPoint Presentation</vt:lpstr>
      <vt:lpstr>18. What type of test did someone’s soul have to pass to get into the afterlife?</vt:lpstr>
      <vt:lpstr>PowerPoint Presentation</vt:lpstr>
      <vt:lpstr>19. What happened if you failed the test to get into the afterlife?</vt:lpstr>
      <vt:lpstr>PowerPoint Presentation</vt:lpstr>
      <vt:lpstr>20. Which organ goes in which jar?</vt:lpstr>
      <vt:lpstr>PowerPoint Presentation</vt:lpstr>
      <vt:lpstr>PowerPoint Presentation</vt:lpstr>
      <vt:lpstr>PowerPoint Presentation</vt:lpstr>
      <vt:lpstr>PowerPoint Presentation</vt:lpstr>
      <vt:lpstr>Tie breaker question!</vt:lpstr>
      <vt:lpstr>PowerPoint Presentation</vt:lpstr>
      <vt:lpstr>PowerPoint Presentation</vt:lpstr>
    </vt:vector>
  </TitlesOfParts>
  <Company>Durham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ELLWOOD, DAVID</dc:creator>
  <cp:lastModifiedBy>HOLLAND P.J.</cp:lastModifiedBy>
  <cp:revision>134</cp:revision>
  <dcterms:created xsi:type="dcterms:W3CDTF">2017-04-25T14:37:15Z</dcterms:created>
  <dcterms:modified xsi:type="dcterms:W3CDTF">2018-04-12T14:21:12Z</dcterms:modified>
</cp:coreProperties>
</file>