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1" r:id="rId2"/>
    <p:sldId id="2126988020" r:id="rId3"/>
    <p:sldId id="352" r:id="rId4"/>
    <p:sldId id="353" r:id="rId5"/>
    <p:sldId id="354" r:id="rId6"/>
    <p:sldId id="342" r:id="rId7"/>
    <p:sldId id="343" r:id="rId8"/>
    <p:sldId id="2126988010" r:id="rId9"/>
    <p:sldId id="2126988011" r:id="rId10"/>
    <p:sldId id="2126988018" r:id="rId11"/>
    <p:sldId id="363" r:id="rId12"/>
    <p:sldId id="364" r:id="rId13"/>
    <p:sldId id="365" r:id="rId14"/>
    <p:sldId id="366" r:id="rId15"/>
    <p:sldId id="367" r:id="rId16"/>
    <p:sldId id="355" r:id="rId17"/>
    <p:sldId id="356" r:id="rId18"/>
    <p:sldId id="357" r:id="rId19"/>
    <p:sldId id="358" r:id="rId20"/>
    <p:sldId id="359" r:id="rId21"/>
    <p:sldId id="360" r:id="rId22"/>
    <p:sldId id="361" r:id="rId23"/>
    <p:sldId id="36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650CE-97CB-42A8-B0A4-54064A0F6262}" v="7" dt="2024-09-19T15:00:04.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DD4FE-2D8C-E790-8AF1-D74105F95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FE5450-0316-BCCD-8A8D-1C1BA05FB6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3DEFE5-D006-BE0B-6EB5-FDEAD40A37A4}"/>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5" name="Footer Placeholder 4">
            <a:extLst>
              <a:ext uri="{FF2B5EF4-FFF2-40B4-BE49-F238E27FC236}">
                <a16:creationId xmlns:a16="http://schemas.microsoft.com/office/drawing/2014/main" id="{5A033E61-9EBC-F6C0-FC7E-7B7241FF05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354BF9-F6DD-C718-A213-18668FA2F737}"/>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2025536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57D5-FB35-A784-E4E6-8B509F02C6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C19F20-63CF-D18E-C8D0-F0B7F16389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B37824-19EC-AC5C-6067-A74A231D8F2A}"/>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5" name="Footer Placeholder 4">
            <a:extLst>
              <a:ext uri="{FF2B5EF4-FFF2-40B4-BE49-F238E27FC236}">
                <a16:creationId xmlns:a16="http://schemas.microsoft.com/office/drawing/2014/main" id="{64D7CCF1-057F-EE3E-D725-F1D4CF015E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4E8335-AB22-4551-D671-888F9909580F}"/>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382353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792A8-E674-35F1-95C7-F820BF71DC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2F3D11-6A6E-8984-6C15-CDA3040C1C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DAD349-0C0B-A013-B9D6-0FE4C57CCD11}"/>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5" name="Footer Placeholder 4">
            <a:extLst>
              <a:ext uri="{FF2B5EF4-FFF2-40B4-BE49-F238E27FC236}">
                <a16:creationId xmlns:a16="http://schemas.microsoft.com/office/drawing/2014/main" id="{5BDBB82C-7E7C-D653-9FC1-EBE9956523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FBA997-C798-7D7C-988C-B0F79B2007ED}"/>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2472287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172E-ACC0-1443-081E-48A5C24346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E769FF-3F61-8CEE-B899-C864C1A42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217229-0A80-D74F-5A03-9228281FEA49}"/>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5" name="Footer Placeholder 4">
            <a:extLst>
              <a:ext uri="{FF2B5EF4-FFF2-40B4-BE49-F238E27FC236}">
                <a16:creationId xmlns:a16="http://schemas.microsoft.com/office/drawing/2014/main" id="{10F60CFA-2D6B-E29A-EFFE-CA9BEBF388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BFE7F9-9F3C-2F6E-ED7E-11A9EE2FB09C}"/>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214032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00E4-2239-B959-2D0A-6B603371ED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3AB512-8BE6-CEC7-B490-94104D76D0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515059-CA8B-A2D5-7BF3-26CB4830A48A}"/>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5" name="Footer Placeholder 4">
            <a:extLst>
              <a:ext uri="{FF2B5EF4-FFF2-40B4-BE49-F238E27FC236}">
                <a16:creationId xmlns:a16="http://schemas.microsoft.com/office/drawing/2014/main" id="{2C7CC59D-B928-9674-BF13-6335EFDA6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41F19F-F47A-12BE-B7AA-A0934AD942EA}"/>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402282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3971-BCE3-EE47-FE4A-4B64E75EFD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300978-AEBE-ABDB-B2C2-4F55AD5844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7683E71-9EE7-C8FA-A1BF-AC09BD5B48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0373DE-EEF2-9254-1BE1-6B2326E7B16B}"/>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6" name="Footer Placeholder 5">
            <a:extLst>
              <a:ext uri="{FF2B5EF4-FFF2-40B4-BE49-F238E27FC236}">
                <a16:creationId xmlns:a16="http://schemas.microsoft.com/office/drawing/2014/main" id="{CE3A4161-FF63-513F-CA2F-C3F20D7E45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462A92-8137-8ED5-AFEE-88F255E28E1D}"/>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401519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8C96-1882-6E40-B603-224D738E7D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5DD598-C83E-591C-EF78-858DB9A18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31CBC0-1DD5-97C4-8E98-9D317FCFDE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B82C18-2476-4EBD-093F-391C92061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D1E211-731F-694B-74B6-41884E7A5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981238-FB72-0895-4BD2-8195D904F355}"/>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8" name="Footer Placeholder 7">
            <a:extLst>
              <a:ext uri="{FF2B5EF4-FFF2-40B4-BE49-F238E27FC236}">
                <a16:creationId xmlns:a16="http://schemas.microsoft.com/office/drawing/2014/main" id="{9CD24A01-C5C4-C183-13DF-A4ACF98020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C95AC0-C80C-32EB-3A1E-6E6785D9C19F}"/>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3500215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24DB-9513-8160-268C-0AF7638E41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D08E42-BA64-CF63-3835-DD7466BE504B}"/>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4" name="Footer Placeholder 3">
            <a:extLst>
              <a:ext uri="{FF2B5EF4-FFF2-40B4-BE49-F238E27FC236}">
                <a16:creationId xmlns:a16="http://schemas.microsoft.com/office/drawing/2014/main" id="{3DCA78A9-A3ED-F86D-A422-A64E641CFB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DBC7A9-63E3-F78C-59DF-F96143E50A04}"/>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390230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C2073-F764-DD23-335A-F2C3E83C2337}"/>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3" name="Footer Placeholder 2">
            <a:extLst>
              <a:ext uri="{FF2B5EF4-FFF2-40B4-BE49-F238E27FC236}">
                <a16:creationId xmlns:a16="http://schemas.microsoft.com/office/drawing/2014/main" id="{9033E5E3-8834-DBA0-5B89-257E9CA1B9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8AA214-0D80-C644-9DD8-C18FFB8C6D5C}"/>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256534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0979-8BC0-2525-5DB0-C5F7AB258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758FDC-D43B-BD87-A04B-ACA323AF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9717EF2-7743-413A-83E6-9CFCC22DE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74354-315B-7A6C-FB00-8B91E9435687}"/>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6" name="Footer Placeholder 5">
            <a:extLst>
              <a:ext uri="{FF2B5EF4-FFF2-40B4-BE49-F238E27FC236}">
                <a16:creationId xmlns:a16="http://schemas.microsoft.com/office/drawing/2014/main" id="{8E419360-2D2C-444F-9DDA-7303523AF4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2C42C7-9D74-E218-D00D-DCC628D7CDE7}"/>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1398997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D7A2-83DA-E793-09B3-7BF052D13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9A8842-9A4D-7A4B-D30C-DFD44F186E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0FDA38-72F5-CB06-F902-C5CB06841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04AE5C-1BBF-4087-EE25-A3D8ACAE9855}"/>
              </a:ext>
            </a:extLst>
          </p:cNvPr>
          <p:cNvSpPr>
            <a:spLocks noGrp="1"/>
          </p:cNvSpPr>
          <p:nvPr>
            <p:ph type="dt" sz="half" idx="10"/>
          </p:nvPr>
        </p:nvSpPr>
        <p:spPr/>
        <p:txBody>
          <a:bodyPr/>
          <a:lstStyle/>
          <a:p>
            <a:fld id="{125698B0-AA8C-4990-A728-0599D8EEC9C9}" type="datetimeFigureOut">
              <a:rPr lang="en-GB" smtClean="0"/>
              <a:t>19/09/2024</a:t>
            </a:fld>
            <a:endParaRPr lang="en-GB"/>
          </a:p>
        </p:txBody>
      </p:sp>
      <p:sp>
        <p:nvSpPr>
          <p:cNvPr id="6" name="Footer Placeholder 5">
            <a:extLst>
              <a:ext uri="{FF2B5EF4-FFF2-40B4-BE49-F238E27FC236}">
                <a16:creationId xmlns:a16="http://schemas.microsoft.com/office/drawing/2014/main" id="{E432A8B3-EADC-62C9-E080-BB42D64C9F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A107CE-F89B-D887-5208-013E357812E7}"/>
              </a:ext>
            </a:extLst>
          </p:cNvPr>
          <p:cNvSpPr>
            <a:spLocks noGrp="1"/>
          </p:cNvSpPr>
          <p:nvPr>
            <p:ph type="sldNum" sz="quarter" idx="12"/>
          </p:nvPr>
        </p:nvSpPr>
        <p:spPr/>
        <p:txBody>
          <a:bodyPr/>
          <a:lstStyle/>
          <a:p>
            <a:fld id="{6835C038-40F7-4BE8-B8C4-8C6E201D5724}" type="slidenum">
              <a:rPr lang="en-GB" smtClean="0"/>
              <a:t>‹#›</a:t>
            </a:fld>
            <a:endParaRPr lang="en-GB"/>
          </a:p>
        </p:txBody>
      </p:sp>
    </p:spTree>
    <p:extLst>
      <p:ext uri="{BB962C8B-B14F-4D97-AF65-F5344CB8AC3E}">
        <p14:creationId xmlns:p14="http://schemas.microsoft.com/office/powerpoint/2010/main" val="55692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3DBB66-7479-A21A-1352-00798CBF9D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57E29E-5345-F133-15E7-7CD4817111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348143-A262-C6FA-8FCD-24531F4467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698B0-AA8C-4990-A728-0599D8EEC9C9}" type="datetimeFigureOut">
              <a:rPr lang="en-GB" smtClean="0"/>
              <a:t>19/09/2024</a:t>
            </a:fld>
            <a:endParaRPr lang="en-GB"/>
          </a:p>
        </p:txBody>
      </p:sp>
      <p:sp>
        <p:nvSpPr>
          <p:cNvPr id="5" name="Footer Placeholder 4">
            <a:extLst>
              <a:ext uri="{FF2B5EF4-FFF2-40B4-BE49-F238E27FC236}">
                <a16:creationId xmlns:a16="http://schemas.microsoft.com/office/drawing/2014/main" id="{9BEDB4A2-2570-5F51-53AD-8A3D47CBC9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38B73A-6F30-947F-0FC5-AFF1736F4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5C038-40F7-4BE8-B8C4-8C6E201D5724}" type="slidenum">
              <a:rPr lang="en-GB" smtClean="0"/>
              <a:t>‹#›</a:t>
            </a:fld>
            <a:endParaRPr lang="en-GB"/>
          </a:p>
        </p:txBody>
      </p:sp>
    </p:spTree>
    <p:extLst>
      <p:ext uri="{BB962C8B-B14F-4D97-AF65-F5344CB8AC3E}">
        <p14:creationId xmlns:p14="http://schemas.microsoft.com/office/powerpoint/2010/main" val="2699849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moss@durham.ac.uk"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mp"/><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rham.ac.uk/research-cultur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2.xml"/><Relationship Id="rId4" Type="http://schemas.openxmlformats.org/officeDocument/2006/relationships/image" Target="../media/image43.tmp"/></Relationships>
</file>

<file path=ppt/slides/_rels/slide21.xml.rels><?xml version="1.0" encoding="UTF-8" standalone="yes"?>
<Relationships xmlns="http://schemas.openxmlformats.org/package/2006/relationships"><Relationship Id="rId3" Type="http://schemas.openxmlformats.org/officeDocument/2006/relationships/image" Target="../media/image45.tmp"/><Relationship Id="rId7" Type="http://schemas.openxmlformats.org/officeDocument/2006/relationships/image" Target="../media/image49.tmp"/><Relationship Id="rId2" Type="http://schemas.openxmlformats.org/officeDocument/2006/relationships/image" Target="../media/image44.tmp"/><Relationship Id="rId1" Type="http://schemas.openxmlformats.org/officeDocument/2006/relationships/slideLayout" Target="../slideLayouts/slideLayout2.xml"/><Relationship Id="rId6" Type="http://schemas.openxmlformats.org/officeDocument/2006/relationships/image" Target="../media/image48.tmp"/><Relationship Id="rId5" Type="http://schemas.openxmlformats.org/officeDocument/2006/relationships/image" Target="../media/image47.tmp"/><Relationship Id="rId4" Type="http://schemas.openxmlformats.org/officeDocument/2006/relationships/image" Target="../media/image46.tmp"/></Relationships>
</file>

<file path=ppt/slides/_rels/slide22.xml.rels><?xml version="1.0" encoding="UTF-8" standalone="yes"?>
<Relationships xmlns="http://schemas.openxmlformats.org/package/2006/relationships"><Relationship Id="rId8" Type="http://schemas.openxmlformats.org/officeDocument/2006/relationships/image" Target="../media/image56.tmp"/><Relationship Id="rId3" Type="http://schemas.openxmlformats.org/officeDocument/2006/relationships/image" Target="../media/image51.tmp"/><Relationship Id="rId7" Type="http://schemas.openxmlformats.org/officeDocument/2006/relationships/image" Target="../media/image55.tmp"/><Relationship Id="rId2" Type="http://schemas.openxmlformats.org/officeDocument/2006/relationships/image" Target="../media/image50.tmp"/><Relationship Id="rId1" Type="http://schemas.openxmlformats.org/officeDocument/2006/relationships/slideLayout" Target="../slideLayouts/slideLayout2.xml"/><Relationship Id="rId6" Type="http://schemas.openxmlformats.org/officeDocument/2006/relationships/image" Target="../media/image54.tmp"/><Relationship Id="rId5" Type="http://schemas.openxmlformats.org/officeDocument/2006/relationships/image" Target="../media/image53.tmp"/><Relationship Id="rId10" Type="http://schemas.openxmlformats.org/officeDocument/2006/relationships/image" Target="../media/image13.tmp"/><Relationship Id="rId4" Type="http://schemas.openxmlformats.org/officeDocument/2006/relationships/image" Target="../media/image52.tmp"/><Relationship Id="rId9" Type="http://schemas.openxmlformats.org/officeDocument/2006/relationships/image" Target="../media/image57.tmp"/></Relationships>
</file>

<file path=ppt/slides/_rels/slide23.xml.rels><?xml version="1.0" encoding="UTF-8" standalone="yes"?>
<Relationships xmlns="http://schemas.openxmlformats.org/package/2006/relationships"><Relationship Id="rId8" Type="http://schemas.openxmlformats.org/officeDocument/2006/relationships/image" Target="../media/image64.tmp"/><Relationship Id="rId3" Type="http://schemas.openxmlformats.org/officeDocument/2006/relationships/image" Target="../media/image59.tmp"/><Relationship Id="rId7" Type="http://schemas.openxmlformats.org/officeDocument/2006/relationships/image" Target="../media/image63.tmp"/><Relationship Id="rId2" Type="http://schemas.openxmlformats.org/officeDocument/2006/relationships/image" Target="../media/image58.tmp"/><Relationship Id="rId1" Type="http://schemas.openxmlformats.org/officeDocument/2006/relationships/slideLayout" Target="../slideLayouts/slideLayout2.xml"/><Relationship Id="rId6" Type="http://schemas.openxmlformats.org/officeDocument/2006/relationships/image" Target="../media/image62.tmp"/><Relationship Id="rId5" Type="http://schemas.openxmlformats.org/officeDocument/2006/relationships/image" Target="../media/image61.tmp"/><Relationship Id="rId4" Type="http://schemas.openxmlformats.org/officeDocument/2006/relationships/image" Target="../media/image60.tmp"/><Relationship Id="rId9" Type="http://schemas.openxmlformats.org/officeDocument/2006/relationships/image" Target="../media/image11.tmp"/></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eur01.safelinks.protection.outlook.com/?url=https%3A%2F%2Fmanualthinking.com%2Fproduct%2Fmaps-large%2F&amp;data=05%7C01%7Ca.d.moss%40durham.ac.uk%7C5c6cb0cd21384701bf0708dbbdae2182%7C7250d88b4b684529be44d59a2d8a6f94%7C0%7C0%7C638312327820965006%7CUnknown%7CTWFpbGZsb3d8eyJWIjoiMC4wLjAwMDAiLCJQIjoiV2luMzIiLCJBTiI6Ik1haWwiLCJXVCI6Mn0%3D%7C3000%7C%7C%7C&amp;sdata=uqwJANbqABGWNVQIQBE8AXe4JJtU7HXkMCsgF4VbUq4%3D&amp;reserved=0"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mp"/><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tm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body of water surrounded by mountains&#10;&#10;Description automatically generated">
            <a:extLst>
              <a:ext uri="{FF2B5EF4-FFF2-40B4-BE49-F238E27FC236}">
                <a16:creationId xmlns:a16="http://schemas.microsoft.com/office/drawing/2014/main" id="{A2E1590C-6250-5807-ABE6-7D33AC8C08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68" t="23391" r="4923"/>
          <a:stretch/>
        </p:blipFill>
        <p:spPr bwMode="auto">
          <a:xfrm>
            <a:off x="20" y="10"/>
            <a:ext cx="12191981" cy="6857990"/>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33" name="Rectangle 103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615D3BB-E131-593B-5F03-135FB69F4942}"/>
              </a:ext>
            </a:extLst>
          </p:cNvPr>
          <p:cNvSpPr>
            <a:spLocks noGrp="1"/>
          </p:cNvSpPr>
          <p:nvPr>
            <p:ph type="title"/>
          </p:nvPr>
        </p:nvSpPr>
        <p:spPr>
          <a:xfrm>
            <a:off x="404553" y="3091928"/>
            <a:ext cx="9078562" cy="2387600"/>
          </a:xfrm>
        </p:spPr>
        <p:txBody>
          <a:bodyPr vert="horz" lIns="91440" tIns="45720" rIns="91440" bIns="45720" rtlCol="0" anchor="b">
            <a:normAutofit/>
          </a:bodyPr>
          <a:lstStyle/>
          <a:p>
            <a:br>
              <a:rPr lang="en-US" sz="4100" dirty="0">
                <a:solidFill>
                  <a:schemeClr val="bg1"/>
                </a:solidFill>
              </a:rPr>
            </a:br>
            <a:br>
              <a:rPr lang="en-US" sz="4100" dirty="0">
                <a:solidFill>
                  <a:schemeClr val="bg1"/>
                </a:solidFill>
              </a:rPr>
            </a:br>
            <a:r>
              <a:rPr lang="en-US" sz="4100" dirty="0">
                <a:solidFill>
                  <a:schemeClr val="bg1"/>
                </a:solidFill>
              </a:rPr>
              <a:t>The Research Culture Island</a:t>
            </a:r>
            <a:br>
              <a:rPr lang="en-US" sz="4100" dirty="0">
                <a:solidFill>
                  <a:schemeClr val="bg1"/>
                </a:solidFill>
              </a:rPr>
            </a:br>
            <a:r>
              <a:rPr lang="en-US" sz="4100" dirty="0">
                <a:solidFill>
                  <a:schemeClr val="bg1"/>
                </a:solidFill>
              </a:rPr>
              <a:t>Creative Workshop</a:t>
            </a:r>
          </a:p>
        </p:txBody>
      </p:sp>
      <p:sp>
        <p:nvSpPr>
          <p:cNvPr id="1035" name="Rectangle: Rounded Corners 103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A415AE-212A-6D70-8770-40C9CC7D501F}"/>
              </a:ext>
            </a:extLst>
          </p:cNvPr>
          <p:cNvSpPr txBox="1"/>
          <p:nvPr/>
        </p:nvSpPr>
        <p:spPr>
          <a:xfrm>
            <a:off x="97422" y="5594773"/>
            <a:ext cx="9194334" cy="646331"/>
          </a:xfrm>
          <a:prstGeom prst="rect">
            <a:avLst/>
          </a:prstGeom>
          <a:noFill/>
        </p:spPr>
        <p:txBody>
          <a:bodyPr wrap="square" rtlCol="0">
            <a:spAutoFit/>
          </a:bodyPr>
          <a:lstStyle/>
          <a:p>
            <a:r>
              <a:rPr lang="en-GB" dirty="0">
                <a:solidFill>
                  <a:schemeClr val="bg1"/>
                </a:solidFill>
              </a:rPr>
              <a:t>Designed by the Research Culture Team at Durham University – Facilitator Overview</a:t>
            </a:r>
          </a:p>
          <a:p>
            <a:r>
              <a:rPr lang="en-GB" dirty="0">
                <a:solidFill>
                  <a:schemeClr val="bg1"/>
                </a:solidFill>
              </a:rPr>
              <a:t>Please contact Andrew </a:t>
            </a:r>
            <a:r>
              <a:rPr lang="en-GB" dirty="0" err="1">
                <a:solidFill>
                  <a:schemeClr val="bg1"/>
                </a:solidFill>
              </a:rPr>
              <a:t>Moss,</a:t>
            </a:r>
            <a:r>
              <a:rPr lang="en-GB" dirty="0">
                <a:solidFill>
                  <a:schemeClr val="bg1"/>
                </a:solidFill>
              </a:rPr>
              <a:t> </a:t>
            </a:r>
            <a:r>
              <a:rPr lang="en-GB" dirty="0">
                <a:solidFill>
                  <a:schemeClr val="bg1"/>
                </a:solidFill>
                <a:hlinkClick r:id="rId3"/>
              </a:rPr>
              <a:t>a.d.moss@durham.ac.uk</a:t>
            </a:r>
            <a:r>
              <a:rPr lang="en-GB" dirty="0">
                <a:solidFill>
                  <a:schemeClr val="bg1"/>
                </a:solidFill>
              </a:rPr>
              <a:t> for more information about the sessions</a:t>
            </a:r>
          </a:p>
        </p:txBody>
      </p:sp>
    </p:spTree>
    <p:extLst>
      <p:ext uri="{BB962C8B-B14F-4D97-AF65-F5344CB8AC3E}">
        <p14:creationId xmlns:p14="http://schemas.microsoft.com/office/powerpoint/2010/main" val="374310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03BB56-FA9A-B1F3-81E3-497CD974764F}"/>
              </a:ext>
            </a:extLst>
          </p:cNvPr>
          <p:cNvSpPr>
            <a:spLocks noGrp="1"/>
          </p:cNvSpPr>
          <p:nvPr>
            <p:ph type="title"/>
          </p:nvPr>
        </p:nvSpPr>
        <p:spPr>
          <a:xfrm>
            <a:off x="640080" y="325369"/>
            <a:ext cx="4368602" cy="1956841"/>
          </a:xfrm>
        </p:spPr>
        <p:txBody>
          <a:bodyPr anchor="b">
            <a:normAutofit/>
          </a:bodyPr>
          <a:lstStyle/>
          <a:p>
            <a:r>
              <a:rPr lang="en-GB" sz="5400" dirty="0"/>
              <a:t>Feedback Loop 2</a:t>
            </a:r>
          </a:p>
        </p:txBody>
      </p:sp>
      <p:sp>
        <p:nvSpPr>
          <p:cNvPr id="3" name="Content Placeholder 2">
            <a:extLst>
              <a:ext uri="{FF2B5EF4-FFF2-40B4-BE49-F238E27FC236}">
                <a16:creationId xmlns:a16="http://schemas.microsoft.com/office/drawing/2014/main" id="{3EBD3F39-0784-F873-1014-7DE875E91AE8}"/>
              </a:ext>
            </a:extLst>
          </p:cNvPr>
          <p:cNvSpPr>
            <a:spLocks noGrp="1"/>
          </p:cNvSpPr>
          <p:nvPr>
            <p:ph idx="1"/>
          </p:nvPr>
        </p:nvSpPr>
        <p:spPr>
          <a:xfrm>
            <a:off x="640080" y="2872899"/>
            <a:ext cx="4243589" cy="3659732"/>
          </a:xfrm>
        </p:spPr>
        <p:txBody>
          <a:bodyPr>
            <a:normAutofit/>
          </a:bodyPr>
          <a:lstStyle/>
          <a:p>
            <a:pPr marL="0" marR="0" lvl="0" indent="0" defTabSz="914400" rtl="0" eaLnBrk="0" fontAlgn="base" latinLnBrk="0" hangingPunct="0">
              <a:spcBef>
                <a:spcPct val="0"/>
              </a:spcBef>
              <a:spcAft>
                <a:spcPts val="600"/>
              </a:spcAft>
              <a:buClrTx/>
              <a:buSzTx/>
              <a:buFontTx/>
              <a:buNone/>
              <a:tabLst/>
            </a:pPr>
            <a:r>
              <a:rPr kumimoji="0" lang="en-GB" altLang="en-US" sz="1900" b="0" i="0" u="none" strike="noStrike" cap="none" normalizeH="0" baseline="0" dirty="0">
                <a:ln>
                  <a:noFill/>
                </a:ln>
                <a:effectLst/>
                <a:latin typeface="Calibri Light" panose="020F0302020204030204" pitchFamily="34" charset="0"/>
                <a:ea typeface="Calibri Light" panose="020F0302020204030204" pitchFamily="34" charset="0"/>
                <a:cs typeface="Calibri Light" panose="020F0302020204030204" pitchFamily="34" charset="0"/>
              </a:rPr>
              <a:t>As a group, we’re going to consider how we might go about creating the island and what opportunities would need to be explored to build the thriving ecosystem.  </a:t>
            </a:r>
          </a:p>
          <a:p>
            <a:pPr marL="0" marR="0" lvl="0" indent="0" defTabSz="914400" rtl="0" eaLnBrk="0" fontAlgn="base" latinLnBrk="0" hangingPunct="0">
              <a:spcBef>
                <a:spcPct val="0"/>
              </a:spcBef>
              <a:spcAft>
                <a:spcPts val="600"/>
              </a:spcAft>
              <a:buClrTx/>
              <a:buSzTx/>
              <a:buFontTx/>
              <a:buNone/>
              <a:tabLst/>
            </a:pPr>
            <a:endParaRPr lang="en-GB" altLang="en-US" sz="1900" dirty="0">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defTabSz="914400" rtl="0" eaLnBrk="0" fontAlgn="base" latinLnBrk="0" hangingPunct="0">
              <a:spcBef>
                <a:spcPct val="0"/>
              </a:spcBef>
              <a:spcAft>
                <a:spcPts val="600"/>
              </a:spcAft>
              <a:buClrTx/>
              <a:buSzTx/>
              <a:buFontTx/>
              <a:buNone/>
              <a:tabLst/>
            </a:pPr>
            <a:r>
              <a:rPr kumimoji="0" lang="en-GB" altLang="en-US" sz="1900" b="0" i="0" u="none" strike="noStrike" cap="none" normalizeH="0" baseline="0" dirty="0">
                <a:ln>
                  <a:noFill/>
                </a:ln>
                <a:effectLst/>
                <a:latin typeface="Calibri Light" panose="020F0302020204030204" pitchFamily="34" charset="0"/>
                <a:ea typeface="Calibri Light" panose="020F0302020204030204" pitchFamily="34" charset="0"/>
                <a:cs typeface="Calibri Light" panose="020F0302020204030204" pitchFamily="34" charset="0"/>
              </a:rPr>
              <a:t>What actions could you take to create a more effective research culture ecosystem? </a:t>
            </a:r>
          </a:p>
          <a:p>
            <a:pPr marL="0" marR="0" lvl="0" indent="0" defTabSz="914400" rtl="0" eaLnBrk="0" fontAlgn="base" latinLnBrk="0" hangingPunct="0">
              <a:spcBef>
                <a:spcPct val="0"/>
              </a:spcBef>
              <a:spcAft>
                <a:spcPts val="600"/>
              </a:spcAft>
              <a:buClrTx/>
              <a:buSzTx/>
              <a:buFontTx/>
              <a:buNone/>
              <a:tabLst/>
            </a:pPr>
            <a:endParaRPr lang="en-GB" altLang="en-US" sz="1900" dirty="0">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defTabSz="914400" rtl="0" eaLnBrk="0" fontAlgn="base" latinLnBrk="0" hangingPunct="0">
              <a:spcBef>
                <a:spcPct val="0"/>
              </a:spcBef>
              <a:spcAft>
                <a:spcPts val="600"/>
              </a:spcAft>
              <a:buClrTx/>
              <a:buSzTx/>
              <a:buFontTx/>
              <a:buNone/>
              <a:tabLst/>
            </a:pPr>
            <a:r>
              <a:rPr kumimoji="0" lang="en-GB" altLang="en-US" sz="1900" b="0" i="0" u="none" strike="noStrike" cap="none" normalizeH="0" baseline="0" dirty="0">
                <a:ln>
                  <a:noFill/>
                </a:ln>
                <a:effectLst/>
                <a:latin typeface="Calibri Light" panose="020F0302020204030204" pitchFamily="34" charset="0"/>
                <a:ea typeface="Calibri Light" panose="020F0302020204030204" pitchFamily="34" charset="0"/>
                <a:cs typeface="Calibri Light" panose="020F0302020204030204" pitchFamily="34" charset="0"/>
              </a:rPr>
              <a:t>What opportunities are there for developing a positive research culture? </a:t>
            </a:r>
          </a:p>
        </p:txBody>
      </p:sp>
      <p:pic>
        <p:nvPicPr>
          <p:cNvPr id="4" name="Picture 3">
            <a:extLst>
              <a:ext uri="{FF2B5EF4-FFF2-40B4-BE49-F238E27FC236}">
                <a16:creationId xmlns:a16="http://schemas.microsoft.com/office/drawing/2014/main" id="{799B282C-9011-967D-737A-73EEFFA132B3}"/>
              </a:ext>
            </a:extLst>
          </p:cNvPr>
          <p:cNvPicPr>
            <a:picLocks noChangeAspect="1"/>
          </p:cNvPicPr>
          <p:nvPr/>
        </p:nvPicPr>
        <p:blipFill>
          <a:blip r:embed="rId2">
            <a:extLst>
              <a:ext uri="{28A0092B-C50C-407E-A947-70E740481C1C}">
                <a14:useLocalDpi xmlns:a14="http://schemas.microsoft.com/office/drawing/2010/main" val="0"/>
              </a:ext>
            </a:extLst>
          </a:blip>
          <a:srcRect l="12394" r="123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880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island surrounded by blue ocean">
            <a:extLst>
              <a:ext uri="{FF2B5EF4-FFF2-40B4-BE49-F238E27FC236}">
                <a16:creationId xmlns:a16="http://schemas.microsoft.com/office/drawing/2014/main" id="{FC5CC5A3-98DC-67BC-CDA1-0173B958C69F}"/>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BB6EA-4B59-EFE0-6FF8-304F5EAD6B1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Some Examples of Islands Created</a:t>
            </a:r>
          </a:p>
        </p:txBody>
      </p:sp>
    </p:spTree>
    <p:extLst>
      <p:ext uri="{BB962C8B-B14F-4D97-AF65-F5344CB8AC3E}">
        <p14:creationId xmlns:p14="http://schemas.microsoft.com/office/powerpoint/2010/main" val="331166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eart shaped paper with writing on it&#10;&#10;Description automatically generated">
            <a:extLst>
              <a:ext uri="{FF2B5EF4-FFF2-40B4-BE49-F238E27FC236}">
                <a16:creationId xmlns:a16="http://schemas.microsoft.com/office/drawing/2014/main" id="{92977EA5-D1D0-8280-6964-9AD327142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58888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per with drawings on it&#10;&#10;Description automatically generated">
            <a:extLst>
              <a:ext uri="{FF2B5EF4-FFF2-40B4-BE49-F238E27FC236}">
                <a16:creationId xmlns:a16="http://schemas.microsoft.com/office/drawing/2014/main" id="{A54786D3-C453-FCED-1467-248377A42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33833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trip&#10;&#10;Description automatically generated">
            <a:extLst>
              <a:ext uri="{FF2B5EF4-FFF2-40B4-BE49-F238E27FC236}">
                <a16:creationId xmlns:a16="http://schemas.microsoft.com/office/drawing/2014/main" id="{E2D420A8-B99F-A993-EE47-B49547400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4692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island&#10;&#10;Description automatically generated">
            <a:extLst>
              <a:ext uri="{FF2B5EF4-FFF2-40B4-BE49-F238E27FC236}">
                <a16:creationId xmlns:a16="http://schemas.microsoft.com/office/drawing/2014/main" id="{442F4A28-8BD7-0112-2973-BD77C210B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6796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905A-5047-D043-29E0-27C1BABB7A21}"/>
              </a:ext>
            </a:extLst>
          </p:cNvPr>
          <p:cNvSpPr>
            <a:spLocks noGrp="1"/>
          </p:cNvSpPr>
          <p:nvPr>
            <p:ph type="title"/>
          </p:nvPr>
        </p:nvSpPr>
        <p:spPr>
          <a:xfrm>
            <a:off x="612648" y="365125"/>
            <a:ext cx="5295015" cy="2063808"/>
          </a:xfrm>
        </p:spPr>
        <p:txBody>
          <a:bodyPr anchor="b">
            <a:normAutofit/>
          </a:bodyPr>
          <a:lstStyle/>
          <a:p>
            <a:r>
              <a:rPr lang="en-GB" sz="5400" dirty="0"/>
              <a:t>Evaluation – Examples</a:t>
            </a:r>
          </a:p>
        </p:txBody>
      </p:sp>
      <p:sp>
        <p:nvSpPr>
          <p:cNvPr id="3" name="Content Placeholder 2">
            <a:extLst>
              <a:ext uri="{FF2B5EF4-FFF2-40B4-BE49-F238E27FC236}">
                <a16:creationId xmlns:a16="http://schemas.microsoft.com/office/drawing/2014/main" id="{BFE9DE76-89B4-36BD-B51E-FAFAB4E0A308}"/>
              </a:ext>
            </a:extLst>
          </p:cNvPr>
          <p:cNvSpPr>
            <a:spLocks noGrp="1"/>
          </p:cNvSpPr>
          <p:nvPr>
            <p:ph idx="1"/>
          </p:nvPr>
        </p:nvSpPr>
        <p:spPr>
          <a:xfrm>
            <a:off x="453106" y="3078731"/>
            <a:ext cx="5614097" cy="3805610"/>
          </a:xfrm>
        </p:spPr>
        <p:txBody>
          <a:bodyPr numCol="2">
            <a:normAutofit lnSpcReduction="10000"/>
          </a:bodyPr>
          <a:lstStyle/>
          <a:p>
            <a:pPr marL="0" indent="0">
              <a:buNone/>
            </a:pPr>
            <a:r>
              <a:rPr lang="en-GB" sz="2400" dirty="0"/>
              <a:t>Opportunities</a:t>
            </a:r>
          </a:p>
          <a:p>
            <a:r>
              <a:rPr lang="en-GB" sz="2400" dirty="0"/>
              <a:t>Collaboration</a:t>
            </a:r>
          </a:p>
          <a:p>
            <a:r>
              <a:rPr lang="en-GB" sz="2400" dirty="0"/>
              <a:t>Wellbeing</a:t>
            </a:r>
          </a:p>
          <a:p>
            <a:r>
              <a:rPr lang="en-GB" sz="2400" dirty="0"/>
              <a:t>Knowledge Exchange</a:t>
            </a:r>
          </a:p>
          <a:p>
            <a:r>
              <a:rPr lang="en-GB" sz="2400" dirty="0"/>
              <a:t>Harmony of working practices</a:t>
            </a:r>
          </a:p>
          <a:p>
            <a:r>
              <a:rPr lang="en-GB" sz="2400"/>
              <a:t>Fulfilled roles</a:t>
            </a:r>
            <a:endParaRPr lang="en-GB" sz="2400" dirty="0"/>
          </a:p>
          <a:p>
            <a:pPr marL="0" indent="0">
              <a:buFont typeface="Arial" panose="020B0604020202020204" pitchFamily="34" charset="0"/>
              <a:buNone/>
            </a:pPr>
            <a:endParaRPr lang="en-GB" sz="2400" dirty="0"/>
          </a:p>
          <a:p>
            <a:pPr marL="0" indent="0">
              <a:buFont typeface="Arial" panose="020B0604020202020204" pitchFamily="34" charset="0"/>
              <a:buNone/>
            </a:pPr>
            <a:r>
              <a:rPr lang="en-GB" sz="2400" dirty="0"/>
              <a:t>Challenges</a:t>
            </a:r>
          </a:p>
          <a:p>
            <a:r>
              <a:rPr lang="en-GB" sz="2400" dirty="0"/>
              <a:t>Bureaucracy</a:t>
            </a:r>
          </a:p>
          <a:p>
            <a:r>
              <a:rPr lang="en-GB" sz="2400" dirty="0"/>
              <a:t>Silos</a:t>
            </a:r>
          </a:p>
          <a:p>
            <a:r>
              <a:rPr lang="en-GB" sz="2400" dirty="0"/>
              <a:t>Funding Landscape</a:t>
            </a:r>
          </a:p>
          <a:p>
            <a:r>
              <a:rPr lang="en-GB" sz="2400" dirty="0"/>
              <a:t>How to improve the relationship between academic and PSS</a:t>
            </a:r>
          </a:p>
          <a:p>
            <a:r>
              <a:rPr lang="en-GB" sz="2400" dirty="0"/>
              <a:t>REF</a:t>
            </a:r>
          </a:p>
        </p:txBody>
      </p:sp>
      <p:pic>
        <p:nvPicPr>
          <p:cNvPr id="10" name="Picture 9" descr="A group of people sitting around a table&#10;&#10;Description automatically generated">
            <a:extLst>
              <a:ext uri="{FF2B5EF4-FFF2-40B4-BE49-F238E27FC236}">
                <a16:creationId xmlns:a16="http://schemas.microsoft.com/office/drawing/2014/main" id="{E09E017C-28B2-43A1-535A-0B4A38425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311" y="163268"/>
            <a:ext cx="5126208" cy="2588734"/>
          </a:xfrm>
          <a:prstGeom prst="rect">
            <a:avLst/>
          </a:prstGeom>
        </p:spPr>
      </p:pic>
      <p:pic>
        <p:nvPicPr>
          <p:cNvPr id="6" name="Picture 5">
            <a:extLst>
              <a:ext uri="{FF2B5EF4-FFF2-40B4-BE49-F238E27FC236}">
                <a16:creationId xmlns:a16="http://schemas.microsoft.com/office/drawing/2014/main" id="{BF39B1E6-62FA-BBC4-FB93-0D7F49927256}"/>
              </a:ext>
            </a:extLst>
          </p:cNvPr>
          <p:cNvPicPr>
            <a:picLocks noChangeAspect="1"/>
          </p:cNvPicPr>
          <p:nvPr/>
        </p:nvPicPr>
        <p:blipFill>
          <a:blip r:embed="rId3"/>
          <a:stretch>
            <a:fillRect/>
          </a:stretch>
        </p:blipFill>
        <p:spPr>
          <a:xfrm>
            <a:off x="6661209" y="2711185"/>
            <a:ext cx="4844409" cy="2002025"/>
          </a:xfrm>
          <a:prstGeom prst="rect">
            <a:avLst/>
          </a:prstGeom>
        </p:spPr>
      </p:pic>
      <p:pic>
        <p:nvPicPr>
          <p:cNvPr id="8" name="Picture 7">
            <a:extLst>
              <a:ext uri="{FF2B5EF4-FFF2-40B4-BE49-F238E27FC236}">
                <a16:creationId xmlns:a16="http://schemas.microsoft.com/office/drawing/2014/main" id="{773D8ED1-872F-9161-D008-DF0D241CC5CE}"/>
              </a:ext>
            </a:extLst>
          </p:cNvPr>
          <p:cNvPicPr>
            <a:picLocks noChangeAspect="1"/>
          </p:cNvPicPr>
          <p:nvPr/>
        </p:nvPicPr>
        <p:blipFill>
          <a:blip r:embed="rId4"/>
          <a:stretch>
            <a:fillRect/>
          </a:stretch>
        </p:blipFill>
        <p:spPr>
          <a:xfrm>
            <a:off x="6367646" y="4713210"/>
            <a:ext cx="5431536" cy="2103973"/>
          </a:xfrm>
          <a:prstGeom prst="rect">
            <a:avLst/>
          </a:prstGeom>
        </p:spPr>
      </p:pic>
    </p:spTree>
    <p:extLst>
      <p:ext uri="{BB962C8B-B14F-4D97-AF65-F5344CB8AC3E}">
        <p14:creationId xmlns:p14="http://schemas.microsoft.com/office/powerpoint/2010/main" val="381266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C4D34A-2705-3077-BBAF-813FDC0777D8}"/>
              </a:ext>
            </a:extLst>
          </p:cNvPr>
          <p:cNvPicPr>
            <a:picLocks noChangeAspect="1"/>
          </p:cNvPicPr>
          <p:nvPr/>
        </p:nvPicPr>
        <p:blipFill>
          <a:blip r:embed="rId2"/>
          <a:stretch>
            <a:fillRect/>
          </a:stretch>
        </p:blipFill>
        <p:spPr>
          <a:xfrm>
            <a:off x="1347788" y="555625"/>
            <a:ext cx="2305050" cy="3089275"/>
          </a:xfrm>
          <a:prstGeom prst="rect">
            <a:avLst/>
          </a:prstGeom>
        </p:spPr>
      </p:pic>
      <p:pic>
        <p:nvPicPr>
          <p:cNvPr id="12" name="Picture 11">
            <a:extLst>
              <a:ext uri="{FF2B5EF4-FFF2-40B4-BE49-F238E27FC236}">
                <a16:creationId xmlns:a16="http://schemas.microsoft.com/office/drawing/2014/main" id="{8DE01B60-E8D8-3593-1DBA-9A5A2AE3C98E}"/>
              </a:ext>
            </a:extLst>
          </p:cNvPr>
          <p:cNvPicPr>
            <a:picLocks noChangeAspect="1"/>
          </p:cNvPicPr>
          <p:nvPr/>
        </p:nvPicPr>
        <p:blipFill>
          <a:blip r:embed="rId3"/>
          <a:stretch>
            <a:fillRect/>
          </a:stretch>
        </p:blipFill>
        <p:spPr>
          <a:xfrm>
            <a:off x="1347788" y="3709988"/>
            <a:ext cx="2305050" cy="531813"/>
          </a:xfrm>
          <a:prstGeom prst="rect">
            <a:avLst/>
          </a:prstGeom>
        </p:spPr>
      </p:pic>
      <p:pic>
        <p:nvPicPr>
          <p:cNvPr id="14" name="Picture 13">
            <a:extLst>
              <a:ext uri="{FF2B5EF4-FFF2-40B4-BE49-F238E27FC236}">
                <a16:creationId xmlns:a16="http://schemas.microsoft.com/office/drawing/2014/main" id="{C4BE4BBC-FF69-0824-6617-561990791ABF}"/>
              </a:ext>
            </a:extLst>
          </p:cNvPr>
          <p:cNvPicPr>
            <a:picLocks noChangeAspect="1"/>
          </p:cNvPicPr>
          <p:nvPr/>
        </p:nvPicPr>
        <p:blipFill>
          <a:blip r:embed="rId4"/>
          <a:stretch>
            <a:fillRect/>
          </a:stretch>
        </p:blipFill>
        <p:spPr>
          <a:xfrm>
            <a:off x="1347788" y="4305300"/>
            <a:ext cx="2305050" cy="879475"/>
          </a:xfrm>
          <a:prstGeom prst="rect">
            <a:avLst/>
          </a:prstGeom>
        </p:spPr>
      </p:pic>
      <p:pic>
        <p:nvPicPr>
          <p:cNvPr id="18" name="Picture 17">
            <a:extLst>
              <a:ext uri="{FF2B5EF4-FFF2-40B4-BE49-F238E27FC236}">
                <a16:creationId xmlns:a16="http://schemas.microsoft.com/office/drawing/2014/main" id="{CA5A8E2D-A280-6BF4-9CB3-6A7ACB90388D}"/>
              </a:ext>
            </a:extLst>
          </p:cNvPr>
          <p:cNvPicPr>
            <a:picLocks noChangeAspect="1"/>
          </p:cNvPicPr>
          <p:nvPr/>
        </p:nvPicPr>
        <p:blipFill>
          <a:blip r:embed="rId5"/>
          <a:stretch>
            <a:fillRect/>
          </a:stretch>
        </p:blipFill>
        <p:spPr>
          <a:xfrm>
            <a:off x="3717925" y="555625"/>
            <a:ext cx="2395538" cy="1993900"/>
          </a:xfrm>
          <a:prstGeom prst="rect">
            <a:avLst/>
          </a:prstGeom>
        </p:spPr>
      </p:pic>
      <p:pic>
        <p:nvPicPr>
          <p:cNvPr id="26" name="Picture 25">
            <a:extLst>
              <a:ext uri="{FF2B5EF4-FFF2-40B4-BE49-F238E27FC236}">
                <a16:creationId xmlns:a16="http://schemas.microsoft.com/office/drawing/2014/main" id="{24BB9289-DAF3-8CC7-7A10-CB4E25C0C743}"/>
              </a:ext>
            </a:extLst>
          </p:cNvPr>
          <p:cNvPicPr>
            <a:picLocks noChangeAspect="1"/>
          </p:cNvPicPr>
          <p:nvPr/>
        </p:nvPicPr>
        <p:blipFill>
          <a:blip r:embed="rId6"/>
          <a:stretch>
            <a:fillRect/>
          </a:stretch>
        </p:blipFill>
        <p:spPr>
          <a:xfrm>
            <a:off x="3717925" y="2614613"/>
            <a:ext cx="2395538" cy="2570163"/>
          </a:xfrm>
          <a:prstGeom prst="rect">
            <a:avLst/>
          </a:prstGeom>
        </p:spPr>
      </p:pic>
      <p:pic>
        <p:nvPicPr>
          <p:cNvPr id="16" name="Picture 15">
            <a:extLst>
              <a:ext uri="{FF2B5EF4-FFF2-40B4-BE49-F238E27FC236}">
                <a16:creationId xmlns:a16="http://schemas.microsoft.com/office/drawing/2014/main" id="{32BD296C-04B5-C4FD-00D0-352D58341BA1}"/>
              </a:ext>
            </a:extLst>
          </p:cNvPr>
          <p:cNvPicPr>
            <a:picLocks noChangeAspect="1"/>
          </p:cNvPicPr>
          <p:nvPr/>
        </p:nvPicPr>
        <p:blipFill>
          <a:blip r:embed="rId7"/>
          <a:stretch>
            <a:fillRect/>
          </a:stretch>
        </p:blipFill>
        <p:spPr>
          <a:xfrm>
            <a:off x="6178550" y="555625"/>
            <a:ext cx="1838325" cy="930275"/>
          </a:xfrm>
          <a:prstGeom prst="rect">
            <a:avLst/>
          </a:prstGeom>
        </p:spPr>
      </p:pic>
      <p:pic>
        <p:nvPicPr>
          <p:cNvPr id="8" name="Picture 7">
            <a:extLst>
              <a:ext uri="{FF2B5EF4-FFF2-40B4-BE49-F238E27FC236}">
                <a16:creationId xmlns:a16="http://schemas.microsoft.com/office/drawing/2014/main" id="{D64915A2-7C8E-943E-471D-C3DE3A5013A5}"/>
              </a:ext>
            </a:extLst>
          </p:cNvPr>
          <p:cNvPicPr>
            <a:picLocks noChangeAspect="1"/>
          </p:cNvPicPr>
          <p:nvPr/>
        </p:nvPicPr>
        <p:blipFill>
          <a:blip r:embed="rId8"/>
          <a:stretch>
            <a:fillRect/>
          </a:stretch>
        </p:blipFill>
        <p:spPr>
          <a:xfrm>
            <a:off x="6178550" y="1550988"/>
            <a:ext cx="1838325" cy="2060575"/>
          </a:xfrm>
          <a:prstGeom prst="rect">
            <a:avLst/>
          </a:prstGeom>
        </p:spPr>
      </p:pic>
      <p:pic>
        <p:nvPicPr>
          <p:cNvPr id="24" name="Picture 23">
            <a:extLst>
              <a:ext uri="{FF2B5EF4-FFF2-40B4-BE49-F238E27FC236}">
                <a16:creationId xmlns:a16="http://schemas.microsoft.com/office/drawing/2014/main" id="{EA653381-40E1-A242-4132-DA7BA06A3917}"/>
              </a:ext>
            </a:extLst>
          </p:cNvPr>
          <p:cNvPicPr>
            <a:picLocks noChangeAspect="1"/>
          </p:cNvPicPr>
          <p:nvPr/>
        </p:nvPicPr>
        <p:blipFill>
          <a:blip r:embed="rId9"/>
          <a:stretch>
            <a:fillRect/>
          </a:stretch>
        </p:blipFill>
        <p:spPr>
          <a:xfrm>
            <a:off x="6178550" y="3676650"/>
            <a:ext cx="1838325" cy="1508125"/>
          </a:xfrm>
          <a:prstGeom prst="rect">
            <a:avLst/>
          </a:prstGeom>
        </p:spPr>
      </p:pic>
      <p:pic>
        <p:nvPicPr>
          <p:cNvPr id="22" name="Picture 21">
            <a:extLst>
              <a:ext uri="{FF2B5EF4-FFF2-40B4-BE49-F238E27FC236}">
                <a16:creationId xmlns:a16="http://schemas.microsoft.com/office/drawing/2014/main" id="{EABA93F5-BBCD-7FAE-5E05-24FDF4ACC9D3}"/>
              </a:ext>
            </a:extLst>
          </p:cNvPr>
          <p:cNvPicPr>
            <a:picLocks noChangeAspect="1"/>
          </p:cNvPicPr>
          <p:nvPr/>
        </p:nvPicPr>
        <p:blipFill>
          <a:blip r:embed="rId10"/>
          <a:stretch>
            <a:fillRect/>
          </a:stretch>
        </p:blipFill>
        <p:spPr>
          <a:xfrm>
            <a:off x="8081963" y="555625"/>
            <a:ext cx="2760663" cy="2530475"/>
          </a:xfrm>
          <a:prstGeom prst="rect">
            <a:avLst/>
          </a:prstGeom>
        </p:spPr>
      </p:pic>
      <p:pic>
        <p:nvPicPr>
          <p:cNvPr id="20" name="Picture 19">
            <a:extLst>
              <a:ext uri="{FF2B5EF4-FFF2-40B4-BE49-F238E27FC236}">
                <a16:creationId xmlns:a16="http://schemas.microsoft.com/office/drawing/2014/main" id="{CF70E382-C341-9BF7-BE10-12CC91C20C25}"/>
              </a:ext>
            </a:extLst>
          </p:cNvPr>
          <p:cNvPicPr>
            <a:picLocks noChangeAspect="1"/>
          </p:cNvPicPr>
          <p:nvPr/>
        </p:nvPicPr>
        <p:blipFill>
          <a:blip r:embed="rId11"/>
          <a:stretch>
            <a:fillRect/>
          </a:stretch>
        </p:blipFill>
        <p:spPr>
          <a:xfrm>
            <a:off x="8081963" y="3151188"/>
            <a:ext cx="2760663" cy="2033588"/>
          </a:xfrm>
          <a:prstGeom prst="rect">
            <a:avLst/>
          </a:prstGeom>
        </p:spPr>
      </p:pic>
      <p:sp>
        <p:nvSpPr>
          <p:cNvPr id="2" name="Title 1">
            <a:extLst>
              <a:ext uri="{FF2B5EF4-FFF2-40B4-BE49-F238E27FC236}">
                <a16:creationId xmlns:a16="http://schemas.microsoft.com/office/drawing/2014/main" id="{5212905A-5047-D043-29E0-27C1BABB7A21}"/>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Evaluation Theme: Collaboration </a:t>
            </a:r>
            <a:endParaRPr lang="en-US" sz="5200" kern="1200" dirty="0">
              <a:solidFill>
                <a:schemeClr val="tx1"/>
              </a:solidFill>
              <a:latin typeface="+mj-lt"/>
              <a:ea typeface="+mj-ea"/>
              <a:cs typeface="+mj-cs"/>
            </a:endParaRPr>
          </a:p>
        </p:txBody>
      </p:sp>
    </p:spTree>
    <p:extLst>
      <p:ext uri="{BB962C8B-B14F-4D97-AF65-F5344CB8AC3E}">
        <p14:creationId xmlns:p14="http://schemas.microsoft.com/office/powerpoint/2010/main" val="210679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DA8704-D007-87CA-0A2F-6DBA6ECCD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603250"/>
            <a:ext cx="3568700" cy="2668588"/>
          </a:xfrm>
          <a:prstGeom prst="rect">
            <a:avLst/>
          </a:prstGeom>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B457DA9C-5E43-AE1F-8463-EEF31DDEA6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11" r="4" b="4"/>
          <a:stretch/>
        </p:blipFill>
        <p:spPr bwMode="auto">
          <a:xfrm>
            <a:off x="642938" y="3346450"/>
            <a:ext cx="3568700" cy="1789113"/>
          </a:xfrm>
          <a:prstGeom prst="rect">
            <a:avLst/>
          </a:prstGeom>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9C781A0B-A0D3-413F-43BD-8EEDEC7F45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952"/>
          <a:stretch/>
        </p:blipFill>
        <p:spPr bwMode="auto">
          <a:xfrm>
            <a:off x="4286250" y="603250"/>
            <a:ext cx="4160838" cy="4532313"/>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DF7F962-D79F-6233-1592-ADCD4D2F68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301" r="-2" b="25701"/>
          <a:stretch/>
        </p:blipFill>
        <p:spPr bwMode="auto">
          <a:xfrm>
            <a:off x="8523288" y="603250"/>
            <a:ext cx="3024188" cy="1508125"/>
          </a:xfrm>
          <a:prstGeom prst="rect">
            <a:avLst/>
          </a:prstGeom>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29374A0B-CA13-0663-0B5E-A4F37E7831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37" r="969" b="2"/>
          <a:stretch/>
        </p:blipFill>
        <p:spPr bwMode="auto">
          <a:xfrm>
            <a:off x="8523288" y="2185988"/>
            <a:ext cx="3024188" cy="1508125"/>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3F088B-42D2-E45D-A5A5-11C8FA592BB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 b="5868"/>
          <a:stretch/>
        </p:blipFill>
        <p:spPr bwMode="auto">
          <a:xfrm>
            <a:off x="8523288" y="3768725"/>
            <a:ext cx="1249363" cy="1366838"/>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8D26AB1-5CB6-7E74-D09F-8070C8275A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5675" y="3768725"/>
            <a:ext cx="1701800" cy="136683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12905A-5047-D043-29E0-27C1BABB7A21}"/>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Evaluation Theme: Wellbeing </a:t>
            </a:r>
          </a:p>
        </p:txBody>
      </p:sp>
    </p:spTree>
    <p:extLst>
      <p:ext uri="{BB962C8B-B14F-4D97-AF65-F5344CB8AC3E}">
        <p14:creationId xmlns:p14="http://schemas.microsoft.com/office/powerpoint/2010/main" val="673390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oard with writing on it&#10;&#10;Description automatically generated">
            <a:extLst>
              <a:ext uri="{FF2B5EF4-FFF2-40B4-BE49-F238E27FC236}">
                <a16:creationId xmlns:a16="http://schemas.microsoft.com/office/drawing/2014/main" id="{75CC2C7F-9639-0A6B-D33C-044657CD9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8" y="800100"/>
            <a:ext cx="3914775" cy="4140200"/>
          </a:xfrm>
          <a:prstGeom prst="rect">
            <a:avLst/>
          </a:prstGeom>
        </p:spPr>
      </p:pic>
      <p:pic>
        <p:nvPicPr>
          <p:cNvPr id="6" name="Picture 5" descr="A white board with writing on it&#10;&#10;Description automatically generated">
            <a:extLst>
              <a:ext uri="{FF2B5EF4-FFF2-40B4-BE49-F238E27FC236}">
                <a16:creationId xmlns:a16="http://schemas.microsoft.com/office/drawing/2014/main" id="{EF2929B9-FBFB-C063-CD14-612F902C8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25" y="800100"/>
            <a:ext cx="6916738" cy="4140200"/>
          </a:xfrm>
          <a:prstGeom prst="rect">
            <a:avLst/>
          </a:prstGeom>
        </p:spPr>
      </p:pic>
      <p:sp>
        <p:nvSpPr>
          <p:cNvPr id="2" name="Title 1">
            <a:extLst>
              <a:ext uri="{FF2B5EF4-FFF2-40B4-BE49-F238E27FC236}">
                <a16:creationId xmlns:a16="http://schemas.microsoft.com/office/drawing/2014/main" id="{5212905A-5047-D043-29E0-27C1BABB7A21}"/>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Evaluation Theme: </a:t>
            </a:r>
            <a:r>
              <a:rPr lang="en-US" sz="5200" kern="1200">
                <a:solidFill>
                  <a:schemeClr val="tx1"/>
                </a:solidFill>
                <a:latin typeface="+mj-lt"/>
                <a:ea typeface="+mj-ea"/>
                <a:cs typeface="+mj-cs"/>
              </a:rPr>
              <a:t>Fear of Failure</a:t>
            </a:r>
            <a:r>
              <a:rPr lang="en-US" sz="5200" kern="1200" dirty="0">
                <a:solidFill>
                  <a:schemeClr val="tx1"/>
                </a:solidFill>
                <a:latin typeface="+mj-lt"/>
                <a:ea typeface="+mj-ea"/>
                <a:cs typeface="+mj-cs"/>
              </a:rPr>
              <a:t> </a:t>
            </a:r>
            <a:endParaRPr lang="en-US" sz="5200" kern="1200">
              <a:solidFill>
                <a:schemeClr val="tx1"/>
              </a:solidFill>
              <a:latin typeface="+mj-lt"/>
              <a:ea typeface="+mj-ea"/>
              <a:cs typeface="+mj-cs"/>
            </a:endParaRPr>
          </a:p>
        </p:txBody>
      </p:sp>
    </p:spTree>
    <p:extLst>
      <p:ext uri="{BB962C8B-B14F-4D97-AF65-F5344CB8AC3E}">
        <p14:creationId xmlns:p14="http://schemas.microsoft.com/office/powerpoint/2010/main" val="3122165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8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7D04B-C81F-537C-990A-68073E498279}"/>
              </a:ext>
            </a:extLst>
          </p:cNvPr>
          <p:cNvSpPr>
            <a:spLocks noGrp="1"/>
          </p:cNvSpPr>
          <p:nvPr>
            <p:ph type="title"/>
          </p:nvPr>
        </p:nvSpPr>
        <p:spPr>
          <a:xfrm>
            <a:off x="572493" y="238539"/>
            <a:ext cx="11018520" cy="1434415"/>
          </a:xfrm>
        </p:spPr>
        <p:txBody>
          <a:bodyPr anchor="b">
            <a:normAutofit/>
          </a:bodyPr>
          <a:lstStyle/>
          <a:p>
            <a:r>
              <a:rPr lang="en-GB" sz="5400" dirty="0"/>
              <a:t>Research Culture Islands – About</a:t>
            </a:r>
          </a:p>
        </p:txBody>
      </p:sp>
      <p:sp>
        <p:nvSpPr>
          <p:cNvPr id="208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E4156C-9F80-825C-AC79-FB118C6F7299}"/>
              </a:ext>
            </a:extLst>
          </p:cNvPr>
          <p:cNvSpPr>
            <a:spLocks noGrp="1"/>
          </p:cNvSpPr>
          <p:nvPr>
            <p:ph idx="1"/>
          </p:nvPr>
        </p:nvSpPr>
        <p:spPr>
          <a:xfrm>
            <a:off x="572492" y="2071316"/>
            <a:ext cx="6957311" cy="4119172"/>
          </a:xfrm>
        </p:spPr>
        <p:txBody>
          <a:bodyPr anchor="t">
            <a:normAutofit fontScale="77500" lnSpcReduction="20000"/>
          </a:bodyPr>
          <a:lstStyle/>
          <a:p>
            <a:pPr marL="0" indent="0">
              <a:spcBef>
                <a:spcPts val="0"/>
              </a:spcBef>
              <a:spcAft>
                <a:spcPts val="0"/>
              </a:spcAft>
              <a:buNone/>
            </a:pPr>
            <a:r>
              <a:rPr lang="en-GB" sz="2000" kern="1400" dirty="0">
                <a:latin typeface="Gotham" panose="02000504020000020004" pitchFamily="2" charset="0"/>
              </a:rPr>
              <a:t>‘Research Culture Islands’ is a creative workshop designed to explore through metaphor how we create a healthy research culture ecosystem. The aim of the session is to encourage participants to explore the research culture landscape and express some of the challenges and opportunities in a creative and safe environment.</a:t>
            </a:r>
          </a:p>
          <a:p>
            <a:pPr marL="0" indent="0">
              <a:spcBef>
                <a:spcPts val="0"/>
              </a:spcBef>
              <a:spcAft>
                <a:spcPts val="0"/>
              </a:spcAft>
              <a:buNone/>
            </a:pPr>
            <a:endParaRPr lang="en-GB" sz="2000" kern="1400" dirty="0">
              <a:ln>
                <a:noFill/>
              </a:ln>
              <a:effectLst/>
              <a:latin typeface="Gotham" panose="02000504020000020004" pitchFamily="2" charset="0"/>
            </a:endParaRPr>
          </a:p>
          <a:p>
            <a:pPr marL="0" indent="0">
              <a:spcBef>
                <a:spcPts val="0"/>
              </a:spcBef>
              <a:spcAft>
                <a:spcPts val="0"/>
              </a:spcAft>
              <a:buNone/>
            </a:pPr>
            <a:r>
              <a:rPr lang="en-GB" sz="2000" kern="1400" dirty="0">
                <a:latin typeface="Gotham" panose="02000504020000020004" pitchFamily="2" charset="0"/>
              </a:rPr>
              <a:t>The resource was created by the </a:t>
            </a:r>
            <a:r>
              <a:rPr lang="en-GB" sz="2000" kern="1400" dirty="0">
                <a:latin typeface="Gotham" panose="02000504020000020004" pitchFamily="2" charset="0"/>
                <a:hlinkClick r:id="rId2"/>
              </a:rPr>
              <a:t>Research Culture Team at Durham University</a:t>
            </a:r>
            <a:r>
              <a:rPr lang="en-GB" sz="2000" kern="1400" dirty="0">
                <a:latin typeface="Gotham" panose="02000504020000020004" pitchFamily="2" charset="0"/>
              </a:rPr>
              <a:t>, alongside the Creative Facilitation Team in the Institute for Medical Humanities at Durham University. </a:t>
            </a:r>
          </a:p>
          <a:p>
            <a:pPr marL="0" indent="0">
              <a:spcBef>
                <a:spcPts val="0"/>
              </a:spcBef>
              <a:spcAft>
                <a:spcPts val="0"/>
              </a:spcAft>
              <a:buNone/>
            </a:pPr>
            <a:endParaRPr lang="en-GB" sz="2000" kern="1400" dirty="0">
              <a:ln>
                <a:noFill/>
              </a:ln>
              <a:effectLst/>
              <a:latin typeface="Gotham" panose="02000504020000020004" pitchFamily="2" charset="0"/>
            </a:endParaRPr>
          </a:p>
          <a:p>
            <a:pPr marL="0" indent="0">
              <a:spcBef>
                <a:spcPts val="0"/>
              </a:spcBef>
              <a:spcAft>
                <a:spcPts val="0"/>
              </a:spcAft>
              <a:buNone/>
            </a:pPr>
            <a:r>
              <a:rPr lang="en-GB" sz="2000" kern="1400" dirty="0">
                <a:latin typeface="Gotham" panose="02000504020000020004" pitchFamily="2" charset="0"/>
              </a:rPr>
              <a:t>This is a free resource for HEIs, research professionals and administrators to use in different contexts and teams. It has been used with colleagues at different careers stages and across the research environment with academics and professional services staff. </a:t>
            </a:r>
          </a:p>
          <a:p>
            <a:pPr marL="0" indent="0">
              <a:spcBef>
                <a:spcPts val="0"/>
              </a:spcBef>
              <a:spcAft>
                <a:spcPts val="0"/>
              </a:spcAft>
              <a:buNone/>
            </a:pPr>
            <a:endParaRPr lang="en-GB" sz="2000" kern="1400" dirty="0">
              <a:latin typeface="Gotham" panose="02000504020000020004" pitchFamily="2" charset="0"/>
            </a:endParaRPr>
          </a:p>
          <a:p>
            <a:pPr marL="0" indent="0">
              <a:spcBef>
                <a:spcPts val="0"/>
              </a:spcBef>
              <a:spcAft>
                <a:spcPts val="0"/>
              </a:spcAft>
              <a:buNone/>
            </a:pPr>
            <a:r>
              <a:rPr lang="en-GB" sz="2000" kern="1400" dirty="0">
                <a:latin typeface="Gotham" panose="02000504020000020004" pitchFamily="2" charset="0"/>
              </a:rPr>
              <a:t>Please let us know if you use the resource and acknowledge the team that created the resource in your session. We’re also really happy to guide you through how the session might be developed so please get in touch. Please send us any feedback about how we might improve it to Andrew </a:t>
            </a:r>
            <a:r>
              <a:rPr lang="en-GB" sz="2000" kern="1400" dirty="0" err="1">
                <a:latin typeface="Gotham" panose="02000504020000020004" pitchFamily="2" charset="0"/>
              </a:rPr>
              <a:t>Moss,</a:t>
            </a:r>
            <a:r>
              <a:rPr lang="en-GB" sz="2000" kern="1400" dirty="0">
                <a:latin typeface="Gotham" panose="02000504020000020004" pitchFamily="2" charset="0"/>
              </a:rPr>
              <a:t> Research Culture Manager, Durham University: research.culture@durham.ac.uk</a:t>
            </a:r>
            <a:endParaRPr lang="en-GB" sz="2000" kern="1400" dirty="0">
              <a:ln>
                <a:noFill/>
              </a:ln>
              <a:effectLst/>
              <a:latin typeface="Gotham" panose="02000504020000020004" pitchFamily="2" charset="0"/>
            </a:endParaRPr>
          </a:p>
        </p:txBody>
      </p:sp>
      <p:pic>
        <p:nvPicPr>
          <p:cNvPr id="8" name="Picture 7" descr="A group of people sitting around a table&#10;&#10;Description automatically generated">
            <a:extLst>
              <a:ext uri="{FF2B5EF4-FFF2-40B4-BE49-F238E27FC236}">
                <a16:creationId xmlns:a16="http://schemas.microsoft.com/office/drawing/2014/main" id="{1B728EB4-D75F-8E36-5594-E7281052AA7E}"/>
              </a:ext>
            </a:extLst>
          </p:cNvPr>
          <p:cNvPicPr>
            <a:picLocks noChangeAspect="1"/>
          </p:cNvPicPr>
          <p:nvPr/>
        </p:nvPicPr>
        <p:blipFill>
          <a:blip r:embed="rId3">
            <a:extLst>
              <a:ext uri="{28A0092B-C50C-407E-A947-70E740481C1C}">
                <a14:useLocalDpi xmlns:a14="http://schemas.microsoft.com/office/drawing/2010/main" val="0"/>
              </a:ext>
            </a:extLst>
          </a:blip>
          <a:srcRect l="21535" r="6311"/>
          <a:stretch/>
        </p:blipFill>
        <p:spPr>
          <a:xfrm>
            <a:off x="7675658" y="2093976"/>
            <a:ext cx="3941064" cy="4096512"/>
          </a:xfrm>
          <a:prstGeom prst="rect">
            <a:avLst/>
          </a:prstGeom>
        </p:spPr>
      </p:pic>
    </p:spTree>
    <p:extLst>
      <p:ext uri="{BB962C8B-B14F-4D97-AF65-F5344CB8AC3E}">
        <p14:creationId xmlns:p14="http://schemas.microsoft.com/office/powerpoint/2010/main" val="2115438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oard with red writing&#10;&#10;Description automatically generated">
            <a:extLst>
              <a:ext uri="{FF2B5EF4-FFF2-40B4-BE49-F238E27FC236}">
                <a16:creationId xmlns:a16="http://schemas.microsoft.com/office/drawing/2014/main" id="{022C0405-0521-1999-114C-55C95539A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8" y="1570038"/>
            <a:ext cx="6043613" cy="2601913"/>
          </a:xfrm>
          <a:prstGeom prst="rect">
            <a:avLst/>
          </a:prstGeom>
        </p:spPr>
      </p:pic>
      <p:pic>
        <p:nvPicPr>
          <p:cNvPr id="4" name="Picture 3" descr="A black marker on a white surface&#10;&#10;Description automatically generated">
            <a:extLst>
              <a:ext uri="{FF2B5EF4-FFF2-40B4-BE49-F238E27FC236}">
                <a16:creationId xmlns:a16="http://schemas.microsoft.com/office/drawing/2014/main" id="{8ED92220-BF53-958C-C2D5-1851D7566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0" y="1570038"/>
            <a:ext cx="2305050" cy="2601913"/>
          </a:xfrm>
          <a:prstGeom prst="rect">
            <a:avLst/>
          </a:prstGeom>
        </p:spPr>
      </p:pic>
      <p:pic>
        <p:nvPicPr>
          <p:cNvPr id="8" name="Picture 7" descr="A drawing on a wall&#10;&#10;Description automatically generated">
            <a:extLst>
              <a:ext uri="{FF2B5EF4-FFF2-40B4-BE49-F238E27FC236}">
                <a16:creationId xmlns:a16="http://schemas.microsoft.com/office/drawing/2014/main" id="{580C360D-69A7-F3AE-FA09-1DF9A5AC5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825" y="1570038"/>
            <a:ext cx="2406650" cy="2601913"/>
          </a:xfrm>
          <a:prstGeom prst="rect">
            <a:avLst/>
          </a:prstGeom>
        </p:spPr>
      </p:pic>
      <p:sp>
        <p:nvSpPr>
          <p:cNvPr id="2" name="Title 1">
            <a:extLst>
              <a:ext uri="{FF2B5EF4-FFF2-40B4-BE49-F238E27FC236}">
                <a16:creationId xmlns:a16="http://schemas.microsoft.com/office/drawing/2014/main" id="{5212905A-5047-D043-29E0-27C1BABB7A21}"/>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Evaluation Theme: </a:t>
            </a:r>
            <a:r>
              <a:rPr lang="en-US" sz="5200" kern="1200">
                <a:solidFill>
                  <a:schemeClr val="tx1"/>
                </a:solidFill>
                <a:latin typeface="+mj-lt"/>
                <a:ea typeface="+mj-ea"/>
                <a:cs typeface="+mj-cs"/>
              </a:rPr>
              <a:t>Bureaucracy</a:t>
            </a:r>
            <a:r>
              <a:rPr lang="en-US" sz="5200" kern="1200" dirty="0">
                <a:solidFill>
                  <a:schemeClr val="tx1"/>
                </a:solidFill>
                <a:latin typeface="+mj-lt"/>
                <a:ea typeface="+mj-ea"/>
                <a:cs typeface="+mj-cs"/>
              </a:rPr>
              <a:t> </a:t>
            </a:r>
          </a:p>
        </p:txBody>
      </p:sp>
    </p:spTree>
    <p:extLst>
      <p:ext uri="{BB962C8B-B14F-4D97-AF65-F5344CB8AC3E}">
        <p14:creationId xmlns:p14="http://schemas.microsoft.com/office/powerpoint/2010/main" val="1334280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rawing of a mountain&#10;&#10;Description automatically generated">
            <a:extLst>
              <a:ext uri="{FF2B5EF4-FFF2-40B4-BE49-F238E27FC236}">
                <a16:creationId xmlns:a16="http://schemas.microsoft.com/office/drawing/2014/main" id="{6BA8FC61-A312-DF53-3DC8-D314473C7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8" y="577850"/>
            <a:ext cx="2641600" cy="2009775"/>
          </a:xfrm>
          <a:prstGeom prst="rect">
            <a:avLst/>
          </a:prstGeom>
        </p:spPr>
      </p:pic>
      <p:pic>
        <p:nvPicPr>
          <p:cNvPr id="5" name="Picture 4" descr="A graph paper with writing on it&#10;&#10;Description automatically generated">
            <a:extLst>
              <a:ext uri="{FF2B5EF4-FFF2-40B4-BE49-F238E27FC236}">
                <a16:creationId xmlns:a16="http://schemas.microsoft.com/office/drawing/2014/main" id="{C8318F57-5F2A-6D21-D80F-3044EABF4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8" y="2662238"/>
            <a:ext cx="2641600" cy="2500313"/>
          </a:xfrm>
          <a:prstGeom prst="rect">
            <a:avLst/>
          </a:prstGeom>
        </p:spPr>
      </p:pic>
      <p:pic>
        <p:nvPicPr>
          <p:cNvPr id="15" name="Picture 14" descr="A drawing on a white paper&#10;&#10;Description automatically generated">
            <a:extLst>
              <a:ext uri="{FF2B5EF4-FFF2-40B4-BE49-F238E27FC236}">
                <a16:creationId xmlns:a16="http://schemas.microsoft.com/office/drawing/2014/main" id="{569DD0CA-C8A6-2A2C-371F-B73C005D9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150" y="577850"/>
            <a:ext cx="5303838" cy="2500313"/>
          </a:xfrm>
          <a:prstGeom prst="rect">
            <a:avLst/>
          </a:prstGeom>
        </p:spPr>
      </p:pic>
      <p:pic>
        <p:nvPicPr>
          <p:cNvPr id="17" name="Picture 16" descr="A drawing of a graph on a whiteboard&#10;&#10;Description automatically generated">
            <a:extLst>
              <a:ext uri="{FF2B5EF4-FFF2-40B4-BE49-F238E27FC236}">
                <a16:creationId xmlns:a16="http://schemas.microsoft.com/office/drawing/2014/main" id="{9DB2B009-0C5C-B243-0472-ACB802F5A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9150" y="3151188"/>
            <a:ext cx="5303838" cy="2009775"/>
          </a:xfrm>
          <a:prstGeom prst="rect">
            <a:avLst/>
          </a:prstGeom>
        </p:spPr>
      </p:pic>
      <p:pic>
        <p:nvPicPr>
          <p:cNvPr id="13" name="Picture 12" descr="A drawing of a mountain with a flag on top&#10;&#10;Description automatically generated">
            <a:extLst>
              <a:ext uri="{FF2B5EF4-FFF2-40B4-BE49-F238E27FC236}">
                <a16:creationId xmlns:a16="http://schemas.microsoft.com/office/drawing/2014/main" id="{E1C1E336-04F4-C6DE-20C8-08DFA6C80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7600" y="577850"/>
            <a:ext cx="2809875" cy="2144713"/>
          </a:xfrm>
          <a:prstGeom prst="rect">
            <a:avLst/>
          </a:prstGeom>
        </p:spPr>
      </p:pic>
      <p:pic>
        <p:nvPicPr>
          <p:cNvPr id="11" name="Picture 10" descr="A drawing of mountains and clouds&#10;&#10;Description automatically generated">
            <a:extLst>
              <a:ext uri="{FF2B5EF4-FFF2-40B4-BE49-F238E27FC236}">
                <a16:creationId xmlns:a16="http://schemas.microsoft.com/office/drawing/2014/main" id="{EC4C3958-FF17-0129-7B1F-F6C90DDC1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7600" y="2795588"/>
            <a:ext cx="2809875" cy="2365375"/>
          </a:xfrm>
          <a:prstGeom prst="rect">
            <a:avLst/>
          </a:prstGeom>
        </p:spPr>
      </p:pic>
      <p:sp>
        <p:nvSpPr>
          <p:cNvPr id="2" name="Title 1">
            <a:extLst>
              <a:ext uri="{FF2B5EF4-FFF2-40B4-BE49-F238E27FC236}">
                <a16:creationId xmlns:a16="http://schemas.microsoft.com/office/drawing/2014/main" id="{5212905A-5047-D043-29E0-27C1BABB7A21}"/>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Evaluation Theme: </a:t>
            </a:r>
            <a:r>
              <a:rPr lang="en-US" sz="5200" kern="1200">
                <a:solidFill>
                  <a:schemeClr val="tx1"/>
                </a:solidFill>
                <a:latin typeface="+mj-lt"/>
                <a:ea typeface="+mj-ea"/>
                <a:cs typeface="+mj-cs"/>
              </a:rPr>
              <a:t>Peaks</a:t>
            </a:r>
            <a:r>
              <a:rPr lang="en-US" sz="5200" kern="1200" dirty="0">
                <a:solidFill>
                  <a:schemeClr val="tx1"/>
                </a:solidFill>
                <a:latin typeface="+mj-lt"/>
                <a:ea typeface="+mj-ea"/>
                <a:cs typeface="+mj-cs"/>
              </a:rPr>
              <a:t> </a:t>
            </a:r>
          </a:p>
        </p:txBody>
      </p:sp>
    </p:spTree>
    <p:extLst>
      <p:ext uri="{BB962C8B-B14F-4D97-AF65-F5344CB8AC3E}">
        <p14:creationId xmlns:p14="http://schemas.microsoft.com/office/powerpoint/2010/main" val="1644266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red and green lines&#10;&#10;Description automatically generated">
            <a:extLst>
              <a:ext uri="{FF2B5EF4-FFF2-40B4-BE49-F238E27FC236}">
                <a16:creationId xmlns:a16="http://schemas.microsoft.com/office/drawing/2014/main" id="{4E24144D-18FA-1A88-BFE0-9ACF34794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238" y="555625"/>
            <a:ext cx="2328863" cy="4629150"/>
          </a:xfrm>
          <a:prstGeom prst="rect">
            <a:avLst/>
          </a:prstGeom>
        </p:spPr>
      </p:pic>
      <p:pic>
        <p:nvPicPr>
          <p:cNvPr id="6" name="Picture 5" descr="A map with black writing on it&#10;&#10;Description automatically generated">
            <a:extLst>
              <a:ext uri="{FF2B5EF4-FFF2-40B4-BE49-F238E27FC236}">
                <a16:creationId xmlns:a16="http://schemas.microsoft.com/office/drawing/2014/main" id="{AECB69BD-DDDD-B321-304C-678C309B4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188" y="555625"/>
            <a:ext cx="1979613" cy="3021013"/>
          </a:xfrm>
          <a:prstGeom prst="rect">
            <a:avLst/>
          </a:prstGeom>
        </p:spPr>
      </p:pic>
      <p:pic>
        <p:nvPicPr>
          <p:cNvPr id="24" name="Picture 23" descr="A whiteboard with writing on it&#10;&#10;Description automatically generated">
            <a:extLst>
              <a:ext uri="{FF2B5EF4-FFF2-40B4-BE49-F238E27FC236}">
                <a16:creationId xmlns:a16="http://schemas.microsoft.com/office/drawing/2014/main" id="{4A2F6378-54F6-0047-1CCA-B63D147AB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188" y="3641725"/>
            <a:ext cx="1979613" cy="1541463"/>
          </a:xfrm>
          <a:prstGeom prst="rect">
            <a:avLst/>
          </a:prstGeom>
        </p:spPr>
      </p:pic>
      <p:pic>
        <p:nvPicPr>
          <p:cNvPr id="22" name="Picture 21" descr="A white board with writing on it&#10;&#10;Description automatically generated">
            <a:extLst>
              <a:ext uri="{FF2B5EF4-FFF2-40B4-BE49-F238E27FC236}">
                <a16:creationId xmlns:a16="http://schemas.microsoft.com/office/drawing/2014/main" id="{7F19AF61-EFBA-9E9E-99D8-61A680498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3888" y="555625"/>
            <a:ext cx="2459038" cy="1573213"/>
          </a:xfrm>
          <a:prstGeom prst="rect">
            <a:avLst/>
          </a:prstGeom>
        </p:spPr>
      </p:pic>
      <p:pic>
        <p:nvPicPr>
          <p:cNvPr id="12" name="Picture 11" descr="A close-up of a graffiti&#10;&#10;Description automatically generated">
            <a:extLst>
              <a:ext uri="{FF2B5EF4-FFF2-40B4-BE49-F238E27FC236}">
                <a16:creationId xmlns:a16="http://schemas.microsoft.com/office/drawing/2014/main" id="{21D03614-318A-A15A-C006-60D935A52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3888" y="2193925"/>
            <a:ext cx="2459038" cy="820738"/>
          </a:xfrm>
          <a:prstGeom prst="rect">
            <a:avLst/>
          </a:prstGeom>
        </p:spPr>
      </p:pic>
      <p:pic>
        <p:nvPicPr>
          <p:cNvPr id="16" name="Picture 15" descr="A white board with writing on it&#10;&#10;Description automatically generated">
            <a:extLst>
              <a:ext uri="{FF2B5EF4-FFF2-40B4-BE49-F238E27FC236}">
                <a16:creationId xmlns:a16="http://schemas.microsoft.com/office/drawing/2014/main" id="{25B417BA-B586-6449-6579-8D0222C597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3888" y="3079750"/>
            <a:ext cx="2459038" cy="2105025"/>
          </a:xfrm>
          <a:prstGeom prst="rect">
            <a:avLst/>
          </a:prstGeom>
        </p:spPr>
      </p:pic>
      <p:pic>
        <p:nvPicPr>
          <p:cNvPr id="14" name="Picture 13" descr="A close up of a white board&#10;&#10;Description automatically generated">
            <a:extLst>
              <a:ext uri="{FF2B5EF4-FFF2-40B4-BE49-F238E27FC236}">
                <a16:creationId xmlns:a16="http://schemas.microsoft.com/office/drawing/2014/main" id="{82E7DEA5-1F6E-E985-BEB7-59FD833021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0" y="555625"/>
            <a:ext cx="2692400" cy="1897063"/>
          </a:xfrm>
          <a:prstGeom prst="rect">
            <a:avLst/>
          </a:prstGeom>
        </p:spPr>
      </p:pic>
      <p:pic>
        <p:nvPicPr>
          <p:cNvPr id="10" name="Picture 9" descr="A close-up of a map&#10;&#10;Description automatically generated">
            <a:extLst>
              <a:ext uri="{FF2B5EF4-FFF2-40B4-BE49-F238E27FC236}">
                <a16:creationId xmlns:a16="http://schemas.microsoft.com/office/drawing/2014/main" id="{150A1A7C-5921-C176-09E5-01A9E14D3CEF}"/>
              </a:ext>
            </a:extLst>
          </p:cNvPr>
          <p:cNvPicPr>
            <a:picLocks noChangeAspect="1"/>
          </p:cNvPicPr>
          <p:nvPr/>
        </p:nvPicPr>
        <p:blipFill rotWithShape="1">
          <a:blip r:embed="rId9">
            <a:extLst>
              <a:ext uri="{28A0092B-C50C-407E-A947-70E740481C1C}">
                <a14:useLocalDpi xmlns:a14="http://schemas.microsoft.com/office/drawing/2010/main" val="0"/>
              </a:ext>
            </a:extLst>
          </a:blip>
          <a:srcRect l="6031" t="23778"/>
          <a:stretch/>
        </p:blipFill>
        <p:spPr>
          <a:xfrm>
            <a:off x="8229600" y="2517775"/>
            <a:ext cx="2692400" cy="973138"/>
          </a:xfrm>
          <a:prstGeom prst="rect">
            <a:avLst/>
          </a:prstGeom>
        </p:spPr>
      </p:pic>
      <p:pic>
        <p:nvPicPr>
          <p:cNvPr id="18" name="Picture 17" descr="A whiteboard with red writing&#10;&#10;Description automatically generated">
            <a:extLst>
              <a:ext uri="{FF2B5EF4-FFF2-40B4-BE49-F238E27FC236}">
                <a16:creationId xmlns:a16="http://schemas.microsoft.com/office/drawing/2014/main" id="{31F18013-DCDE-0476-E6E5-A9557E1FC1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9600" y="3556000"/>
            <a:ext cx="2692400" cy="1628775"/>
          </a:xfrm>
          <a:prstGeom prst="rect">
            <a:avLst/>
          </a:prstGeom>
        </p:spPr>
      </p:pic>
      <p:sp>
        <p:nvSpPr>
          <p:cNvPr id="2" name="Title 1">
            <a:extLst>
              <a:ext uri="{FF2B5EF4-FFF2-40B4-BE49-F238E27FC236}">
                <a16:creationId xmlns:a16="http://schemas.microsoft.com/office/drawing/2014/main" id="{5212905A-5047-D043-29E0-27C1BABB7A21}"/>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4000" kern="1200">
                <a:solidFill>
                  <a:schemeClr val="tx1"/>
                </a:solidFill>
                <a:latin typeface="+mj-lt"/>
                <a:ea typeface="+mj-ea"/>
                <a:cs typeface="+mj-cs"/>
              </a:rPr>
              <a:t>Evaluation Theme:  Landscape and Infrastructure </a:t>
            </a:r>
          </a:p>
        </p:txBody>
      </p:sp>
    </p:spTree>
    <p:extLst>
      <p:ext uri="{BB962C8B-B14F-4D97-AF65-F5344CB8AC3E}">
        <p14:creationId xmlns:p14="http://schemas.microsoft.com/office/powerpoint/2010/main" val="916233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oard with red writing&#10;&#10;Description automatically generated">
            <a:extLst>
              <a:ext uri="{FF2B5EF4-FFF2-40B4-BE49-F238E27FC236}">
                <a16:creationId xmlns:a16="http://schemas.microsoft.com/office/drawing/2014/main" id="{6CE70639-B031-68E8-0BEA-B387AEF3F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8" y="574675"/>
            <a:ext cx="2765425" cy="993775"/>
          </a:xfrm>
          <a:prstGeom prst="rect">
            <a:avLst/>
          </a:prstGeom>
        </p:spPr>
      </p:pic>
      <p:pic>
        <p:nvPicPr>
          <p:cNvPr id="8" name="Picture 7" descr="A white sign with black writing&#10;&#10;Description automatically generated">
            <a:extLst>
              <a:ext uri="{FF2B5EF4-FFF2-40B4-BE49-F238E27FC236}">
                <a16:creationId xmlns:a16="http://schemas.microsoft.com/office/drawing/2014/main" id="{51C24B43-E2E7-FC12-0B64-D59827BC2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8" y="1643063"/>
            <a:ext cx="2765425" cy="3522663"/>
          </a:xfrm>
          <a:prstGeom prst="rect">
            <a:avLst/>
          </a:prstGeom>
        </p:spPr>
      </p:pic>
      <p:pic>
        <p:nvPicPr>
          <p:cNvPr id="15" name="Picture 14" descr="A drawing of a rainbow&#10;&#10;Description automatically generated">
            <a:extLst>
              <a:ext uri="{FF2B5EF4-FFF2-40B4-BE49-F238E27FC236}">
                <a16:creationId xmlns:a16="http://schemas.microsoft.com/office/drawing/2014/main" id="{839779DA-FB7A-BA4F-7379-654127CD1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2975" y="574675"/>
            <a:ext cx="2584450" cy="1604963"/>
          </a:xfrm>
          <a:prstGeom prst="rect">
            <a:avLst/>
          </a:prstGeom>
        </p:spPr>
      </p:pic>
      <p:pic>
        <p:nvPicPr>
          <p:cNvPr id="21" name="Picture 20" descr="A drawing on a wall&#10;&#10;Description automatically generated">
            <a:extLst>
              <a:ext uri="{FF2B5EF4-FFF2-40B4-BE49-F238E27FC236}">
                <a16:creationId xmlns:a16="http://schemas.microsoft.com/office/drawing/2014/main" id="{F2F0D745-7D8D-9297-1F01-DAF2EEC87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625" y="574675"/>
            <a:ext cx="1831975" cy="1604963"/>
          </a:xfrm>
          <a:prstGeom prst="rect">
            <a:avLst/>
          </a:prstGeom>
        </p:spPr>
      </p:pic>
      <p:pic>
        <p:nvPicPr>
          <p:cNvPr id="25" name="Picture 24" descr="A white board with green writing&#10;&#10;Description automatically generated">
            <a:extLst>
              <a:ext uri="{FF2B5EF4-FFF2-40B4-BE49-F238E27FC236}">
                <a16:creationId xmlns:a16="http://schemas.microsoft.com/office/drawing/2014/main" id="{A51AECB7-BE12-B7EB-A032-4FB72370B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8625" y="574675"/>
            <a:ext cx="1616075" cy="1604963"/>
          </a:xfrm>
          <a:prstGeom prst="rect">
            <a:avLst/>
          </a:prstGeom>
        </p:spPr>
      </p:pic>
      <p:pic>
        <p:nvPicPr>
          <p:cNvPr id="29" name="Picture 28" descr="A white board with a ladder drawn on it&#10;&#10;Description automatically generated">
            <a:extLst>
              <a:ext uri="{FF2B5EF4-FFF2-40B4-BE49-F238E27FC236}">
                <a16:creationId xmlns:a16="http://schemas.microsoft.com/office/drawing/2014/main" id="{BD955874-587F-77BB-5C72-28F22DE1F8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7725" y="574675"/>
            <a:ext cx="1809750" cy="1604963"/>
          </a:xfrm>
          <a:prstGeom prst="rect">
            <a:avLst/>
          </a:prstGeom>
        </p:spPr>
      </p:pic>
      <p:pic>
        <p:nvPicPr>
          <p:cNvPr id="19" name="Picture 18" descr="A drawing of a train track&#10;&#10;Description automatically generated">
            <a:extLst>
              <a:ext uri="{FF2B5EF4-FFF2-40B4-BE49-F238E27FC236}">
                <a16:creationId xmlns:a16="http://schemas.microsoft.com/office/drawing/2014/main" id="{E00A1963-B863-764C-884F-82355C9AD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2975" y="2254250"/>
            <a:ext cx="2767013" cy="2909888"/>
          </a:xfrm>
          <a:prstGeom prst="rect">
            <a:avLst/>
          </a:prstGeom>
        </p:spPr>
      </p:pic>
      <p:pic>
        <p:nvPicPr>
          <p:cNvPr id="11" name="Picture 10" descr="A drawing of a dragon&#10;&#10;Description automatically generated">
            <a:extLst>
              <a:ext uri="{FF2B5EF4-FFF2-40B4-BE49-F238E27FC236}">
                <a16:creationId xmlns:a16="http://schemas.microsoft.com/office/drawing/2014/main" id="{B417ADF5-A779-C784-AB15-745E1E5A94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4600" y="2254250"/>
            <a:ext cx="5222875" cy="2909888"/>
          </a:xfrm>
          <a:prstGeom prst="rect">
            <a:avLst/>
          </a:prstGeom>
        </p:spPr>
      </p:pic>
      <p:sp>
        <p:nvSpPr>
          <p:cNvPr id="2" name="Title 1">
            <a:extLst>
              <a:ext uri="{FF2B5EF4-FFF2-40B4-BE49-F238E27FC236}">
                <a16:creationId xmlns:a16="http://schemas.microsoft.com/office/drawing/2014/main" id="{5212905A-5047-D043-29E0-27C1BABB7A21}"/>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Evaluation Theme:  Singular Themes</a:t>
            </a:r>
          </a:p>
        </p:txBody>
      </p:sp>
    </p:spTree>
    <p:extLst>
      <p:ext uri="{BB962C8B-B14F-4D97-AF65-F5344CB8AC3E}">
        <p14:creationId xmlns:p14="http://schemas.microsoft.com/office/powerpoint/2010/main" val="273989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1" name="Rectangle 208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7D04B-C81F-537C-990A-68073E498279}"/>
              </a:ext>
            </a:extLst>
          </p:cNvPr>
          <p:cNvSpPr>
            <a:spLocks noGrp="1"/>
          </p:cNvSpPr>
          <p:nvPr>
            <p:ph type="title"/>
          </p:nvPr>
        </p:nvSpPr>
        <p:spPr>
          <a:xfrm>
            <a:off x="572493" y="238539"/>
            <a:ext cx="11018520" cy="1434415"/>
          </a:xfrm>
        </p:spPr>
        <p:txBody>
          <a:bodyPr anchor="b">
            <a:normAutofit/>
          </a:bodyPr>
          <a:lstStyle/>
          <a:p>
            <a:r>
              <a:rPr lang="en-GB" sz="4600" dirty="0"/>
              <a:t>For Facilitators </a:t>
            </a:r>
            <a:br>
              <a:rPr lang="en-GB" sz="4600" dirty="0"/>
            </a:br>
            <a:r>
              <a:rPr lang="en-GB" sz="4600" dirty="0"/>
              <a:t>Resource Overview</a:t>
            </a:r>
          </a:p>
        </p:txBody>
      </p:sp>
      <p:sp>
        <p:nvSpPr>
          <p:cNvPr id="208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E4156C-9F80-825C-AC79-FB118C6F7299}"/>
              </a:ext>
            </a:extLst>
          </p:cNvPr>
          <p:cNvSpPr>
            <a:spLocks noGrp="1"/>
          </p:cNvSpPr>
          <p:nvPr>
            <p:ph idx="1"/>
          </p:nvPr>
        </p:nvSpPr>
        <p:spPr>
          <a:xfrm>
            <a:off x="572493" y="2071316"/>
            <a:ext cx="6713552" cy="4119172"/>
          </a:xfrm>
        </p:spPr>
        <p:txBody>
          <a:bodyPr anchor="t">
            <a:normAutofit/>
          </a:bodyPr>
          <a:lstStyle/>
          <a:p>
            <a:pPr marL="0" indent="0">
              <a:spcBef>
                <a:spcPts val="0"/>
              </a:spcBef>
              <a:spcAft>
                <a:spcPts val="0"/>
              </a:spcAft>
              <a:buNone/>
            </a:pPr>
            <a:r>
              <a:rPr lang="en-GB" sz="2000" kern="1400" dirty="0">
                <a:latin typeface="Gotham" panose="02000504020000020004" pitchFamily="2" charset="0"/>
              </a:rPr>
              <a:t>For facilitators, the workshop offers new avenues, correlations and challenges about developing a positive research culture. </a:t>
            </a:r>
          </a:p>
          <a:p>
            <a:pPr marL="0" indent="0">
              <a:spcBef>
                <a:spcPts val="0"/>
              </a:spcBef>
              <a:spcAft>
                <a:spcPts val="0"/>
              </a:spcAft>
              <a:buNone/>
            </a:pPr>
            <a:endParaRPr lang="en-GB" sz="2000" kern="1400" dirty="0">
              <a:latin typeface="Gotham" panose="02000504020000020004" pitchFamily="2" charset="0"/>
            </a:endParaRPr>
          </a:p>
          <a:p>
            <a:pPr marL="0" indent="0">
              <a:spcBef>
                <a:spcPts val="0"/>
              </a:spcBef>
              <a:spcAft>
                <a:spcPts val="0"/>
              </a:spcAft>
              <a:buNone/>
            </a:pPr>
            <a:r>
              <a:rPr lang="en-GB" sz="2000" kern="1400" dirty="0">
                <a:latin typeface="Gotham" panose="02000504020000020004" pitchFamily="2" charset="0"/>
              </a:rPr>
              <a:t>The maps provide insight into commonalities across groups which might not be expressed through a Q&amp;A discussion. These could feed into research culture strategies and project delivery and also enable further consultation on specific themes.</a:t>
            </a:r>
          </a:p>
          <a:p>
            <a:pPr marL="0" indent="0">
              <a:spcBef>
                <a:spcPts val="0"/>
              </a:spcBef>
              <a:spcAft>
                <a:spcPts val="0"/>
              </a:spcAft>
              <a:buNone/>
            </a:pPr>
            <a:endParaRPr lang="en-GB" sz="2000" kern="1400" dirty="0">
              <a:latin typeface="Gotham" panose="02000504020000020004" pitchFamily="2" charset="0"/>
            </a:endParaRPr>
          </a:p>
          <a:p>
            <a:pPr marL="0" indent="0">
              <a:spcBef>
                <a:spcPts val="0"/>
              </a:spcBef>
              <a:spcAft>
                <a:spcPts val="0"/>
              </a:spcAft>
              <a:buNone/>
            </a:pPr>
            <a:r>
              <a:rPr lang="en-GB" sz="2000" kern="1400" dirty="0">
                <a:latin typeface="Gotham" panose="02000504020000020004" pitchFamily="2" charset="0"/>
              </a:rPr>
              <a:t>The tool offers an evaluation method around common research culture themes and is seen as a stepping stone to research culture developments and actions    </a:t>
            </a:r>
            <a:endParaRPr lang="en-GB" sz="2000" kern="1400" dirty="0">
              <a:ln>
                <a:noFill/>
              </a:ln>
              <a:effectLst/>
              <a:latin typeface="Calibri" panose="020F0502020204030204" pitchFamily="34" charset="0"/>
            </a:endParaRPr>
          </a:p>
          <a:p>
            <a:endParaRPr lang="en-GB" sz="2000" dirty="0"/>
          </a:p>
        </p:txBody>
      </p:sp>
      <p:pic>
        <p:nvPicPr>
          <p:cNvPr id="5" name="Picture 4" descr="A group of people around a table&#10;&#10;Description automatically generated">
            <a:extLst>
              <a:ext uri="{FF2B5EF4-FFF2-40B4-BE49-F238E27FC236}">
                <a16:creationId xmlns:a16="http://schemas.microsoft.com/office/drawing/2014/main" id="{DA113106-A4B2-D285-556F-5F08E5AF6B15}"/>
              </a:ext>
            </a:extLst>
          </p:cNvPr>
          <p:cNvPicPr>
            <a:picLocks noChangeAspect="1"/>
          </p:cNvPicPr>
          <p:nvPr/>
        </p:nvPicPr>
        <p:blipFill rotWithShape="1">
          <a:blip r:embed="rId2">
            <a:extLst>
              <a:ext uri="{28A0092B-C50C-407E-A947-70E740481C1C}">
                <a14:useLocalDpi xmlns:a14="http://schemas.microsoft.com/office/drawing/2010/main" val="0"/>
              </a:ext>
            </a:extLst>
          </a:blip>
          <a:srcRect l="21652" r="6194"/>
          <a:stretch/>
        </p:blipFill>
        <p:spPr>
          <a:xfrm>
            <a:off x="7675658" y="2093976"/>
            <a:ext cx="3941064" cy="4096512"/>
          </a:xfrm>
          <a:prstGeom prst="rect">
            <a:avLst/>
          </a:prstGeom>
        </p:spPr>
      </p:pic>
    </p:spTree>
    <p:extLst>
      <p:ext uri="{BB962C8B-B14F-4D97-AF65-F5344CB8AC3E}">
        <p14:creationId xmlns:p14="http://schemas.microsoft.com/office/powerpoint/2010/main" val="2177582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9" name="Rectangle 2078">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7D04B-C81F-537C-990A-68073E498279}"/>
              </a:ext>
            </a:extLst>
          </p:cNvPr>
          <p:cNvSpPr>
            <a:spLocks noGrp="1"/>
          </p:cNvSpPr>
          <p:nvPr>
            <p:ph type="title"/>
          </p:nvPr>
        </p:nvSpPr>
        <p:spPr>
          <a:xfrm>
            <a:off x="640080" y="329184"/>
            <a:ext cx="6894576" cy="1783080"/>
          </a:xfrm>
        </p:spPr>
        <p:txBody>
          <a:bodyPr anchor="b">
            <a:normAutofit/>
          </a:bodyPr>
          <a:lstStyle/>
          <a:p>
            <a:r>
              <a:rPr lang="en-GB" sz="5100" dirty="0"/>
              <a:t>For Facilitators </a:t>
            </a:r>
            <a:br>
              <a:rPr lang="en-GB" sz="5100" dirty="0"/>
            </a:br>
            <a:r>
              <a:rPr lang="en-GB" sz="5100" dirty="0"/>
              <a:t>Resources and Materials</a:t>
            </a:r>
          </a:p>
        </p:txBody>
      </p:sp>
      <p:sp>
        <p:nvSpPr>
          <p:cNvPr id="2081"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E4156C-9F80-825C-AC79-FB118C6F7299}"/>
              </a:ext>
            </a:extLst>
          </p:cNvPr>
          <p:cNvSpPr>
            <a:spLocks noGrp="1"/>
          </p:cNvSpPr>
          <p:nvPr>
            <p:ph idx="1"/>
          </p:nvPr>
        </p:nvSpPr>
        <p:spPr>
          <a:xfrm>
            <a:off x="640080" y="2538672"/>
            <a:ext cx="6894576" cy="3927814"/>
          </a:xfrm>
        </p:spPr>
        <p:txBody>
          <a:bodyPr>
            <a:noAutofit/>
          </a:bodyPr>
          <a:lstStyle/>
          <a:p>
            <a:pPr marL="0" indent="0">
              <a:spcBef>
                <a:spcPts val="0"/>
              </a:spcBef>
              <a:spcAft>
                <a:spcPts val="0"/>
              </a:spcAft>
              <a:buNone/>
            </a:pPr>
            <a:r>
              <a:rPr lang="en-GB" sz="1200" b="1" kern="1400" dirty="0">
                <a:latin typeface="Gotham" panose="02000504020000020004" pitchFamily="2" charset="0"/>
              </a:rPr>
              <a:t>Materials</a:t>
            </a:r>
          </a:p>
          <a:p>
            <a:pPr>
              <a:spcBef>
                <a:spcPts val="0"/>
              </a:spcBef>
              <a:spcAft>
                <a:spcPts val="600"/>
              </a:spcAft>
            </a:pPr>
            <a:r>
              <a:rPr lang="en-GB" sz="1200" kern="1400" dirty="0">
                <a:latin typeface="Gotham" panose="02000504020000020004" pitchFamily="2" charset="0"/>
              </a:rPr>
              <a:t>PowerPoint slides detailing the activity (Slides 1, 5-9) </a:t>
            </a:r>
          </a:p>
          <a:p>
            <a:pPr>
              <a:spcBef>
                <a:spcPts val="0"/>
              </a:spcBef>
              <a:spcAft>
                <a:spcPts val="600"/>
              </a:spcAft>
            </a:pPr>
            <a:r>
              <a:rPr lang="en-GB" sz="1200" kern="1400" dirty="0">
                <a:latin typeface="Gotham" panose="02000504020000020004" pitchFamily="2" charset="0"/>
              </a:rPr>
              <a:t>Large Maps - </a:t>
            </a:r>
            <a:r>
              <a:rPr lang="en-GB" sz="1200" u="sng" dirty="0">
                <a:effectLst/>
                <a:latin typeface="Gotham" panose="02000504020000020004" pitchFamily="2" charset="0"/>
                <a:ea typeface="Calibri" panose="020F0502020204030204" pitchFamily="34" charset="0"/>
                <a:hlinkClick r:id="rId2"/>
              </a:rPr>
              <a:t>Available Here: Maps Large - Manual Thinking - Tools for co-creation</a:t>
            </a:r>
            <a:endParaRPr lang="en-GB" sz="1200" kern="1400" dirty="0">
              <a:latin typeface="Gotham" panose="02000504020000020004" pitchFamily="2" charset="0"/>
            </a:endParaRPr>
          </a:p>
          <a:p>
            <a:pPr>
              <a:spcBef>
                <a:spcPts val="0"/>
              </a:spcBef>
              <a:spcAft>
                <a:spcPts val="600"/>
              </a:spcAft>
            </a:pPr>
            <a:r>
              <a:rPr lang="en-GB" sz="1200" kern="1400" dirty="0">
                <a:latin typeface="Gotham" panose="02000504020000020004" pitchFamily="2" charset="0"/>
              </a:rPr>
              <a:t>Good quality colouring pens</a:t>
            </a:r>
          </a:p>
          <a:p>
            <a:pPr>
              <a:spcBef>
                <a:spcPts val="0"/>
              </a:spcBef>
              <a:spcAft>
                <a:spcPts val="600"/>
              </a:spcAft>
            </a:pPr>
            <a:r>
              <a:rPr lang="en-GB" sz="1200" kern="1400" dirty="0">
                <a:latin typeface="Gotham" panose="02000504020000020004" pitchFamily="2" charset="0"/>
              </a:rPr>
              <a:t>Optional: Island stickers / other creative materials </a:t>
            </a:r>
          </a:p>
          <a:p>
            <a:pPr marL="0" indent="0">
              <a:spcBef>
                <a:spcPts val="0"/>
              </a:spcBef>
              <a:spcAft>
                <a:spcPts val="600"/>
              </a:spcAft>
              <a:buNone/>
            </a:pPr>
            <a:r>
              <a:rPr lang="en-GB" sz="1200" b="1" kern="1400" dirty="0">
                <a:latin typeface="Gotham" panose="02000504020000020004" pitchFamily="2" charset="0"/>
              </a:rPr>
              <a:t>Resource Time </a:t>
            </a:r>
          </a:p>
          <a:p>
            <a:pPr>
              <a:spcBef>
                <a:spcPts val="0"/>
              </a:spcBef>
            </a:pPr>
            <a:r>
              <a:rPr lang="en-GB" sz="1200" kern="1400" dirty="0">
                <a:latin typeface="Gotham" panose="02000504020000020004" pitchFamily="2" charset="0"/>
              </a:rPr>
              <a:t>Islands works well within a 1-hour timeslot </a:t>
            </a:r>
          </a:p>
          <a:p>
            <a:pPr lvl="1">
              <a:spcBef>
                <a:spcPts val="0"/>
              </a:spcBef>
            </a:pPr>
            <a:r>
              <a:rPr lang="en-GB" sz="1200" kern="1400" dirty="0">
                <a:latin typeface="Gotham" panose="02000504020000020004" pitchFamily="2" charset="0"/>
              </a:rPr>
              <a:t>15min setup and explanation with aims</a:t>
            </a:r>
          </a:p>
          <a:p>
            <a:pPr lvl="1">
              <a:spcBef>
                <a:spcPts val="0"/>
              </a:spcBef>
            </a:pPr>
            <a:r>
              <a:rPr lang="en-GB" sz="1200" kern="1400" dirty="0">
                <a:latin typeface="Gotham" panose="02000504020000020004" pitchFamily="2" charset="0"/>
              </a:rPr>
              <a:t>30min creative activity</a:t>
            </a:r>
          </a:p>
          <a:p>
            <a:pPr lvl="1">
              <a:spcBef>
                <a:spcPts val="0"/>
              </a:spcBef>
            </a:pPr>
            <a:r>
              <a:rPr lang="en-GB" sz="1200" kern="1400" dirty="0">
                <a:latin typeface="Gotham" panose="02000504020000020004" pitchFamily="2" charset="0"/>
              </a:rPr>
              <a:t>15min feedback loop</a:t>
            </a:r>
          </a:p>
          <a:p>
            <a:pPr>
              <a:spcBef>
                <a:spcPts val="0"/>
              </a:spcBef>
            </a:pPr>
            <a:r>
              <a:rPr lang="en-GB" sz="1200" kern="1400" dirty="0">
                <a:latin typeface="Gotham" panose="02000504020000020004" pitchFamily="2" charset="0"/>
              </a:rPr>
              <a:t>The workshop requires at least one lead facilitator but works well with 2-3 facilitators to encourage discussion and to seek commonalities across the maps to highlight. </a:t>
            </a:r>
          </a:p>
          <a:p>
            <a:pPr marL="0" indent="0">
              <a:spcBef>
                <a:spcPts val="0"/>
              </a:spcBef>
              <a:spcAft>
                <a:spcPts val="0"/>
              </a:spcAft>
              <a:buNone/>
            </a:pPr>
            <a:endParaRPr lang="en-GB" sz="1200" kern="1400" dirty="0">
              <a:latin typeface="Gotham" panose="02000504020000020004" pitchFamily="2" charset="0"/>
            </a:endParaRPr>
          </a:p>
          <a:p>
            <a:pPr marL="0" indent="0">
              <a:spcBef>
                <a:spcPts val="0"/>
              </a:spcBef>
              <a:spcAft>
                <a:spcPts val="0"/>
              </a:spcAft>
              <a:buNone/>
            </a:pPr>
            <a:r>
              <a:rPr lang="en-GB" sz="1200" b="1" kern="1400" dirty="0">
                <a:latin typeface="Gotham" panose="02000504020000020004" pitchFamily="2" charset="0"/>
              </a:rPr>
              <a:t>Resource Space</a:t>
            </a:r>
          </a:p>
          <a:p>
            <a:pPr marL="0" indent="0">
              <a:spcBef>
                <a:spcPts val="0"/>
              </a:spcBef>
              <a:spcAft>
                <a:spcPts val="0"/>
              </a:spcAft>
              <a:buNone/>
            </a:pPr>
            <a:endParaRPr lang="en-GB" sz="1200" kern="1400" dirty="0">
              <a:latin typeface="Gotham" panose="02000504020000020004" pitchFamily="2" charset="0"/>
            </a:endParaRPr>
          </a:p>
          <a:p>
            <a:pPr marL="0" indent="0">
              <a:spcBef>
                <a:spcPts val="0"/>
              </a:spcBef>
              <a:spcAft>
                <a:spcPts val="0"/>
              </a:spcAft>
              <a:buNone/>
            </a:pPr>
            <a:r>
              <a:rPr lang="en-GB" sz="1200" kern="1400" dirty="0">
                <a:latin typeface="Gotham" panose="02000504020000020004" pitchFamily="2" charset="0"/>
              </a:rPr>
              <a:t>Islands works best in a collaborative space with roundtables with plenty of space for interaction.</a:t>
            </a:r>
          </a:p>
          <a:p>
            <a:pPr marL="0" indent="0">
              <a:spcBef>
                <a:spcPts val="0"/>
              </a:spcBef>
              <a:spcAft>
                <a:spcPts val="0"/>
              </a:spcAft>
              <a:buNone/>
            </a:pPr>
            <a:endParaRPr lang="en-GB" sz="1200" kern="1400" dirty="0">
              <a:latin typeface="Gotham" panose="02000504020000020004" pitchFamily="2" charset="0"/>
            </a:endParaRPr>
          </a:p>
          <a:p>
            <a:pPr marL="0" indent="0">
              <a:spcBef>
                <a:spcPts val="0"/>
              </a:spcBef>
              <a:spcAft>
                <a:spcPts val="0"/>
              </a:spcAft>
              <a:buNone/>
            </a:pPr>
            <a:r>
              <a:rPr lang="en-GB" sz="1200" kern="1400" dirty="0">
                <a:latin typeface="Gotham" panose="02000504020000020004" pitchFamily="2" charset="0"/>
              </a:rPr>
              <a:t>It is best enabled with groups of 4 or more participants per map and works best with 20+ participants and can be upscaled effectively.</a:t>
            </a:r>
          </a:p>
          <a:p>
            <a:pPr marL="0" indent="0">
              <a:spcBef>
                <a:spcPts val="0"/>
              </a:spcBef>
              <a:spcAft>
                <a:spcPts val="0"/>
              </a:spcAft>
              <a:buNone/>
            </a:pPr>
            <a:endParaRPr lang="en-GB" sz="1200" kern="1400" dirty="0">
              <a:latin typeface="Gotham" panose="02000504020000020004" pitchFamily="2" charset="0"/>
            </a:endParaRPr>
          </a:p>
          <a:p>
            <a:pPr marL="0" indent="0">
              <a:spcBef>
                <a:spcPts val="0"/>
              </a:spcBef>
              <a:spcAft>
                <a:spcPts val="0"/>
              </a:spcAft>
              <a:buNone/>
            </a:pPr>
            <a:r>
              <a:rPr lang="en-GB" sz="1200" kern="1400" dirty="0">
                <a:latin typeface="Gotham" panose="02000504020000020004" pitchFamily="2" charset="0"/>
              </a:rPr>
              <a:t>For the feedback loop, encourage 2 tables to merge for collaboration and discussion.</a:t>
            </a:r>
            <a:endParaRPr lang="en-GB" sz="1200" dirty="0">
              <a:latin typeface="Gotham" panose="02000504020000020004" pitchFamily="2" charset="0"/>
            </a:endParaRPr>
          </a:p>
        </p:txBody>
      </p:sp>
      <p:pic>
        <p:nvPicPr>
          <p:cNvPr id="5" name="Picture 4" descr="A map of a trip&#10;&#10;Description automatically generated">
            <a:extLst>
              <a:ext uri="{FF2B5EF4-FFF2-40B4-BE49-F238E27FC236}">
                <a16:creationId xmlns:a16="http://schemas.microsoft.com/office/drawing/2014/main" id="{76D2392E-2E62-E0BE-D4EF-AD91F60A1874}"/>
              </a:ext>
            </a:extLst>
          </p:cNvPr>
          <p:cNvPicPr>
            <a:picLocks noChangeAspect="1"/>
          </p:cNvPicPr>
          <p:nvPr/>
        </p:nvPicPr>
        <p:blipFill rotWithShape="1">
          <a:blip r:embed="rId3">
            <a:extLst>
              <a:ext uri="{28A0092B-C50C-407E-A947-70E740481C1C}">
                <a14:useLocalDpi xmlns:a14="http://schemas.microsoft.com/office/drawing/2010/main" val="0"/>
              </a:ext>
            </a:extLst>
          </a:blip>
          <a:srcRect l="1319" r="26251" b="-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7" name="Picture 6" descr="A group of people sitting around a table&#10;&#10;Description automatically generated">
            <a:extLst>
              <a:ext uri="{FF2B5EF4-FFF2-40B4-BE49-F238E27FC236}">
                <a16:creationId xmlns:a16="http://schemas.microsoft.com/office/drawing/2014/main" id="{895121BB-E684-3CCE-8C7C-1CF960196F22}"/>
              </a:ext>
            </a:extLst>
          </p:cNvPr>
          <p:cNvPicPr>
            <a:picLocks noChangeAspect="1"/>
          </p:cNvPicPr>
          <p:nvPr/>
        </p:nvPicPr>
        <p:blipFill rotWithShape="1">
          <a:blip r:embed="rId4">
            <a:extLst>
              <a:ext uri="{28A0092B-C50C-407E-A947-70E740481C1C}">
                <a14:useLocalDpi xmlns:a14="http://schemas.microsoft.com/office/drawing/2010/main" val="0"/>
              </a:ext>
            </a:extLst>
          </a:blip>
          <a:srcRect t="13470" r="-1" b="1186"/>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403749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7D04B-C81F-537C-990A-68073E498279}"/>
              </a:ext>
            </a:extLst>
          </p:cNvPr>
          <p:cNvSpPr>
            <a:spLocks noGrp="1"/>
          </p:cNvSpPr>
          <p:nvPr>
            <p:ph type="title"/>
          </p:nvPr>
        </p:nvSpPr>
        <p:spPr>
          <a:xfrm>
            <a:off x="7527223" y="557189"/>
            <a:ext cx="3826577" cy="1671566"/>
          </a:xfrm>
        </p:spPr>
        <p:txBody>
          <a:bodyPr>
            <a:normAutofit/>
          </a:bodyPr>
          <a:lstStyle/>
          <a:p>
            <a:r>
              <a:rPr lang="en-GB" sz="4000"/>
              <a:t>For Facilitators </a:t>
            </a:r>
            <a:br>
              <a:rPr lang="en-GB" sz="4000"/>
            </a:br>
            <a:r>
              <a:rPr lang="en-GB" sz="4000"/>
              <a:t>Outcomes</a:t>
            </a:r>
          </a:p>
        </p:txBody>
      </p:sp>
      <p:pic>
        <p:nvPicPr>
          <p:cNvPr id="15" name="Picture 14" descr="A map of a trip&#10;&#10;Description automatically generated">
            <a:extLst>
              <a:ext uri="{FF2B5EF4-FFF2-40B4-BE49-F238E27FC236}">
                <a16:creationId xmlns:a16="http://schemas.microsoft.com/office/drawing/2014/main" id="{5FB4FAD2-3628-1859-0D9F-6F4A1DFA99EB}"/>
              </a:ext>
            </a:extLst>
          </p:cNvPr>
          <p:cNvPicPr>
            <a:picLocks noChangeAspect="1"/>
          </p:cNvPicPr>
          <p:nvPr/>
        </p:nvPicPr>
        <p:blipFill rotWithShape="1">
          <a:blip r:embed="rId2">
            <a:extLst>
              <a:ext uri="{28A0092B-C50C-407E-A947-70E740481C1C}">
                <a14:useLocalDpi xmlns:a14="http://schemas.microsoft.com/office/drawing/2010/main" val="0"/>
              </a:ext>
            </a:extLst>
          </a:blip>
          <a:srcRect l="3988" r="28922" b="-1"/>
          <a:stretch/>
        </p:blipFill>
        <p:spPr>
          <a:xfrm>
            <a:off x="20" y="-1"/>
            <a:ext cx="3997732" cy="4469126"/>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A8624221-E8C1-6419-EB10-259B6F13785D}"/>
              </a:ext>
            </a:extLst>
          </p:cNvPr>
          <p:cNvPicPr>
            <a:picLocks noChangeAspect="1"/>
          </p:cNvPicPr>
          <p:nvPr/>
        </p:nvPicPr>
        <p:blipFill rotWithShape="1">
          <a:blip r:embed="rId3">
            <a:extLst>
              <a:ext uri="{28A0092B-C50C-407E-A947-70E740481C1C}">
                <a14:useLocalDpi xmlns:a14="http://schemas.microsoft.com/office/drawing/2010/main" val="0"/>
              </a:ext>
            </a:extLst>
          </a:blip>
          <a:srcRect t="1947" r="-1" b="-1"/>
          <a:stretch/>
        </p:blipFill>
        <p:spPr>
          <a:xfrm>
            <a:off x="4184069" y="-2"/>
            <a:ext cx="3027239" cy="2226220"/>
          </a:xfrm>
          <a:prstGeom prst="rect">
            <a:avLst/>
          </a:prstGeom>
        </p:spPr>
      </p:pic>
      <p:pic>
        <p:nvPicPr>
          <p:cNvPr id="13" name="Picture 12" descr="A map of a beach&#10;&#10;Description automatically generated with medium confidence">
            <a:extLst>
              <a:ext uri="{FF2B5EF4-FFF2-40B4-BE49-F238E27FC236}">
                <a16:creationId xmlns:a16="http://schemas.microsoft.com/office/drawing/2014/main" id="{D0DDF29D-A9AD-4931-4B64-23A4DDF35BD2}"/>
              </a:ext>
            </a:extLst>
          </p:cNvPr>
          <p:cNvPicPr>
            <a:picLocks noChangeAspect="1"/>
          </p:cNvPicPr>
          <p:nvPr/>
        </p:nvPicPr>
        <p:blipFill rotWithShape="1">
          <a:blip r:embed="rId4">
            <a:extLst>
              <a:ext uri="{28A0092B-C50C-407E-A947-70E740481C1C}">
                <a14:useLocalDpi xmlns:a14="http://schemas.microsoft.com/office/drawing/2010/main" val="0"/>
              </a:ext>
            </a:extLst>
          </a:blip>
          <a:srcRect t="9667" r="-1" b="-1"/>
          <a:stretch/>
        </p:blipFill>
        <p:spPr>
          <a:xfrm>
            <a:off x="4184069" y="2406570"/>
            <a:ext cx="3027239" cy="2050948"/>
          </a:xfrm>
          <a:prstGeom prst="rect">
            <a:avLst/>
          </a:prstGeom>
        </p:spPr>
      </p:pic>
      <p:pic>
        <p:nvPicPr>
          <p:cNvPr id="11" name="Picture 10" descr="A map of a island&#10;&#10;Description automatically generated">
            <a:extLst>
              <a:ext uri="{FF2B5EF4-FFF2-40B4-BE49-F238E27FC236}">
                <a16:creationId xmlns:a16="http://schemas.microsoft.com/office/drawing/2014/main" id="{25EBFC32-8609-E156-26B1-77AB341A0600}"/>
              </a:ext>
            </a:extLst>
          </p:cNvPr>
          <p:cNvPicPr>
            <a:picLocks noChangeAspect="1"/>
          </p:cNvPicPr>
          <p:nvPr/>
        </p:nvPicPr>
        <p:blipFill rotWithShape="1">
          <a:blip r:embed="rId5">
            <a:extLst>
              <a:ext uri="{28A0092B-C50C-407E-A947-70E740481C1C}">
                <a14:useLocalDpi xmlns:a14="http://schemas.microsoft.com/office/drawing/2010/main" val="0"/>
              </a:ext>
            </a:extLst>
          </a:blip>
          <a:srcRect r="-3" b="2026"/>
          <a:stretch/>
        </p:blipFill>
        <p:spPr>
          <a:xfrm>
            <a:off x="-3717" y="4638290"/>
            <a:ext cx="3020892" cy="2219710"/>
          </a:xfrm>
          <a:prstGeom prst="rect">
            <a:avLst/>
          </a:prstGeom>
        </p:spPr>
      </p:pic>
      <p:pic>
        <p:nvPicPr>
          <p:cNvPr id="5" name="Picture 4" descr="A paper with drawings on it&#10;&#10;Description automatically generated">
            <a:extLst>
              <a:ext uri="{FF2B5EF4-FFF2-40B4-BE49-F238E27FC236}">
                <a16:creationId xmlns:a16="http://schemas.microsoft.com/office/drawing/2014/main" id="{76D15EEB-A3B8-6BE7-84DC-FD292A34E559}"/>
              </a:ext>
            </a:extLst>
          </p:cNvPr>
          <p:cNvPicPr>
            <a:picLocks noChangeAspect="1"/>
          </p:cNvPicPr>
          <p:nvPr/>
        </p:nvPicPr>
        <p:blipFill rotWithShape="1">
          <a:blip r:embed="rId6">
            <a:extLst>
              <a:ext uri="{28A0092B-C50C-407E-A947-70E740481C1C}">
                <a14:useLocalDpi xmlns:a14="http://schemas.microsoft.com/office/drawing/2010/main" val="0"/>
              </a:ext>
            </a:extLst>
          </a:blip>
          <a:srcRect t="14042" r="3" b="12161"/>
          <a:stretch/>
        </p:blipFill>
        <p:spPr>
          <a:xfrm>
            <a:off x="3184628" y="4629236"/>
            <a:ext cx="4026679" cy="2228764"/>
          </a:xfrm>
          <a:prstGeom prst="rect">
            <a:avLst/>
          </a:prstGeom>
        </p:spPr>
      </p:pic>
      <p:sp>
        <p:nvSpPr>
          <p:cNvPr id="3" name="Content Placeholder 2">
            <a:extLst>
              <a:ext uri="{FF2B5EF4-FFF2-40B4-BE49-F238E27FC236}">
                <a16:creationId xmlns:a16="http://schemas.microsoft.com/office/drawing/2014/main" id="{4DE4156C-9F80-825C-AC79-FB118C6F7299}"/>
              </a:ext>
            </a:extLst>
          </p:cNvPr>
          <p:cNvSpPr>
            <a:spLocks noGrp="1"/>
          </p:cNvSpPr>
          <p:nvPr>
            <p:ph idx="1"/>
          </p:nvPr>
        </p:nvSpPr>
        <p:spPr>
          <a:xfrm>
            <a:off x="7527223" y="2400475"/>
            <a:ext cx="3826578" cy="3776488"/>
          </a:xfrm>
        </p:spPr>
        <p:txBody>
          <a:bodyPr>
            <a:normAutofit lnSpcReduction="10000"/>
          </a:bodyPr>
          <a:lstStyle/>
          <a:p>
            <a:pPr>
              <a:spcBef>
                <a:spcPts val="0"/>
              </a:spcBef>
              <a:spcAft>
                <a:spcPts val="600"/>
              </a:spcAft>
            </a:pPr>
            <a:r>
              <a:rPr lang="en-GB" sz="2000" kern="1400">
                <a:latin typeface="Gotham" panose="02000504020000020004" pitchFamily="2" charset="0"/>
              </a:rPr>
              <a:t>Encourages collaboration and conversation between participants </a:t>
            </a:r>
          </a:p>
          <a:p>
            <a:pPr>
              <a:spcBef>
                <a:spcPts val="0"/>
              </a:spcBef>
              <a:spcAft>
                <a:spcPts val="600"/>
              </a:spcAft>
            </a:pPr>
            <a:r>
              <a:rPr lang="en-GB" sz="2000" kern="1400">
                <a:latin typeface="Gotham" panose="02000504020000020004" pitchFamily="2" charset="0"/>
              </a:rPr>
              <a:t>Develops networking and discussion</a:t>
            </a:r>
          </a:p>
          <a:p>
            <a:pPr>
              <a:spcBef>
                <a:spcPts val="0"/>
              </a:spcBef>
              <a:spcAft>
                <a:spcPts val="600"/>
              </a:spcAft>
            </a:pPr>
            <a:r>
              <a:rPr lang="en-GB" sz="2000" kern="1400">
                <a:latin typeface="Gotham" panose="02000504020000020004" pitchFamily="2" charset="0"/>
              </a:rPr>
              <a:t>Encourages positive debate and dialogue </a:t>
            </a:r>
          </a:p>
          <a:p>
            <a:pPr>
              <a:spcBef>
                <a:spcPts val="0"/>
              </a:spcBef>
              <a:spcAft>
                <a:spcPts val="600"/>
              </a:spcAft>
            </a:pPr>
            <a:r>
              <a:rPr lang="en-GB" sz="2000" kern="1400">
                <a:latin typeface="Gotham" panose="02000504020000020004" pitchFamily="2" charset="0"/>
              </a:rPr>
              <a:t>Enables positive evaluation of research culture</a:t>
            </a:r>
          </a:p>
          <a:p>
            <a:pPr>
              <a:spcBef>
                <a:spcPts val="0"/>
              </a:spcBef>
              <a:spcAft>
                <a:spcPts val="600"/>
              </a:spcAft>
            </a:pPr>
            <a:r>
              <a:rPr lang="en-GB" sz="2000" kern="1400">
                <a:latin typeface="Gotham" panose="02000504020000020004" pitchFamily="2" charset="0"/>
              </a:rPr>
              <a:t>Communicates and explores challenges in a new way</a:t>
            </a:r>
            <a:endParaRPr lang="en-GB" sz="2000">
              <a:latin typeface="Gotham" panose="02000504020000020004" pitchFamily="2" charset="0"/>
            </a:endParaRPr>
          </a:p>
        </p:txBody>
      </p:sp>
    </p:spTree>
    <p:extLst>
      <p:ext uri="{BB962C8B-B14F-4D97-AF65-F5344CB8AC3E}">
        <p14:creationId xmlns:p14="http://schemas.microsoft.com/office/powerpoint/2010/main" val="1081898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D04B-C81F-537C-990A-68073E498279}"/>
              </a:ext>
            </a:extLst>
          </p:cNvPr>
          <p:cNvSpPr>
            <a:spLocks noGrp="1"/>
          </p:cNvSpPr>
          <p:nvPr>
            <p:ph type="title"/>
          </p:nvPr>
        </p:nvSpPr>
        <p:spPr>
          <a:xfrm>
            <a:off x="4974771" y="634946"/>
            <a:ext cx="6574972" cy="1450757"/>
          </a:xfrm>
        </p:spPr>
        <p:txBody>
          <a:bodyPr>
            <a:normAutofit/>
          </a:bodyPr>
          <a:lstStyle/>
          <a:p>
            <a:r>
              <a:rPr lang="en-GB" dirty="0"/>
              <a:t>Aims</a:t>
            </a:r>
          </a:p>
        </p:txBody>
      </p:sp>
      <p:pic>
        <p:nvPicPr>
          <p:cNvPr id="2050" name="Picture 2">
            <a:extLst>
              <a:ext uri="{FF2B5EF4-FFF2-40B4-BE49-F238E27FC236}">
                <a16:creationId xmlns:a16="http://schemas.microsoft.com/office/drawing/2014/main" id="{A9544816-450A-02B9-D8DA-26EBEE7CC1D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57" r="23986" b="-1"/>
          <a:stretch/>
        </p:blipFill>
        <p:spPr bwMode="auto">
          <a:xfrm>
            <a:off x="633999" y="640081"/>
            <a:ext cx="4001315" cy="5314406"/>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Content Placeholder 2">
            <a:extLst>
              <a:ext uri="{FF2B5EF4-FFF2-40B4-BE49-F238E27FC236}">
                <a16:creationId xmlns:a16="http://schemas.microsoft.com/office/drawing/2014/main" id="{4DE4156C-9F80-825C-AC79-FB118C6F7299}"/>
              </a:ext>
            </a:extLst>
          </p:cNvPr>
          <p:cNvSpPr>
            <a:spLocks noGrp="1"/>
          </p:cNvSpPr>
          <p:nvPr>
            <p:ph idx="1"/>
          </p:nvPr>
        </p:nvSpPr>
        <p:spPr>
          <a:xfrm>
            <a:off x="4974769" y="2198914"/>
            <a:ext cx="6574973" cy="3670180"/>
          </a:xfrm>
        </p:spPr>
        <p:txBody>
          <a:bodyPr>
            <a:normAutofit fontScale="25000" lnSpcReduction="20000"/>
          </a:bodyPr>
          <a:lstStyle/>
          <a:p>
            <a:pPr marL="0" indent="0">
              <a:lnSpc>
                <a:spcPct val="120000"/>
              </a:lnSpc>
              <a:spcBef>
                <a:spcPts val="0"/>
              </a:spcBef>
              <a:spcAft>
                <a:spcPts val="0"/>
              </a:spcAft>
              <a:buNone/>
            </a:pPr>
            <a:r>
              <a:rPr lang="en-GB" sz="8000" kern="1400" dirty="0">
                <a:ln>
                  <a:noFill/>
                </a:ln>
                <a:effectLst/>
                <a:latin typeface="Gotham" panose="02000504020000020004" pitchFamily="2" charset="0"/>
              </a:rPr>
              <a:t>To explore how a healthy research culture ecosystem and environment flourishes. </a:t>
            </a:r>
            <a:endParaRPr lang="en-GB" sz="8000" kern="1400" dirty="0">
              <a:ln>
                <a:noFill/>
              </a:ln>
              <a:effectLst/>
              <a:latin typeface="Calibri" panose="020F0502020204030204" pitchFamily="34" charset="0"/>
            </a:endParaRPr>
          </a:p>
          <a:p>
            <a:pPr marL="0" marR="0" indent="0">
              <a:lnSpc>
                <a:spcPct val="120000"/>
              </a:lnSpc>
              <a:spcBef>
                <a:spcPts val="0"/>
              </a:spcBef>
              <a:spcAft>
                <a:spcPts val="0"/>
              </a:spcAft>
              <a:buNone/>
            </a:pPr>
            <a:endParaRPr lang="en-GB" sz="8000" kern="1400" dirty="0">
              <a:ln>
                <a:noFill/>
              </a:ln>
              <a:effectLst/>
              <a:latin typeface="Gotham" panose="02000504020000020004" pitchFamily="2" charset="0"/>
            </a:endParaRPr>
          </a:p>
          <a:p>
            <a:pPr marL="0" marR="0" indent="0">
              <a:lnSpc>
                <a:spcPct val="120000"/>
              </a:lnSpc>
              <a:spcBef>
                <a:spcPts val="0"/>
              </a:spcBef>
              <a:spcAft>
                <a:spcPts val="0"/>
              </a:spcAft>
              <a:buNone/>
            </a:pPr>
            <a:r>
              <a:rPr lang="en-GB" sz="8000" kern="1400" dirty="0">
                <a:ln>
                  <a:noFill/>
                </a:ln>
                <a:effectLst/>
                <a:latin typeface="Gotham" panose="02000504020000020004" pitchFamily="2" charset="0"/>
              </a:rPr>
              <a:t>To draw and illustrate how it is constructed and sustained by creating a metaphorical island </a:t>
            </a:r>
            <a:endParaRPr lang="en-GB" sz="8000" kern="1400" dirty="0">
              <a:ln>
                <a:noFill/>
              </a:ln>
              <a:effectLst/>
              <a:latin typeface="Calibri" panose="020F0502020204030204" pitchFamily="34" charset="0"/>
            </a:endParaRPr>
          </a:p>
          <a:p>
            <a:pPr marL="0" marR="0" indent="0">
              <a:lnSpc>
                <a:spcPct val="120000"/>
              </a:lnSpc>
              <a:spcBef>
                <a:spcPts val="0"/>
              </a:spcBef>
              <a:spcAft>
                <a:spcPts val="600"/>
              </a:spcAft>
              <a:buNone/>
            </a:pPr>
            <a:endParaRPr lang="en-GB" sz="8000" kern="1400" dirty="0">
              <a:ln>
                <a:noFill/>
              </a:ln>
              <a:effectLst/>
              <a:latin typeface="Gotham" panose="02000504020000020004" pitchFamily="2" charset="0"/>
            </a:endParaRPr>
          </a:p>
          <a:p>
            <a:pPr marL="0" marR="0" indent="0">
              <a:lnSpc>
                <a:spcPct val="120000"/>
              </a:lnSpc>
              <a:spcBef>
                <a:spcPts val="0"/>
              </a:spcBef>
              <a:spcAft>
                <a:spcPts val="600"/>
              </a:spcAft>
              <a:buNone/>
            </a:pPr>
            <a:r>
              <a:rPr lang="en-GB" sz="8000" kern="1400" dirty="0">
                <a:ln>
                  <a:noFill/>
                </a:ln>
                <a:effectLst/>
                <a:latin typeface="Gotham" panose="02000504020000020004" pitchFamily="2" charset="0"/>
              </a:rPr>
              <a:t>To evaluate through geographic and poetic language the strengths and threats to the island. </a:t>
            </a:r>
          </a:p>
          <a:p>
            <a:pPr marL="0" marR="0" indent="0">
              <a:lnSpc>
                <a:spcPct val="120000"/>
              </a:lnSpc>
              <a:spcBef>
                <a:spcPts val="0"/>
              </a:spcBef>
              <a:spcAft>
                <a:spcPts val="600"/>
              </a:spcAft>
              <a:buNone/>
            </a:pPr>
            <a:endParaRPr lang="en-GB" sz="8000" kern="1400" dirty="0">
              <a:latin typeface="Gotham" panose="02000504020000020004" pitchFamily="2" charset="0"/>
            </a:endParaRPr>
          </a:p>
          <a:p>
            <a:pPr marL="0" marR="0" indent="0">
              <a:lnSpc>
                <a:spcPct val="120000"/>
              </a:lnSpc>
              <a:spcBef>
                <a:spcPts val="0"/>
              </a:spcBef>
              <a:spcAft>
                <a:spcPts val="600"/>
              </a:spcAft>
              <a:buNone/>
            </a:pPr>
            <a:r>
              <a:rPr lang="en-GB" sz="8000" kern="1400" dirty="0">
                <a:ln>
                  <a:noFill/>
                </a:ln>
                <a:effectLst/>
                <a:latin typeface="Calibri" panose="020F0502020204030204" pitchFamily="34" charset="0"/>
              </a:rPr>
              <a:t>To consider what actions can be taken to enable a positive research culture</a:t>
            </a:r>
          </a:p>
          <a:p>
            <a:pPr marL="0" marR="0" indent="0">
              <a:lnSpc>
                <a:spcPct val="120000"/>
              </a:lnSpc>
              <a:spcBef>
                <a:spcPts val="0"/>
              </a:spcBef>
              <a:spcAft>
                <a:spcPts val="600"/>
              </a:spcAft>
              <a:buNone/>
            </a:pPr>
            <a:endParaRPr lang="en-GB" sz="8000" kern="1400" dirty="0">
              <a:ln>
                <a:noFill/>
              </a:ln>
              <a:effectLst/>
              <a:latin typeface="Calibri" panose="020F0502020204030204" pitchFamily="34" charset="0"/>
            </a:endParaRPr>
          </a:p>
          <a:p>
            <a:pPr marL="0" marR="0" indent="0">
              <a:spcBef>
                <a:spcPts val="0"/>
              </a:spcBef>
              <a:spcAft>
                <a:spcPts val="600"/>
              </a:spcAft>
              <a:buNone/>
            </a:pPr>
            <a:endParaRPr lang="en-GB" kern="1400" dirty="0">
              <a:ln>
                <a:noFill/>
              </a:ln>
              <a:effectLst/>
              <a:latin typeface="Calibri" panose="020F0502020204030204" pitchFamily="34" charset="0"/>
            </a:endParaRPr>
          </a:p>
          <a:p>
            <a:endParaRPr lang="en-GB" dirty="0"/>
          </a:p>
        </p:txBody>
      </p:sp>
    </p:spTree>
    <p:extLst>
      <p:ext uri="{BB962C8B-B14F-4D97-AF65-F5344CB8AC3E}">
        <p14:creationId xmlns:p14="http://schemas.microsoft.com/office/powerpoint/2010/main" val="410177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D04B-C81F-537C-990A-68073E498279}"/>
              </a:ext>
            </a:extLst>
          </p:cNvPr>
          <p:cNvSpPr>
            <a:spLocks noGrp="1"/>
          </p:cNvSpPr>
          <p:nvPr>
            <p:ph type="title"/>
          </p:nvPr>
        </p:nvSpPr>
        <p:spPr>
          <a:xfrm>
            <a:off x="7531610" y="365125"/>
            <a:ext cx="3822189" cy="1899912"/>
          </a:xfrm>
        </p:spPr>
        <p:txBody>
          <a:bodyPr>
            <a:normAutofit/>
          </a:bodyPr>
          <a:lstStyle/>
          <a:p>
            <a:r>
              <a:rPr lang="en-GB" sz="4000" dirty="0"/>
              <a:t>Method</a:t>
            </a:r>
          </a:p>
        </p:txBody>
      </p:sp>
      <p:pic>
        <p:nvPicPr>
          <p:cNvPr id="4" name="Picture 3" descr="A map of a island&#10;&#10;Description automatically generated">
            <a:extLst>
              <a:ext uri="{FF2B5EF4-FFF2-40B4-BE49-F238E27FC236}">
                <a16:creationId xmlns:a16="http://schemas.microsoft.com/office/drawing/2014/main" id="{520E5710-6920-F925-BFAF-827DE29E0AF3}"/>
              </a:ext>
            </a:extLst>
          </p:cNvPr>
          <p:cNvPicPr>
            <a:picLocks noChangeAspect="1"/>
          </p:cNvPicPr>
          <p:nvPr/>
        </p:nvPicPr>
        <p:blipFill rotWithShape="1">
          <a:blip r:embed="rId2">
            <a:extLst>
              <a:ext uri="{28A0092B-C50C-407E-A947-70E740481C1C}">
                <a14:useLocalDpi xmlns:a14="http://schemas.microsoft.com/office/drawing/2010/main" val="0"/>
              </a:ext>
            </a:extLst>
          </a:blip>
          <a:srcRect l="16565" t="5324" r="14555" b="6801"/>
          <a:stretch/>
        </p:blipFill>
        <p:spPr>
          <a:xfrm>
            <a:off x="1" y="0"/>
            <a:ext cx="7167418" cy="6858000"/>
          </a:xfrm>
          <a:prstGeom prst="rect">
            <a:avLst/>
          </a:prstGeom>
        </p:spPr>
      </p:pic>
      <p:sp>
        <p:nvSpPr>
          <p:cNvPr id="3" name="Content Placeholder 2">
            <a:extLst>
              <a:ext uri="{FF2B5EF4-FFF2-40B4-BE49-F238E27FC236}">
                <a16:creationId xmlns:a16="http://schemas.microsoft.com/office/drawing/2014/main" id="{4DE4156C-9F80-825C-AC79-FB118C6F7299}"/>
              </a:ext>
            </a:extLst>
          </p:cNvPr>
          <p:cNvSpPr>
            <a:spLocks noGrp="1"/>
          </p:cNvSpPr>
          <p:nvPr>
            <p:ph idx="1"/>
          </p:nvPr>
        </p:nvSpPr>
        <p:spPr>
          <a:xfrm>
            <a:off x="7531610" y="1932495"/>
            <a:ext cx="3822189" cy="4560380"/>
          </a:xfrm>
        </p:spPr>
        <p:txBody>
          <a:bodyPr>
            <a:normAutofit fontScale="92500" lnSpcReduction="10000"/>
          </a:bodyPr>
          <a:lstStyle/>
          <a:p>
            <a:pPr marL="0" marR="0" indent="0">
              <a:spcBef>
                <a:spcPts val="0"/>
              </a:spcBef>
              <a:spcAft>
                <a:spcPts val="600"/>
              </a:spcAft>
              <a:buNone/>
            </a:pPr>
            <a:r>
              <a:rPr lang="en-GB" sz="2200" kern="1400" dirty="0">
                <a:ln>
                  <a:noFill/>
                </a:ln>
                <a:effectLst/>
                <a:latin typeface="Calibri Light" panose="020F0302020204030204" pitchFamily="34" charset="0"/>
                <a:ea typeface="Calibri Light" panose="020F0302020204030204" pitchFamily="34" charset="0"/>
                <a:cs typeface="Calibri Light" panose="020F0302020204030204" pitchFamily="34" charset="0"/>
              </a:rPr>
              <a:t>Each table has a large map and pens</a:t>
            </a:r>
          </a:p>
          <a:p>
            <a:pPr marL="0" marR="0" indent="0">
              <a:spcBef>
                <a:spcPts val="0"/>
              </a:spcBef>
              <a:spcAft>
                <a:spcPts val="600"/>
              </a:spcAft>
            </a:pPr>
            <a:endParaRPr lang="en-GB" sz="2200" kern="1400" dirty="0">
              <a:latin typeface="Calibri Light" panose="020F0302020204030204" pitchFamily="34" charset="0"/>
              <a:ea typeface="Calibri Light" panose="020F0302020204030204" pitchFamily="34" charset="0"/>
              <a:cs typeface="Calibri Light" panose="020F0302020204030204" pitchFamily="34" charset="0"/>
            </a:endParaRPr>
          </a:p>
          <a:p>
            <a:pPr marL="0" marR="0" indent="0">
              <a:spcBef>
                <a:spcPts val="0"/>
              </a:spcBef>
              <a:spcAft>
                <a:spcPts val="600"/>
              </a:spcAft>
              <a:buNone/>
            </a:pPr>
            <a:r>
              <a:rPr lang="en-GB" sz="2200" kern="1400">
                <a:ln>
                  <a:noFill/>
                </a:ln>
                <a:effectLst/>
                <a:latin typeface="Calibri Light" panose="020F0302020204030204" pitchFamily="34" charset="0"/>
                <a:ea typeface="Calibri Light" panose="020F0302020204030204" pitchFamily="34" charset="0"/>
                <a:cs typeface="Calibri Light" panose="020F0302020204030204" pitchFamily="34" charset="0"/>
              </a:rPr>
              <a:t>In </a:t>
            </a:r>
            <a:r>
              <a:rPr lang="en-GB" sz="2200" b="1" kern="1400">
                <a:latin typeface="Calibri Light" panose="020F0302020204030204" pitchFamily="34" charset="0"/>
                <a:ea typeface="Calibri Light" panose="020F0302020204030204" pitchFamily="34" charset="0"/>
                <a:cs typeface="Calibri Light" panose="020F0302020204030204" pitchFamily="34" charset="0"/>
              </a:rPr>
              <a:t>30</a:t>
            </a:r>
            <a:r>
              <a:rPr lang="en-GB" sz="2200" b="1" kern="1400">
                <a:ln>
                  <a:noFill/>
                </a:ln>
                <a:effectLst/>
                <a:latin typeface="Calibri Light" panose="020F0302020204030204" pitchFamily="34" charset="0"/>
                <a:ea typeface="Calibri Light" panose="020F0302020204030204" pitchFamily="34" charset="0"/>
                <a:cs typeface="Calibri Light" panose="020F0302020204030204" pitchFamily="34" charset="0"/>
              </a:rPr>
              <a:t> </a:t>
            </a:r>
            <a:r>
              <a:rPr lang="en-GB" sz="2200" b="1" kern="1400" dirty="0">
                <a:ln>
                  <a:noFill/>
                </a:ln>
                <a:effectLst/>
                <a:latin typeface="Calibri Light" panose="020F0302020204030204" pitchFamily="34" charset="0"/>
                <a:ea typeface="Calibri Light" panose="020F0302020204030204" pitchFamily="34" charset="0"/>
                <a:cs typeface="Calibri Light" panose="020F0302020204030204" pitchFamily="34" charset="0"/>
              </a:rPr>
              <a:t>minutes</a:t>
            </a:r>
            <a:r>
              <a:rPr lang="en-GB" sz="2200" b="1" kern="1400" dirty="0">
                <a:latin typeface="Calibri Light" panose="020F0302020204030204" pitchFamily="34" charset="0"/>
                <a:ea typeface="Calibri Light" panose="020F0302020204030204" pitchFamily="34" charset="0"/>
                <a:cs typeface="Calibri Light" panose="020F0302020204030204" pitchFamily="34" charset="0"/>
              </a:rPr>
              <a:t>: </a:t>
            </a:r>
          </a:p>
          <a:p>
            <a:pPr marL="0" marR="0" indent="0">
              <a:spcBef>
                <a:spcPts val="0"/>
              </a:spcBef>
              <a:spcAft>
                <a:spcPts val="600"/>
              </a:spcAft>
              <a:buNone/>
            </a:pPr>
            <a:endParaRPr lang="en-GB" sz="2200" b="1" kern="1400" dirty="0">
              <a:latin typeface="Calibri Light" panose="020F0302020204030204" pitchFamily="34" charset="0"/>
              <a:ea typeface="Calibri Light" panose="020F0302020204030204" pitchFamily="34" charset="0"/>
              <a:cs typeface="Calibri Light" panose="020F0302020204030204" pitchFamily="34" charset="0"/>
            </a:endParaRPr>
          </a:p>
          <a:p>
            <a:pPr marR="0">
              <a:spcBef>
                <a:spcPts val="0"/>
              </a:spcBef>
              <a:spcAft>
                <a:spcPts val="600"/>
              </a:spcAft>
            </a:pPr>
            <a:r>
              <a:rPr lang="en-GB" sz="2200" kern="1400" dirty="0">
                <a:ln>
                  <a:noFill/>
                </a:ln>
                <a:effectLst/>
                <a:latin typeface="Calibri Light" panose="020F0302020204030204" pitchFamily="34" charset="0"/>
                <a:ea typeface="Calibri Light" panose="020F0302020204030204" pitchFamily="34" charset="0"/>
                <a:cs typeface="Calibri Light" panose="020F0302020204030204" pitchFamily="34" charset="0"/>
              </a:rPr>
              <a:t>Draw an outline of an island</a:t>
            </a:r>
          </a:p>
          <a:p>
            <a:pPr marR="0">
              <a:spcBef>
                <a:spcPts val="0"/>
              </a:spcBef>
              <a:spcAft>
                <a:spcPts val="600"/>
              </a:spcAft>
            </a:pPr>
            <a:endParaRPr lang="en-GB" sz="2200" kern="1400" dirty="0">
              <a:latin typeface="Calibri Light" panose="020F0302020204030204" pitchFamily="34" charset="0"/>
              <a:ea typeface="Calibri Light" panose="020F0302020204030204" pitchFamily="34" charset="0"/>
              <a:cs typeface="Calibri Light" panose="020F0302020204030204" pitchFamily="34" charset="0"/>
            </a:endParaRPr>
          </a:p>
          <a:p>
            <a:pPr marR="0">
              <a:spcBef>
                <a:spcPts val="0"/>
              </a:spcBef>
              <a:spcAft>
                <a:spcPts val="600"/>
              </a:spcAft>
            </a:pPr>
            <a:r>
              <a:rPr lang="en-GB" sz="2200" kern="1400" dirty="0">
                <a:ln>
                  <a:noFill/>
                </a:ln>
                <a:effectLst/>
                <a:latin typeface="Calibri Light" panose="020F0302020204030204" pitchFamily="34" charset="0"/>
                <a:ea typeface="Calibri Light" panose="020F0302020204030204" pitchFamily="34" charset="0"/>
                <a:cs typeface="Calibri Light" panose="020F0302020204030204" pitchFamily="34" charset="0"/>
              </a:rPr>
              <a:t>Then add your symbols and label the places, features and surroundings that create your research culture island.</a:t>
            </a:r>
          </a:p>
          <a:p>
            <a:pPr marR="0">
              <a:spcBef>
                <a:spcPts val="0"/>
              </a:spcBef>
              <a:spcAft>
                <a:spcPts val="600"/>
              </a:spcAft>
            </a:pPr>
            <a:endParaRPr lang="en-GB" sz="2200" kern="1400" dirty="0">
              <a:ln>
                <a:noFill/>
              </a:ln>
              <a:effectLst/>
              <a:latin typeface="Calibri Light" panose="020F0302020204030204" pitchFamily="34" charset="0"/>
              <a:ea typeface="Calibri Light" panose="020F0302020204030204" pitchFamily="34" charset="0"/>
              <a:cs typeface="Calibri Light" panose="020F0302020204030204" pitchFamily="34" charset="0"/>
            </a:endParaRPr>
          </a:p>
          <a:p>
            <a:pPr marR="0">
              <a:spcBef>
                <a:spcPts val="0"/>
              </a:spcBef>
              <a:spcAft>
                <a:spcPts val="600"/>
              </a:spcAft>
            </a:pPr>
            <a:r>
              <a:rPr lang="en-GB" sz="2200" kern="1400" dirty="0">
                <a:latin typeface="Calibri Light" panose="020F0302020204030204" pitchFamily="34" charset="0"/>
                <a:ea typeface="Calibri Light" panose="020F0302020204030204" pitchFamily="34" charset="0"/>
                <a:cs typeface="Calibri Light" panose="020F0302020204030204" pitchFamily="34" charset="0"/>
              </a:rPr>
              <a:t>The islands don’t have to be perfect, just pick up a pen, discuss and create! </a:t>
            </a:r>
            <a:endParaRPr lang="en-GB" sz="2200" kern="1400" dirty="0">
              <a:ln>
                <a:noFill/>
              </a:ln>
              <a:effectLst/>
              <a:latin typeface="Calibri Light" panose="020F0302020204030204" pitchFamily="34" charset="0"/>
              <a:ea typeface="Calibri Light" panose="020F0302020204030204" pitchFamily="34" charset="0"/>
              <a:cs typeface="Calibri Light" panose="020F0302020204030204" pitchFamily="34" charset="0"/>
            </a:endParaRPr>
          </a:p>
          <a:p>
            <a:pPr marR="0">
              <a:spcBef>
                <a:spcPts val="0"/>
              </a:spcBef>
              <a:spcAft>
                <a:spcPts val="600"/>
              </a:spcAft>
            </a:pPr>
            <a:endParaRPr lang="en-GB" sz="1700" kern="1400" dirty="0">
              <a:ln>
                <a:noFill/>
              </a:ln>
              <a:effectLst/>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endParaRPr lang="en-GB" sz="1700" dirty="0"/>
          </a:p>
        </p:txBody>
      </p:sp>
    </p:spTree>
    <p:extLst>
      <p:ext uri="{BB962C8B-B14F-4D97-AF65-F5344CB8AC3E}">
        <p14:creationId xmlns:p14="http://schemas.microsoft.com/office/powerpoint/2010/main" val="1298906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BF8356-B749-37C5-548F-23106CCA1112}"/>
              </a:ext>
            </a:extLst>
          </p:cNvPr>
          <p:cNvSpPr>
            <a:spLocks noGrp="1"/>
          </p:cNvSpPr>
          <p:nvPr>
            <p:ph type="title"/>
          </p:nvPr>
        </p:nvSpPr>
        <p:spPr>
          <a:xfrm>
            <a:off x="6342909" y="-2400"/>
            <a:ext cx="5556861" cy="941566"/>
          </a:xfrm>
        </p:spPr>
        <p:txBody>
          <a:bodyPr>
            <a:noAutofit/>
          </a:bodyPr>
          <a:lstStyle/>
          <a:p>
            <a:pPr marL="0" marR="0" lvl="0" indent="0" defTabSz="914400" rtl="0" eaLnBrk="0" fontAlgn="base" latinLnBrk="0" hangingPunct="0">
              <a:spcBef>
                <a:spcPct val="0"/>
              </a:spcBef>
              <a:spcAft>
                <a:spcPct val="0"/>
              </a:spcAft>
              <a:buClrTx/>
              <a:buSzTx/>
              <a:buFontTx/>
              <a:buNone/>
              <a:tabLst/>
            </a:pPr>
            <a:r>
              <a:rPr kumimoji="0" lang="en-GB" altLang="en-US" sz="3200" b="1" i="0" u="none" strike="noStrike" cap="none" normalizeH="0" baseline="0" dirty="0">
                <a:ln>
                  <a:noFill/>
                </a:ln>
                <a:effectLst/>
                <a:latin typeface="Gotham" panose="02000504020000020004" pitchFamily="2" charset="0"/>
              </a:rPr>
              <a:t>Places to add and explore</a:t>
            </a:r>
            <a:endParaRPr kumimoji="0" lang="en-US" altLang="en-US" sz="3200" b="0" i="0" u="none" strike="noStrike" cap="none" normalizeH="0" baseline="0" dirty="0">
              <a:ln>
                <a:noFill/>
              </a:ln>
              <a:effectLst/>
              <a:latin typeface="Arial" panose="020B0604020202020204" pitchFamily="34" charset="0"/>
            </a:endParaRPr>
          </a:p>
        </p:txBody>
      </p:sp>
      <p:pic>
        <p:nvPicPr>
          <p:cNvPr id="3" name="Picture 2" descr="A close-up of a drawing&#10;&#10;Description automatically generated">
            <a:extLst>
              <a:ext uri="{FF2B5EF4-FFF2-40B4-BE49-F238E27FC236}">
                <a16:creationId xmlns:a16="http://schemas.microsoft.com/office/drawing/2014/main" id="{574CAA59-0C53-1EF0-C049-DE51182CB2C8}"/>
              </a:ext>
            </a:extLst>
          </p:cNvPr>
          <p:cNvPicPr>
            <a:picLocks noChangeAspect="1"/>
          </p:cNvPicPr>
          <p:nvPr/>
        </p:nvPicPr>
        <p:blipFill rotWithShape="1">
          <a:blip r:embed="rId2"/>
          <a:srcRect b="548"/>
          <a:stretch/>
        </p:blipFill>
        <p:spPr>
          <a:xfrm>
            <a:off x="20" y="10"/>
            <a:ext cx="3003103" cy="3912881"/>
          </a:xfrm>
          <a:prstGeom prst="rect">
            <a:avLst/>
          </a:prstGeom>
        </p:spPr>
      </p:pic>
      <p:pic>
        <p:nvPicPr>
          <p:cNvPr id="6" name="Picture 5" descr="A drawing of a dragon&#10;&#10;Description automatically generated">
            <a:extLst>
              <a:ext uri="{FF2B5EF4-FFF2-40B4-BE49-F238E27FC236}">
                <a16:creationId xmlns:a16="http://schemas.microsoft.com/office/drawing/2014/main" id="{5C90C069-B79D-5D0D-8A14-78BFB5F64BAE}"/>
              </a:ext>
            </a:extLst>
          </p:cNvPr>
          <p:cNvPicPr>
            <a:picLocks noChangeAspect="1"/>
          </p:cNvPicPr>
          <p:nvPr/>
        </p:nvPicPr>
        <p:blipFill rotWithShape="1">
          <a:blip r:embed="rId3">
            <a:extLst>
              <a:ext uri="{28A0092B-C50C-407E-A947-70E740481C1C}">
                <a14:useLocalDpi xmlns:a14="http://schemas.microsoft.com/office/drawing/2010/main" val="0"/>
              </a:ext>
            </a:extLst>
          </a:blip>
          <a:srcRect l="15233" r="8451" b="-5"/>
          <a:stretch/>
        </p:blipFill>
        <p:spPr>
          <a:xfrm>
            <a:off x="3180257" y="10"/>
            <a:ext cx="3016307" cy="2223328"/>
          </a:xfrm>
          <a:prstGeom prst="rect">
            <a:avLst/>
          </a:prstGeom>
        </p:spPr>
      </p:pic>
      <p:pic>
        <p:nvPicPr>
          <p:cNvPr id="10" name="Picture 9" descr="A drawing of a bridge&#10;&#10;Description automatically generated">
            <a:extLst>
              <a:ext uri="{FF2B5EF4-FFF2-40B4-BE49-F238E27FC236}">
                <a16:creationId xmlns:a16="http://schemas.microsoft.com/office/drawing/2014/main" id="{A68CF000-3BCD-4156-43ED-FE78F34ADAE4}"/>
              </a:ext>
            </a:extLst>
          </p:cNvPr>
          <p:cNvPicPr>
            <a:picLocks noChangeAspect="1"/>
          </p:cNvPicPr>
          <p:nvPr/>
        </p:nvPicPr>
        <p:blipFill rotWithShape="1">
          <a:blip r:embed="rId4"/>
          <a:stretch/>
        </p:blipFill>
        <p:spPr>
          <a:xfrm>
            <a:off x="-1" y="4006391"/>
            <a:ext cx="3003103" cy="1471641"/>
          </a:xfrm>
          <a:prstGeom prst="rect">
            <a:avLst/>
          </a:prstGeom>
        </p:spPr>
      </p:pic>
      <p:pic>
        <p:nvPicPr>
          <p:cNvPr id="5" name="Picture 4" descr="A whiteboard with red writing&#10;&#10;Description automatically generated">
            <a:extLst>
              <a:ext uri="{FF2B5EF4-FFF2-40B4-BE49-F238E27FC236}">
                <a16:creationId xmlns:a16="http://schemas.microsoft.com/office/drawing/2014/main" id="{4CE13F40-6C59-ED4A-233C-82F5E1D8ED96}"/>
              </a:ext>
            </a:extLst>
          </p:cNvPr>
          <p:cNvPicPr>
            <a:picLocks noChangeAspect="1"/>
          </p:cNvPicPr>
          <p:nvPr/>
        </p:nvPicPr>
        <p:blipFill rotWithShape="1">
          <a:blip r:embed="rId5">
            <a:extLst>
              <a:ext uri="{28A0092B-C50C-407E-A947-70E740481C1C}">
                <a14:useLocalDpi xmlns:a14="http://schemas.microsoft.com/office/drawing/2010/main" val="0"/>
              </a:ext>
            </a:extLst>
          </a:blip>
          <a:srcRect l="4871" r="5086" b="-2"/>
          <a:stretch/>
        </p:blipFill>
        <p:spPr>
          <a:xfrm>
            <a:off x="3180256" y="2395057"/>
            <a:ext cx="3016307" cy="2055326"/>
          </a:xfrm>
          <a:prstGeom prst="rect">
            <a:avLst/>
          </a:prstGeom>
        </p:spPr>
      </p:pic>
      <p:pic>
        <p:nvPicPr>
          <p:cNvPr id="4" name="Picture 2" descr="A close-up of a whiteboard&#10;&#10;Description automatically generated">
            <a:extLst>
              <a:ext uri="{FF2B5EF4-FFF2-40B4-BE49-F238E27FC236}">
                <a16:creationId xmlns:a16="http://schemas.microsoft.com/office/drawing/2014/main" id="{1EEE698C-9566-CD80-FCC1-6D6782F35F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67" r="-2" b="-2"/>
          <a:stretch/>
        </p:blipFill>
        <p:spPr bwMode="auto">
          <a:xfrm>
            <a:off x="3180257" y="4629236"/>
            <a:ext cx="3016307" cy="2228765"/>
          </a:xfrm>
          <a:prstGeom prst="rect">
            <a:avLst/>
          </a:prstGeom>
          <a:extLst>
            <a:ext uri="{909E8E84-426E-40DD-AFC4-6F175D3DCCD1}">
              <a14:hiddenFill xmlns:a14="http://schemas.microsoft.com/office/drawing/2010/main">
                <a:solidFill>
                  <a:srgbClr val="FFFFFF"/>
                </a:solidFill>
              </a14:hiddenFill>
            </a:ext>
          </a:extLst>
        </p:spPr>
      </p:pic>
      <p:sp>
        <p:nvSpPr>
          <p:cNvPr id="2150" name="Content Placeholder 4">
            <a:extLst>
              <a:ext uri="{FF2B5EF4-FFF2-40B4-BE49-F238E27FC236}">
                <a16:creationId xmlns:a16="http://schemas.microsoft.com/office/drawing/2014/main" id="{04AF6A19-021B-2062-392E-62AB5D816841}"/>
              </a:ext>
            </a:extLst>
          </p:cNvPr>
          <p:cNvSpPr>
            <a:spLocks noGrp="1"/>
          </p:cNvSpPr>
          <p:nvPr>
            <p:ph idx="1"/>
          </p:nvPr>
        </p:nvSpPr>
        <p:spPr>
          <a:xfrm>
            <a:off x="6340826" y="736488"/>
            <a:ext cx="5848125" cy="6114042"/>
          </a:xfrm>
        </p:spPr>
        <p:txBody>
          <a:bodyPr>
            <a:normAutofit fontScale="77500" lnSpcReduction="20000"/>
          </a:bodyPr>
          <a:lstStyle/>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1"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Landmarks</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0"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What are the key places on the island — what makes the island flourish? </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1"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Bedrock</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0"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What is the island created from, does it have fault lines running through it? </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1"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Community</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0"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What are the most populous places and where are the opportunities for new communities? </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1"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Peaks</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0"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What is the highest point and what are the challenges to get there? </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1"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Borders</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0"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Are there challenges of getting on and off the island? Are there bridges or barriers? </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1"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Travel </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0"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How do people get around the island, are there people just helicoptering in?</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1"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Sustainability</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0"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What flowers and thrives on the island, how does it keep itself healthy? </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1"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Threats</a:t>
            </a:r>
          </a:p>
          <a:p>
            <a:pPr marL="0" marR="0" lvl="0" indent="0" defTabSz="914400" rtl="0" eaLnBrk="0" fontAlgn="base" latinLnBrk="0" hangingPunct="0">
              <a:lnSpc>
                <a:spcPct val="120000"/>
              </a:lnSpc>
              <a:spcBef>
                <a:spcPct val="0"/>
              </a:spcBef>
              <a:spcAft>
                <a:spcPts val="600"/>
              </a:spcAft>
              <a:buClrTx/>
              <a:buSzTx/>
              <a:buFontTx/>
              <a:buNone/>
              <a:tabLst/>
            </a:pPr>
            <a:r>
              <a:rPr kumimoji="0" lang="en-GB" altLang="en-US" sz="1800" b="0"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rPr>
              <a:t>Are there stormy waters that surround the island or whirlpools that stop people getting to there? Are there any swamps of despair?</a:t>
            </a:r>
            <a:endParaRPr kumimoji="0" lang="en-US" altLang="en-US" sz="1800" b="0" i="0" u="none" strike="noStrike" cap="none" normalizeH="0" baseline="0" dirty="0">
              <a:ln>
                <a:noFill/>
              </a:ln>
              <a:effectLst/>
              <a:latin typeface="Arial" panose="020B0604020202020204" pitchFamily="34" charset="0"/>
              <a:ea typeface="Calibri Light" panose="020F03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67837B2-AE8F-3E77-47C8-EBDED62FB627}"/>
              </a:ext>
            </a:extLst>
          </p:cNvPr>
          <p:cNvPicPr>
            <a:picLocks noChangeAspect="1"/>
          </p:cNvPicPr>
          <p:nvPr/>
        </p:nvPicPr>
        <p:blipFill>
          <a:blip r:embed="rId7"/>
          <a:stretch>
            <a:fillRect/>
          </a:stretch>
        </p:blipFill>
        <p:spPr>
          <a:xfrm>
            <a:off x="20051" y="5571532"/>
            <a:ext cx="3003102" cy="1258244"/>
          </a:xfrm>
          <a:prstGeom prst="rect">
            <a:avLst/>
          </a:prstGeom>
        </p:spPr>
      </p:pic>
    </p:spTree>
    <p:extLst>
      <p:ext uri="{BB962C8B-B14F-4D97-AF65-F5344CB8AC3E}">
        <p14:creationId xmlns:p14="http://schemas.microsoft.com/office/powerpoint/2010/main" val="893361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03BB56-FA9A-B1F3-81E3-497CD974764F}"/>
              </a:ext>
            </a:extLst>
          </p:cNvPr>
          <p:cNvSpPr>
            <a:spLocks noGrp="1"/>
          </p:cNvSpPr>
          <p:nvPr>
            <p:ph type="title"/>
          </p:nvPr>
        </p:nvSpPr>
        <p:spPr>
          <a:xfrm>
            <a:off x="640080" y="325369"/>
            <a:ext cx="4368602" cy="1956841"/>
          </a:xfrm>
        </p:spPr>
        <p:txBody>
          <a:bodyPr anchor="b">
            <a:normAutofit/>
          </a:bodyPr>
          <a:lstStyle/>
          <a:p>
            <a:r>
              <a:rPr lang="en-GB" sz="5400" dirty="0"/>
              <a:t>Feedback Loop 1</a:t>
            </a:r>
          </a:p>
        </p:txBody>
      </p:sp>
      <p:sp>
        <p:nvSpPr>
          <p:cNvPr id="3" name="Content Placeholder 2">
            <a:extLst>
              <a:ext uri="{FF2B5EF4-FFF2-40B4-BE49-F238E27FC236}">
                <a16:creationId xmlns:a16="http://schemas.microsoft.com/office/drawing/2014/main" id="{3EBD3F39-0784-F873-1014-7DE875E91AE8}"/>
              </a:ext>
            </a:extLst>
          </p:cNvPr>
          <p:cNvSpPr>
            <a:spLocks noGrp="1"/>
          </p:cNvSpPr>
          <p:nvPr>
            <p:ph idx="1"/>
          </p:nvPr>
        </p:nvSpPr>
        <p:spPr>
          <a:xfrm>
            <a:off x="640080" y="2872899"/>
            <a:ext cx="4243589" cy="3659732"/>
          </a:xfrm>
        </p:spPr>
        <p:txBody>
          <a:bodyPr>
            <a:normAutofit/>
          </a:bodyPr>
          <a:lstStyle/>
          <a:p>
            <a:pPr marL="0" marR="0" lvl="0" indent="0" defTabSz="914400" rtl="0" eaLnBrk="0" fontAlgn="base" latinLnBrk="0" hangingPunct="0">
              <a:spcBef>
                <a:spcPct val="0"/>
              </a:spcBef>
              <a:spcAft>
                <a:spcPts val="600"/>
              </a:spcAft>
              <a:buClrTx/>
              <a:buSzTx/>
              <a:buFontTx/>
              <a:buNone/>
              <a:tabLst/>
            </a:pPr>
            <a:r>
              <a:rPr kumimoji="0" lang="en-GB" altLang="en-US" sz="1900" b="0" i="0" u="none" strike="noStrike" cap="none" normalizeH="0" baseline="0" dirty="0">
                <a:ln>
                  <a:noFill/>
                </a:ln>
                <a:effectLst/>
                <a:latin typeface="Calibri Light" panose="020F0302020204030204" pitchFamily="34" charset="0"/>
                <a:ea typeface="Calibri Light" panose="020F0302020204030204" pitchFamily="34" charset="0"/>
                <a:cs typeface="Calibri Light" panose="020F0302020204030204" pitchFamily="34" charset="0"/>
              </a:rPr>
              <a:t>Mark with an asterisk the top three aspects of your island. Then swap with the table opposite. </a:t>
            </a:r>
          </a:p>
          <a:p>
            <a:pPr marL="0" marR="0" lvl="0" indent="0" defTabSz="914400" rtl="0" eaLnBrk="0" fontAlgn="base" latinLnBrk="0" hangingPunct="0">
              <a:spcBef>
                <a:spcPct val="0"/>
              </a:spcBef>
              <a:spcAft>
                <a:spcPts val="600"/>
              </a:spcAft>
              <a:buClrTx/>
              <a:buSzTx/>
              <a:buFontTx/>
              <a:buNone/>
              <a:tabLst/>
            </a:pPr>
            <a:endParaRPr kumimoji="0" lang="en-GB" altLang="en-US" sz="1900" b="0" i="0" u="none" strike="noStrike" cap="none" normalizeH="0" baseline="0" dirty="0">
              <a:ln>
                <a:noFill/>
              </a:ln>
              <a:effectLst/>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defTabSz="914400" rtl="0" eaLnBrk="0" fontAlgn="base" latinLnBrk="0" hangingPunct="0">
              <a:spcBef>
                <a:spcPct val="0"/>
              </a:spcBef>
              <a:spcAft>
                <a:spcPts val="600"/>
              </a:spcAft>
              <a:buClrTx/>
              <a:buSzTx/>
              <a:buFontTx/>
              <a:buNone/>
              <a:tabLst/>
            </a:pPr>
            <a:r>
              <a:rPr kumimoji="0" lang="en-GB" altLang="en-US" sz="1900" b="0" i="0" u="none" strike="noStrike" cap="none" normalizeH="0" baseline="0" dirty="0">
                <a:ln>
                  <a:noFill/>
                </a:ln>
                <a:effectLst/>
                <a:latin typeface="Calibri Light" panose="020F0302020204030204" pitchFamily="34" charset="0"/>
                <a:ea typeface="Calibri Light" panose="020F0302020204030204" pitchFamily="34" charset="0"/>
                <a:cs typeface="Calibri Light" panose="020F0302020204030204" pitchFamily="34" charset="0"/>
              </a:rPr>
              <a:t>Consider how we might go about creating the island and what opportunities would need to be explored to build the thriving ecosystem.  </a:t>
            </a:r>
          </a:p>
          <a:p>
            <a:pPr marL="0" marR="0" lvl="0" indent="0" defTabSz="914400" rtl="0" eaLnBrk="0" fontAlgn="base" latinLnBrk="0" hangingPunct="0">
              <a:spcBef>
                <a:spcPct val="0"/>
              </a:spcBef>
              <a:spcAft>
                <a:spcPts val="600"/>
              </a:spcAft>
              <a:buClrTx/>
              <a:buSzTx/>
              <a:buFontTx/>
              <a:buNone/>
              <a:tabLst/>
            </a:pPr>
            <a:endParaRPr lang="en-GB" altLang="en-US" sz="1900" dirty="0">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defTabSz="914400" rtl="0" eaLnBrk="0" fontAlgn="base" latinLnBrk="0" hangingPunct="0">
              <a:spcBef>
                <a:spcPct val="0"/>
              </a:spcBef>
              <a:spcAft>
                <a:spcPts val="600"/>
              </a:spcAft>
              <a:buClrTx/>
              <a:buSzTx/>
              <a:buFontTx/>
              <a:buNone/>
              <a:tabLst/>
            </a:pPr>
            <a:r>
              <a:rPr kumimoji="0" lang="en-GB" altLang="en-US" sz="1900" b="0" i="0" u="none" strike="noStrike" cap="none" normalizeH="0" baseline="0" dirty="0">
                <a:ln>
                  <a:noFill/>
                </a:ln>
                <a:effectLst/>
                <a:latin typeface="Calibri Light" panose="020F0302020204030204" pitchFamily="34" charset="0"/>
                <a:ea typeface="Calibri Light" panose="020F0302020204030204" pitchFamily="34" charset="0"/>
                <a:cs typeface="Calibri Light" panose="020F0302020204030204" pitchFamily="34" charset="0"/>
              </a:rPr>
              <a:t>What actions could you take to create a more effective research culture ecosystem? </a:t>
            </a:r>
          </a:p>
        </p:txBody>
      </p:sp>
      <p:pic>
        <p:nvPicPr>
          <p:cNvPr id="4" name="Picture 3" descr="A group of people around a table&#10;&#10;Description automatically generated">
            <a:extLst>
              <a:ext uri="{FF2B5EF4-FFF2-40B4-BE49-F238E27FC236}">
                <a16:creationId xmlns:a16="http://schemas.microsoft.com/office/drawing/2014/main" id="{799B282C-9011-967D-737A-73EEFFA132B3}"/>
              </a:ext>
            </a:extLst>
          </p:cNvPr>
          <p:cNvPicPr>
            <a:picLocks noChangeAspect="1"/>
          </p:cNvPicPr>
          <p:nvPr/>
        </p:nvPicPr>
        <p:blipFill rotWithShape="1">
          <a:blip r:embed="rId2">
            <a:extLst>
              <a:ext uri="{28A0092B-C50C-407E-A947-70E740481C1C}">
                <a14:useLocalDpi xmlns:a14="http://schemas.microsoft.com/office/drawing/2010/main" val="0"/>
              </a:ext>
            </a:extLst>
          </a:blip>
          <a:srcRect l="5277" r="1949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8649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955</Words>
  <Application>Microsoft Office PowerPoint</Application>
  <PresentationFormat>Widescreen</PresentationFormat>
  <Paragraphs>113</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Gotham</vt:lpstr>
      <vt:lpstr>Office Theme</vt:lpstr>
      <vt:lpstr>  The Research Culture Island Creative Workshop</vt:lpstr>
      <vt:lpstr>Research Culture Islands – About</vt:lpstr>
      <vt:lpstr>For Facilitators  Resource Overview</vt:lpstr>
      <vt:lpstr>For Facilitators  Resources and Materials</vt:lpstr>
      <vt:lpstr>For Facilitators  Outcomes</vt:lpstr>
      <vt:lpstr>Aims</vt:lpstr>
      <vt:lpstr>Method</vt:lpstr>
      <vt:lpstr>Places to add and explore</vt:lpstr>
      <vt:lpstr>Feedback Loop 1</vt:lpstr>
      <vt:lpstr>Feedback Loop 2</vt:lpstr>
      <vt:lpstr>Some Examples of Islands Created</vt:lpstr>
      <vt:lpstr>PowerPoint Presentation</vt:lpstr>
      <vt:lpstr>PowerPoint Presentation</vt:lpstr>
      <vt:lpstr>PowerPoint Presentation</vt:lpstr>
      <vt:lpstr>PowerPoint Presentation</vt:lpstr>
      <vt:lpstr>Evaluation – Examples</vt:lpstr>
      <vt:lpstr>Evaluation Theme: Collaboration </vt:lpstr>
      <vt:lpstr>Evaluation Theme: Wellbeing </vt:lpstr>
      <vt:lpstr>Evaluation Theme: Fear of Failure </vt:lpstr>
      <vt:lpstr>Evaluation Theme: Bureaucracy </vt:lpstr>
      <vt:lpstr>Evaluation Theme: Peaks </vt:lpstr>
      <vt:lpstr>Evaluation Theme:  Landscape and Infrastructure </vt:lpstr>
      <vt:lpstr>Evaluation Theme:  Singular Themes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Culture Island Creative Workshop</dc:title>
  <dc:creator>MOSS, ANDREW D.</dc:creator>
  <cp:lastModifiedBy>MOSS, ANDREW D.</cp:lastModifiedBy>
  <cp:revision>3</cp:revision>
  <dcterms:created xsi:type="dcterms:W3CDTF">2023-10-20T10:29:55Z</dcterms:created>
  <dcterms:modified xsi:type="dcterms:W3CDTF">2024-09-19T15:00:46Z</dcterms:modified>
</cp:coreProperties>
</file>