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6" r:id="rId3"/>
    <p:sldId id="258" r:id="rId4"/>
    <p:sldId id="257" r:id="rId5"/>
    <p:sldId id="259" r:id="rId6"/>
    <p:sldId id="260" r:id="rId7"/>
    <p:sldId id="267" r:id="rId8"/>
    <p:sldId id="261" r:id="rId9"/>
    <p:sldId id="262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F4AA9B-24C3-42FF-B1F0-B28C4983972D}" v="149" dt="2024-10-20T11:00:00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7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CE8B-DF70-4C89-A059-D2FB4046EBAE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2DA3D-4325-452B-B9EC-F38E616F3D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67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DA3D-4325-452B-B9EC-F38E616F3D3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49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DA3D-4325-452B-B9EC-F38E616F3D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532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DA3D-4325-452B-B9EC-F38E616F3D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56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DA3D-4325-452B-B9EC-F38E616F3D3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91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DA3D-4325-452B-B9EC-F38E616F3D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466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DA3D-4325-452B-B9EC-F38E616F3D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57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DA3D-4325-452B-B9EC-F38E616F3D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565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DA3D-4325-452B-B9EC-F38E616F3D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233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DA3D-4325-452B-B9EC-F38E616F3D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776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DA3D-4325-452B-B9EC-F38E616F3D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774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DA3D-4325-452B-B9EC-F38E616F3D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9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03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08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845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2770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636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680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789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34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59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55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85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11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99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59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349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71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E088E3F-37C8-4030-85E3-B576C3FF6792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B7405-FBED-4721-8E29-2DD26FBAA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098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flag and trees&#10;&#10;Description automatically generated">
            <a:extLst>
              <a:ext uri="{FF2B5EF4-FFF2-40B4-BE49-F238E27FC236}">
                <a16:creationId xmlns:a16="http://schemas.microsoft.com/office/drawing/2014/main" id="{045C967F-930C-9716-FF1D-8F190A9B57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77" b="3"/>
          <a:stretch/>
        </p:blipFill>
        <p:spPr>
          <a:xfrm>
            <a:off x="1" y="-5"/>
            <a:ext cx="4060014" cy="5020241"/>
          </a:xfrm>
          <a:custGeom>
            <a:avLst/>
            <a:gdLst/>
            <a:ahLst/>
            <a:cxnLst/>
            <a:rect l="l" t="t" r="r" b="b"/>
            <a:pathLst>
              <a:path w="4060014" h="5020241">
                <a:moveTo>
                  <a:pt x="0" y="0"/>
                </a:moveTo>
                <a:lnTo>
                  <a:pt x="4060014" y="0"/>
                </a:lnTo>
                <a:lnTo>
                  <a:pt x="4060014" y="451006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6" name="Picture 5" descr="Boats in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107DD3F5-2C36-C58E-AC4A-0A6B80DCFC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053" r="9544" b="2"/>
          <a:stretch/>
        </p:blipFill>
        <p:spPr>
          <a:xfrm>
            <a:off x="8131987" y="-7"/>
            <a:ext cx="4059709" cy="4542350"/>
          </a:xfrm>
          <a:custGeom>
            <a:avLst/>
            <a:gdLst/>
            <a:ahLst/>
            <a:cxnLst/>
            <a:rect l="l" t="t" r="r" b="b"/>
            <a:pathLst>
              <a:path w="4059709" h="4542350">
                <a:moveTo>
                  <a:pt x="0" y="0"/>
                </a:moveTo>
                <a:lnTo>
                  <a:pt x="4059709" y="0"/>
                </a:lnTo>
                <a:lnTo>
                  <a:pt x="4059709" y="4057991"/>
                </a:lnTo>
                <a:lnTo>
                  <a:pt x="3782959" y="4110187"/>
                </a:lnTo>
                <a:lnTo>
                  <a:pt x="3507426" y="4159931"/>
                </a:lnTo>
                <a:lnTo>
                  <a:pt x="3230675" y="4208624"/>
                </a:lnTo>
                <a:lnTo>
                  <a:pt x="2952704" y="4250310"/>
                </a:lnTo>
                <a:lnTo>
                  <a:pt x="2675953" y="4292347"/>
                </a:lnTo>
                <a:lnTo>
                  <a:pt x="2397982" y="4331582"/>
                </a:lnTo>
                <a:lnTo>
                  <a:pt x="2123669" y="4365211"/>
                </a:lnTo>
                <a:lnTo>
                  <a:pt x="1845698" y="4397089"/>
                </a:lnTo>
                <a:lnTo>
                  <a:pt x="1568947" y="4426165"/>
                </a:lnTo>
                <a:lnTo>
                  <a:pt x="1297072" y="4451387"/>
                </a:lnTo>
                <a:lnTo>
                  <a:pt x="1021540" y="4476609"/>
                </a:lnTo>
                <a:lnTo>
                  <a:pt x="749665" y="4497628"/>
                </a:lnTo>
                <a:lnTo>
                  <a:pt x="477790" y="4514092"/>
                </a:lnTo>
                <a:lnTo>
                  <a:pt x="207135" y="4531258"/>
                </a:lnTo>
                <a:lnTo>
                  <a:pt x="0" y="4542350"/>
                </a:lnTo>
                <a:close/>
              </a:path>
            </a:pathLst>
          </a:custGeom>
        </p:spPr>
      </p:pic>
      <p:sp>
        <p:nvSpPr>
          <p:cNvPr id="15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C55BF-FBDD-27E9-88F9-B19D68AB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16" y="4854346"/>
            <a:ext cx="10407602" cy="868026"/>
          </a:xfrm>
        </p:spPr>
        <p:txBody>
          <a:bodyPr>
            <a:normAutofit/>
          </a:bodyPr>
          <a:lstStyle/>
          <a:p>
            <a:r>
              <a:rPr lang="en-GB" sz="4800">
                <a:solidFill>
                  <a:srgbClr val="EBEBEB"/>
                </a:solidFill>
              </a:rPr>
              <a:t>Study Abroad in Hong Kong!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44F2AA-E7C6-57A1-F4E4-56E52D3B5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917" y="5722373"/>
            <a:ext cx="11167156" cy="50178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My experience studying at HKU!                                                                   Jozef Prywata</a:t>
            </a:r>
          </a:p>
        </p:txBody>
      </p:sp>
      <p:pic>
        <p:nvPicPr>
          <p:cNvPr id="7" name="Picture 6" descr="A city at night with trees and buildings&#10;&#10;Description automatically generated">
            <a:extLst>
              <a:ext uri="{FF2B5EF4-FFF2-40B4-BE49-F238E27FC236}">
                <a16:creationId xmlns:a16="http://schemas.microsoft.com/office/drawing/2014/main" id="{F6AFEC5D-C49A-FFE3-A497-B843080E40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426" r="1" b="1"/>
          <a:stretch/>
        </p:blipFill>
        <p:spPr>
          <a:xfrm>
            <a:off x="4060015" y="10"/>
            <a:ext cx="4071972" cy="4583093"/>
          </a:xfrm>
          <a:custGeom>
            <a:avLst/>
            <a:gdLst/>
            <a:ahLst/>
            <a:cxnLst/>
            <a:rect l="l" t="t" r="r" b="b"/>
            <a:pathLst>
              <a:path w="4071972" h="4583103">
                <a:moveTo>
                  <a:pt x="0" y="0"/>
                </a:moveTo>
                <a:lnTo>
                  <a:pt x="4071972" y="0"/>
                </a:lnTo>
                <a:lnTo>
                  <a:pt x="4071972" y="4542358"/>
                </a:lnTo>
                <a:lnTo>
                  <a:pt x="4011042" y="4545620"/>
                </a:lnTo>
                <a:lnTo>
                  <a:pt x="3745263" y="4555779"/>
                </a:lnTo>
                <a:lnTo>
                  <a:pt x="3479483" y="4564537"/>
                </a:lnTo>
                <a:lnTo>
                  <a:pt x="3216143" y="4572944"/>
                </a:lnTo>
                <a:lnTo>
                  <a:pt x="2956461" y="4576798"/>
                </a:lnTo>
                <a:lnTo>
                  <a:pt x="2696778" y="4581001"/>
                </a:lnTo>
                <a:lnTo>
                  <a:pt x="2440752" y="4583103"/>
                </a:lnTo>
                <a:lnTo>
                  <a:pt x="2187164" y="4581001"/>
                </a:lnTo>
                <a:lnTo>
                  <a:pt x="1936015" y="4581001"/>
                </a:lnTo>
                <a:lnTo>
                  <a:pt x="1687305" y="4576798"/>
                </a:lnTo>
                <a:lnTo>
                  <a:pt x="1443471" y="4570492"/>
                </a:lnTo>
                <a:lnTo>
                  <a:pt x="1202077" y="4564537"/>
                </a:lnTo>
                <a:lnTo>
                  <a:pt x="965557" y="4557881"/>
                </a:lnTo>
                <a:lnTo>
                  <a:pt x="730256" y="4547722"/>
                </a:lnTo>
                <a:lnTo>
                  <a:pt x="498615" y="4536862"/>
                </a:lnTo>
                <a:lnTo>
                  <a:pt x="271848" y="4527054"/>
                </a:lnTo>
                <a:lnTo>
                  <a:pt x="0" y="45100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42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 descr="A group of people at night&#10;&#10;Description automatically generated">
            <a:extLst>
              <a:ext uri="{FF2B5EF4-FFF2-40B4-BE49-F238E27FC236}">
                <a16:creationId xmlns:a16="http://schemas.microsoft.com/office/drawing/2014/main" id="{4CD4BEDA-53F6-9DF9-E793-C0FED96244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r="10754"/>
          <a:stretch/>
        </p:blipFill>
        <p:spPr>
          <a:xfrm>
            <a:off x="20" y="0"/>
            <a:ext cx="6089884" cy="6858000"/>
          </a:xfrm>
          <a:prstGeom prst="rect">
            <a:avLst/>
          </a:prstGeom>
        </p:spPr>
      </p:pic>
      <p:pic>
        <p:nvPicPr>
          <p:cNvPr id="4" name="Picture 3" descr="Fireworks in the sky above a city&#10;&#10;Description automatically generated">
            <a:extLst>
              <a:ext uri="{FF2B5EF4-FFF2-40B4-BE49-F238E27FC236}">
                <a16:creationId xmlns:a16="http://schemas.microsoft.com/office/drawing/2014/main" id="{C2E5AD2D-30F7-50E9-0E5D-6A4B67F891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l="17599" r="35781"/>
          <a:stretch/>
        </p:blipFill>
        <p:spPr>
          <a:xfrm>
            <a:off x="6089904" y="-1"/>
            <a:ext cx="6089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B2EF7-E032-D8A8-1B5B-D23177FF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GB"/>
              <a:t>In Conclusion…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D7182-FBC2-321A-A32C-887A42AC9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19" y="1458088"/>
            <a:ext cx="8946541" cy="5268191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Research!</a:t>
            </a:r>
          </a:p>
          <a:p>
            <a:endParaRPr lang="en-GB" sz="2800" dirty="0"/>
          </a:p>
          <a:p>
            <a:r>
              <a:rPr lang="en-GB" sz="2800" dirty="0"/>
              <a:t>Personal statement must be personal!</a:t>
            </a:r>
          </a:p>
          <a:p>
            <a:endParaRPr lang="en-GB" sz="2800" dirty="0"/>
          </a:p>
          <a:p>
            <a:r>
              <a:rPr lang="en-GB" sz="2800" dirty="0"/>
              <a:t>Anticipate and embrace new experiences</a:t>
            </a:r>
          </a:p>
          <a:p>
            <a:endParaRPr lang="en-GB" sz="2800" dirty="0"/>
          </a:p>
          <a:p>
            <a:r>
              <a:rPr lang="en-GB" sz="2800" dirty="0"/>
              <a:t>You still have support back here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/>
              <a:t>Enjoy it whist it lasts - I’m already ¼ of the way through my year!</a:t>
            </a:r>
          </a:p>
        </p:txBody>
      </p:sp>
    </p:spTree>
    <p:extLst>
      <p:ext uri="{BB962C8B-B14F-4D97-AF65-F5344CB8AC3E}">
        <p14:creationId xmlns:p14="http://schemas.microsoft.com/office/powerpoint/2010/main" val="3231209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743EC-4573-87F5-B060-EDB47BA5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Thank you for Watching and Listening!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5C8EF-17B7-D5C0-B6F2-90D5101B9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8" y="5740494"/>
            <a:ext cx="9181185" cy="5079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all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Best of luck with your year abroad application!</a:t>
            </a:r>
          </a:p>
        </p:txBody>
      </p:sp>
      <p:pic>
        <p:nvPicPr>
          <p:cNvPr id="5" name="Picture 4" descr="A crowd of people watching fireworks in the sky&#10;&#10;Description automatically generated">
            <a:extLst>
              <a:ext uri="{FF2B5EF4-FFF2-40B4-BE49-F238E27FC236}">
                <a16:creationId xmlns:a16="http://schemas.microsoft.com/office/drawing/2014/main" id="{44BE0374-39EA-9F63-29A7-7FC0C360DD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967" r="-3" b="1239"/>
          <a:stretch/>
        </p:blipFill>
        <p:spPr>
          <a:xfrm>
            <a:off x="635458" y="640080"/>
            <a:ext cx="295351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A299043-DC14-97BE-683E-A153D62987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4015" b="8846"/>
          <a:stretch/>
        </p:blipFill>
        <p:spPr>
          <a:xfrm rot="16200000">
            <a:off x="3421454" y="961644"/>
            <a:ext cx="3602736" cy="2953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Picture 5" descr="A group of people taking pictures of a light show&#10;&#10;Description automatically generated">
            <a:extLst>
              <a:ext uri="{FF2B5EF4-FFF2-40B4-BE49-F238E27FC236}">
                <a16:creationId xmlns:a16="http://schemas.microsoft.com/office/drawing/2014/main" id="{C6EC2936-7A2C-DA5B-987E-A94AA151C05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843" r="32188" b="-1"/>
          <a:stretch/>
        </p:blipFill>
        <p:spPr>
          <a:xfrm>
            <a:off x="6856805" y="637032"/>
            <a:ext cx="295351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9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airplane wing and a city&#10;&#10;Description automatically generated">
            <a:extLst>
              <a:ext uri="{FF2B5EF4-FFF2-40B4-BE49-F238E27FC236}">
                <a16:creationId xmlns:a16="http://schemas.microsoft.com/office/drawing/2014/main" id="{B5E6A7F9-2864-EA16-4646-9FBFBC9F25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51448" r="9091" b="53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C55BF-FBDD-27E9-88F9-B19D68AB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dirty="0"/>
              <a:t>What Do You Want From Your Year Abroad?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27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ity&#10;&#10;Description automatically generated">
            <a:extLst>
              <a:ext uri="{FF2B5EF4-FFF2-40B4-BE49-F238E27FC236}">
                <a16:creationId xmlns:a16="http://schemas.microsoft.com/office/drawing/2014/main" id="{69B6DF28-6410-66EB-FF17-C40A58DF66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64" r="8542" b="-1"/>
          <a:stretch/>
        </p:blipFill>
        <p:spPr>
          <a:xfrm>
            <a:off x="4654295" y="10"/>
            <a:ext cx="7537704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489E29-742E-4D34-AB08-CE3217805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053153" y="1320127"/>
            <a:ext cx="4812846" cy="41954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E3A7A-2467-5FB2-20FC-008FC1A7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453" y="239039"/>
            <a:ext cx="6286856" cy="842060"/>
          </a:xfrm>
        </p:spPr>
        <p:txBody>
          <a:bodyPr>
            <a:normAutofit fontScale="90000"/>
          </a:bodyPr>
          <a:lstStyle/>
          <a:p>
            <a:r>
              <a:rPr lang="en-GB" sz="4900" dirty="0"/>
              <a:t>Choosing a University:</a:t>
            </a:r>
            <a:r>
              <a:rPr lang="en-GB" sz="2800" dirty="0"/>
              <a:t>:</a:t>
            </a:r>
          </a:p>
        </p:txBody>
      </p:sp>
      <p:pic>
        <p:nvPicPr>
          <p:cNvPr id="4" name="Picture 3" descr="A fountain in front of a building&#10;&#10;Description automatically generated">
            <a:extLst>
              <a:ext uri="{FF2B5EF4-FFF2-40B4-BE49-F238E27FC236}">
                <a16:creationId xmlns:a16="http://schemas.microsoft.com/office/drawing/2014/main" id="{E7172A16-E315-B18E-5FBD-97E5F48310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7" r="10406"/>
          <a:stretch/>
        </p:blipFill>
        <p:spPr>
          <a:xfrm>
            <a:off x="1" y="10"/>
            <a:ext cx="4662829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09B08-28F8-7D05-1B0E-DA99AEEF9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886" y="1517073"/>
            <a:ext cx="4169380" cy="36768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600" dirty="0"/>
              <a:t>Top Two: HKU (Hong Kong) and NUS (Singapore)</a:t>
            </a:r>
          </a:p>
          <a:p>
            <a:pPr>
              <a:lnSpc>
                <a:spcPct val="90000"/>
              </a:lnSpc>
            </a:pPr>
            <a:endParaRPr lang="en-GB" sz="1600" dirty="0"/>
          </a:p>
          <a:p>
            <a:pPr marL="0" indent="0">
              <a:lnSpc>
                <a:spcPct val="90000"/>
              </a:lnSpc>
              <a:buNone/>
            </a:pPr>
            <a:r>
              <a:rPr lang="en-GB" sz="1600" u="sng" dirty="0"/>
              <a:t>Consider:</a:t>
            </a:r>
          </a:p>
          <a:p>
            <a:pPr marL="0" indent="0">
              <a:lnSpc>
                <a:spcPct val="90000"/>
              </a:lnSpc>
              <a:buNone/>
            </a:pPr>
            <a:endParaRPr lang="en-GB" sz="1600" u="sng" dirty="0"/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GB" sz="1600" dirty="0"/>
              <a:t>Location</a:t>
            </a:r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GB" sz="1600" dirty="0"/>
              <a:t>Accommodation</a:t>
            </a:r>
          </a:p>
          <a:p>
            <a:pPr marL="457200" indent="-457200">
              <a:lnSpc>
                <a:spcPct val="90000"/>
              </a:lnSpc>
              <a:buAutoNum type="arabicParenR"/>
            </a:pPr>
            <a:r>
              <a:rPr lang="en-GB" sz="1600" dirty="0"/>
              <a:t>Modules</a:t>
            </a:r>
          </a:p>
          <a:p>
            <a:pPr marL="457200" indent="-457200">
              <a:lnSpc>
                <a:spcPct val="90000"/>
              </a:lnSpc>
              <a:buAutoNum type="arabicParenR"/>
            </a:pPr>
            <a:endParaRPr lang="en-GB" sz="1600" dirty="0"/>
          </a:p>
          <a:p>
            <a:pPr>
              <a:lnSpc>
                <a:spcPct val="90000"/>
              </a:lnSpc>
            </a:pPr>
            <a:r>
              <a:rPr lang="en-GB" sz="1600" dirty="0"/>
              <a:t>Which courses and locations are right for you?</a:t>
            </a:r>
          </a:p>
          <a:p>
            <a:pPr>
              <a:lnSpc>
                <a:spcPct val="90000"/>
              </a:lnSpc>
            </a:pPr>
            <a:endParaRPr lang="en-GB" sz="900" dirty="0"/>
          </a:p>
          <a:p>
            <a:pPr>
              <a:lnSpc>
                <a:spcPct val="90000"/>
              </a:lnSpc>
            </a:pP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4166130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E139F-ACA1-B6DA-B35F-3FC2B9C8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GB" dirty="0"/>
              <a:t>The University of Hong Kong:</a:t>
            </a: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 descr="A tall buildings in a city&#10;&#10;Description automatically generated">
            <a:extLst>
              <a:ext uri="{FF2B5EF4-FFF2-40B4-BE49-F238E27FC236}">
                <a16:creationId xmlns:a16="http://schemas.microsoft.com/office/drawing/2014/main" id="{B4190D5A-B4A1-CB5C-AFFF-ED0464AF47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733" r="1" b="7956"/>
          <a:stretch/>
        </p:blipFill>
        <p:spPr>
          <a:xfrm>
            <a:off x="3" y="10"/>
            <a:ext cx="4971922" cy="3428990"/>
          </a:xfrm>
          <a:custGeom>
            <a:avLst/>
            <a:gdLst/>
            <a:ahLst/>
            <a:cxnLst/>
            <a:rect l="l" t="t" r="r" b="b"/>
            <a:pathLst>
              <a:path w="4971922" h="3429000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29000"/>
                </a:lnTo>
                <a:lnTo>
                  <a:pt x="0" y="3429000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D04D3-E145-E3A0-159E-0EABE1F9B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847" y="2275711"/>
            <a:ext cx="6309995" cy="41598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3000" dirty="0"/>
          </a:p>
          <a:p>
            <a:r>
              <a:rPr lang="en-GB" sz="3000" dirty="0"/>
              <a:t>2 Campuses in one!</a:t>
            </a:r>
          </a:p>
          <a:p>
            <a:endParaRPr lang="en-GB" sz="3000" dirty="0"/>
          </a:p>
          <a:p>
            <a:r>
              <a:rPr lang="en-GB" sz="3000" dirty="0"/>
              <a:t>Over 10 Canteens / Restaurants!</a:t>
            </a:r>
          </a:p>
          <a:p>
            <a:endParaRPr lang="en-GB" sz="3000" dirty="0"/>
          </a:p>
          <a:p>
            <a:r>
              <a:rPr lang="en-GB" sz="3000" dirty="0"/>
              <a:t>The Common Core!</a:t>
            </a:r>
          </a:p>
          <a:p>
            <a:endParaRPr lang="en-GB" sz="3000" dirty="0"/>
          </a:p>
          <a:p>
            <a:r>
              <a:rPr lang="en-GB" sz="3000" dirty="0"/>
              <a:t>Vibrant student community!</a:t>
            </a:r>
          </a:p>
          <a:p>
            <a:endParaRPr lang="en-GB" sz="30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6E631-B3EE-7EEE-6574-27F3DE1DB5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546" r="2" b="39639"/>
          <a:stretch/>
        </p:blipFill>
        <p:spPr>
          <a:xfrm>
            <a:off x="20" y="3428999"/>
            <a:ext cx="4973079" cy="3429001"/>
          </a:xfrm>
          <a:custGeom>
            <a:avLst/>
            <a:gdLst/>
            <a:ahLst/>
            <a:cxnLst/>
            <a:rect l="l" t="t" r="r" b="b"/>
            <a:pathLst>
              <a:path w="4973099" h="3429001">
                <a:moveTo>
                  <a:pt x="0" y="0"/>
                </a:moveTo>
                <a:lnTo>
                  <a:pt x="4720965" y="0"/>
                </a:lnTo>
                <a:lnTo>
                  <a:pt x="4720965" y="56236"/>
                </a:lnTo>
                <a:lnTo>
                  <a:pt x="4722982" y="196139"/>
                </a:lnTo>
                <a:lnTo>
                  <a:pt x="4726007" y="333299"/>
                </a:lnTo>
                <a:lnTo>
                  <a:pt x="4728865" y="469087"/>
                </a:lnTo>
                <a:lnTo>
                  <a:pt x="4732059" y="602133"/>
                </a:lnTo>
                <a:lnTo>
                  <a:pt x="4736933" y="734492"/>
                </a:lnTo>
                <a:lnTo>
                  <a:pt x="4742144" y="864793"/>
                </a:lnTo>
                <a:lnTo>
                  <a:pt x="4746850" y="992352"/>
                </a:lnTo>
                <a:lnTo>
                  <a:pt x="4760130" y="1241298"/>
                </a:lnTo>
                <a:lnTo>
                  <a:pt x="4774249" y="1479956"/>
                </a:lnTo>
                <a:lnTo>
                  <a:pt x="4789041" y="1709013"/>
                </a:lnTo>
                <a:lnTo>
                  <a:pt x="4805346" y="1925726"/>
                </a:lnTo>
                <a:lnTo>
                  <a:pt x="4822323" y="2132838"/>
                </a:lnTo>
                <a:lnTo>
                  <a:pt x="4840644" y="2324862"/>
                </a:lnTo>
                <a:lnTo>
                  <a:pt x="4858630" y="2505227"/>
                </a:lnTo>
                <a:lnTo>
                  <a:pt x="4876615" y="2671191"/>
                </a:lnTo>
                <a:lnTo>
                  <a:pt x="4893592" y="2823438"/>
                </a:lnTo>
                <a:lnTo>
                  <a:pt x="4909729" y="2958541"/>
                </a:lnTo>
                <a:lnTo>
                  <a:pt x="4925025" y="3080613"/>
                </a:lnTo>
                <a:lnTo>
                  <a:pt x="4937800" y="3183483"/>
                </a:lnTo>
                <a:lnTo>
                  <a:pt x="4949902" y="3269894"/>
                </a:lnTo>
                <a:lnTo>
                  <a:pt x="4967216" y="3388538"/>
                </a:lnTo>
                <a:lnTo>
                  <a:pt x="4973099" y="3429000"/>
                </a:lnTo>
                <a:lnTo>
                  <a:pt x="4075210" y="3429000"/>
                </a:lnTo>
                <a:lnTo>
                  <a:pt x="4075210" y="3429001"/>
                </a:lnTo>
                <a:lnTo>
                  <a:pt x="0" y="34290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518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8E5CB-4656-DF34-D06E-9ED81C6F2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GB" dirty="0"/>
              <a:t>Clubs &amp; Societies:</a:t>
            </a:r>
          </a:p>
        </p:txBody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 descr="A group of people rowing a boat&#10;&#10;Description automatically generated">
            <a:extLst>
              <a:ext uri="{FF2B5EF4-FFF2-40B4-BE49-F238E27FC236}">
                <a16:creationId xmlns:a16="http://schemas.microsoft.com/office/drawing/2014/main" id="{AB07E5E3-D2DE-116E-6296-3F943F3B6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r="152" b="3"/>
          <a:stretch/>
        </p:blipFill>
        <p:spPr>
          <a:xfrm>
            <a:off x="3" y="10"/>
            <a:ext cx="4971922" cy="3428990"/>
          </a:xfrm>
          <a:custGeom>
            <a:avLst/>
            <a:gdLst/>
            <a:ahLst/>
            <a:cxnLst/>
            <a:rect l="l" t="t" r="r" b="b"/>
            <a:pathLst>
              <a:path w="4971922" h="3429000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29000"/>
                </a:lnTo>
                <a:lnTo>
                  <a:pt x="0" y="3429000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71C08-989D-AA8A-75C5-D4DEC20D1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4638903" cy="4195481"/>
          </a:xfrm>
        </p:spPr>
        <p:txBody>
          <a:bodyPr>
            <a:normAutofit/>
          </a:bodyPr>
          <a:lstStyle/>
          <a:p>
            <a:r>
              <a:rPr lang="en-GB"/>
              <a:t>Early student fair then weekly campus booths</a:t>
            </a:r>
          </a:p>
          <a:p>
            <a:endParaRPr lang="en-GB"/>
          </a:p>
          <a:p>
            <a:r>
              <a:rPr lang="en-GB" b="1"/>
              <a:t>HKUDB – Dragon Boat Club: Training and Races</a:t>
            </a:r>
          </a:p>
          <a:p>
            <a:endParaRPr lang="en-GB"/>
          </a:p>
          <a:p>
            <a:r>
              <a:rPr lang="en-GB"/>
              <a:t>Art, Calligraphy Societies!</a:t>
            </a:r>
          </a:p>
          <a:p>
            <a:pPr marL="0" indent="0">
              <a:buNone/>
            </a:pPr>
            <a:endParaRPr lang="en-GB"/>
          </a:p>
          <a:p>
            <a:r>
              <a:rPr lang="en-GB"/>
              <a:t>Application before travel?</a:t>
            </a:r>
          </a:p>
          <a:p>
            <a:endParaRPr lang="en-GB"/>
          </a:p>
        </p:txBody>
      </p:sp>
      <p:pic>
        <p:nvPicPr>
          <p:cNvPr id="19" name="Picture 18" descr="A group of people holding paddles&#10;&#10;Description automatically generated">
            <a:extLst>
              <a:ext uri="{FF2B5EF4-FFF2-40B4-BE49-F238E27FC236}">
                <a16:creationId xmlns:a16="http://schemas.microsoft.com/office/drawing/2014/main" id="{733D0B3E-0015-A6C6-D6C3-968BECD3C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 b="2"/>
          <a:stretch/>
        </p:blipFill>
        <p:spPr>
          <a:xfrm>
            <a:off x="20" y="3428999"/>
            <a:ext cx="4973079" cy="3429001"/>
          </a:xfrm>
          <a:custGeom>
            <a:avLst/>
            <a:gdLst/>
            <a:ahLst/>
            <a:cxnLst/>
            <a:rect l="l" t="t" r="r" b="b"/>
            <a:pathLst>
              <a:path w="4973099" h="3429001">
                <a:moveTo>
                  <a:pt x="0" y="0"/>
                </a:moveTo>
                <a:lnTo>
                  <a:pt x="4720965" y="0"/>
                </a:lnTo>
                <a:lnTo>
                  <a:pt x="4720965" y="56236"/>
                </a:lnTo>
                <a:lnTo>
                  <a:pt x="4722982" y="196139"/>
                </a:lnTo>
                <a:lnTo>
                  <a:pt x="4726007" y="333299"/>
                </a:lnTo>
                <a:lnTo>
                  <a:pt x="4728865" y="469087"/>
                </a:lnTo>
                <a:lnTo>
                  <a:pt x="4732059" y="602133"/>
                </a:lnTo>
                <a:lnTo>
                  <a:pt x="4736933" y="734492"/>
                </a:lnTo>
                <a:lnTo>
                  <a:pt x="4742144" y="864793"/>
                </a:lnTo>
                <a:lnTo>
                  <a:pt x="4746850" y="992352"/>
                </a:lnTo>
                <a:lnTo>
                  <a:pt x="4760130" y="1241298"/>
                </a:lnTo>
                <a:lnTo>
                  <a:pt x="4774249" y="1479956"/>
                </a:lnTo>
                <a:lnTo>
                  <a:pt x="4789041" y="1709013"/>
                </a:lnTo>
                <a:lnTo>
                  <a:pt x="4805346" y="1925726"/>
                </a:lnTo>
                <a:lnTo>
                  <a:pt x="4822323" y="2132838"/>
                </a:lnTo>
                <a:lnTo>
                  <a:pt x="4840644" y="2324862"/>
                </a:lnTo>
                <a:lnTo>
                  <a:pt x="4858630" y="2505227"/>
                </a:lnTo>
                <a:lnTo>
                  <a:pt x="4876615" y="2671191"/>
                </a:lnTo>
                <a:lnTo>
                  <a:pt x="4893592" y="2823438"/>
                </a:lnTo>
                <a:lnTo>
                  <a:pt x="4909729" y="2958541"/>
                </a:lnTo>
                <a:lnTo>
                  <a:pt x="4925025" y="3080613"/>
                </a:lnTo>
                <a:lnTo>
                  <a:pt x="4937800" y="3183483"/>
                </a:lnTo>
                <a:lnTo>
                  <a:pt x="4949902" y="3269894"/>
                </a:lnTo>
                <a:lnTo>
                  <a:pt x="4967216" y="3388538"/>
                </a:lnTo>
                <a:lnTo>
                  <a:pt x="4973099" y="3429000"/>
                </a:lnTo>
                <a:lnTo>
                  <a:pt x="4075210" y="3429000"/>
                </a:lnTo>
                <a:lnTo>
                  <a:pt x="4075210" y="3429001"/>
                </a:lnTo>
                <a:lnTo>
                  <a:pt x="0" y="34290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599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66B5-7474-96E5-1710-131E38A44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r>
              <a:rPr lang="en-GB" dirty="0"/>
              <a:t>Life Abroad:</a:t>
            </a:r>
          </a:p>
        </p:txBody>
      </p:sp>
      <p:pic>
        <p:nvPicPr>
          <p:cNvPr id="4" name="Picture 3" descr="An aerial view of a amusement park&#10;&#10;Description automatically generated">
            <a:extLst>
              <a:ext uri="{FF2B5EF4-FFF2-40B4-BE49-F238E27FC236}">
                <a16:creationId xmlns:a16="http://schemas.microsoft.com/office/drawing/2014/main" id="{28D09C47-89D3-F456-6C62-E108ADF9B8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08" r="3" b="9215"/>
          <a:stretch/>
        </p:blipFill>
        <p:spPr>
          <a:xfrm>
            <a:off x="5316658" y="10"/>
            <a:ext cx="6873804" cy="3428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E478A-9B9B-4F32-906C-273776BD7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F3293-CF93-DC65-547D-15CB0129D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1570047"/>
            <a:ext cx="4230817" cy="48352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It’s Pass / Fail (at least for geography!)</a:t>
            </a:r>
          </a:p>
          <a:p>
            <a:pPr>
              <a:lnSpc>
                <a:spcPct val="90000"/>
              </a:lnSpc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Opportunities to travel &amp; explore!</a:t>
            </a:r>
          </a:p>
          <a:p>
            <a:pPr>
              <a:lnSpc>
                <a:spcPct val="90000"/>
              </a:lnSpc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b="1" dirty="0"/>
              <a:t>E.g.</a:t>
            </a:r>
            <a:r>
              <a:rPr lang="en-GB" dirty="0"/>
              <a:t> Weekly theme park trips -&gt; and a trip to Water World!</a:t>
            </a:r>
          </a:p>
          <a:p>
            <a:pPr>
              <a:lnSpc>
                <a:spcPct val="90000"/>
              </a:lnSpc>
            </a:pPr>
            <a:endParaRPr lang="en-GB" b="1" dirty="0"/>
          </a:p>
          <a:p>
            <a:pPr>
              <a:lnSpc>
                <a:spcPct val="90000"/>
              </a:lnSpc>
            </a:pPr>
            <a:r>
              <a:rPr lang="en-GB" dirty="0"/>
              <a:t>You get out what you put in!</a:t>
            </a:r>
          </a:p>
          <a:p>
            <a:pPr>
              <a:lnSpc>
                <a:spcPct val="90000"/>
              </a:lnSpc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Supportive network of exchange students!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8F2DA-F7D3-AC94-9686-D1219AEF85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209"/>
          <a:stretch/>
        </p:blipFill>
        <p:spPr>
          <a:xfrm>
            <a:off x="5316658" y="3428998"/>
            <a:ext cx="3436902" cy="3428998"/>
          </a:xfrm>
          <a:prstGeom prst="rect">
            <a:avLst/>
          </a:prstGeom>
        </p:spPr>
      </p:pic>
      <p:pic>
        <p:nvPicPr>
          <p:cNvPr id="5" name="Picture 4" descr="Two men standing next to a table with a cake&#10;&#10;Description automatically generated">
            <a:extLst>
              <a:ext uri="{FF2B5EF4-FFF2-40B4-BE49-F238E27FC236}">
                <a16:creationId xmlns:a16="http://schemas.microsoft.com/office/drawing/2014/main" id="{A4F10FB8-F8E8-F469-846E-3C12D374DC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5" b="8706"/>
          <a:stretch/>
        </p:blipFill>
        <p:spPr>
          <a:xfrm>
            <a:off x="8753560" y="3428998"/>
            <a:ext cx="3436902" cy="342899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3675D8-8B7A-4149-AD08-B81A69EC6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FE85DE-8857-4E6E-800A-944BB57F9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80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66B5-7474-96E5-1710-131E38A44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r>
              <a:rPr lang="en-GB" dirty="0"/>
              <a:t>My Modules:</a:t>
            </a:r>
          </a:p>
        </p:txBody>
      </p:sp>
      <p:pic>
        <p:nvPicPr>
          <p:cNvPr id="4" name="Picture 3" descr="An aerial view of a amusement park&#10;&#10;Description automatically generated">
            <a:extLst>
              <a:ext uri="{FF2B5EF4-FFF2-40B4-BE49-F238E27FC236}">
                <a16:creationId xmlns:a16="http://schemas.microsoft.com/office/drawing/2014/main" id="{28D09C47-89D3-F456-6C62-E108ADF9B8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08" r="3" b="9215"/>
          <a:stretch/>
        </p:blipFill>
        <p:spPr>
          <a:xfrm>
            <a:off x="5316658" y="10"/>
            <a:ext cx="6873804" cy="34289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F3293-CF93-DC65-547D-15CB0129D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1570047"/>
            <a:ext cx="4230817" cy="483523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dirty="0"/>
              <a:t>Urban Planning: Principles and Practices</a:t>
            </a:r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Smartphones, K-pop and Kimchi: South Korea Beyond The Miracle</a:t>
            </a:r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Cantonese as a Foreign Language</a:t>
            </a:r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Urban Legends: Fact, Myth, Interpretation</a:t>
            </a:r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Introduction to Psychology</a:t>
            </a:r>
          </a:p>
          <a:p>
            <a:pPr>
              <a:lnSpc>
                <a:spcPct val="90000"/>
              </a:lnSpc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8F2DA-F7D3-AC94-9686-D1219AEF85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09"/>
          <a:stretch/>
        </p:blipFill>
        <p:spPr>
          <a:xfrm>
            <a:off x="5316658" y="3428998"/>
            <a:ext cx="3436902" cy="3428998"/>
          </a:xfrm>
          <a:prstGeom prst="rect">
            <a:avLst/>
          </a:prstGeom>
        </p:spPr>
      </p:pic>
      <p:pic>
        <p:nvPicPr>
          <p:cNvPr id="5" name="Picture 4" descr="Two men standing next to a table with a cake&#10;&#10;Description automatically generated">
            <a:extLst>
              <a:ext uri="{FF2B5EF4-FFF2-40B4-BE49-F238E27FC236}">
                <a16:creationId xmlns:a16="http://schemas.microsoft.com/office/drawing/2014/main" id="{A4F10FB8-F8E8-F469-846E-3C12D374DC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5" b="8706"/>
          <a:stretch/>
        </p:blipFill>
        <p:spPr>
          <a:xfrm>
            <a:off x="8753560" y="3428998"/>
            <a:ext cx="3436902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6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D7894-A7AC-F469-79C6-3A6C277E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91897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BEBEB"/>
                </a:solidFill>
              </a:rPr>
              <a:t>Challenges: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16351-4E32-026B-2E52-374407243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714501"/>
            <a:ext cx="6188189" cy="4675574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rgbClr val="FFFFFF"/>
                </a:solidFill>
              </a:rPr>
              <a:t>Pre-departure process</a:t>
            </a:r>
          </a:p>
          <a:p>
            <a:pPr marL="0" indent="0">
              <a:buNone/>
            </a:pPr>
            <a:endParaRPr lang="en-GB" sz="2600" dirty="0">
              <a:solidFill>
                <a:srgbClr val="FFFFFF"/>
              </a:solidFill>
            </a:endParaRPr>
          </a:p>
          <a:p>
            <a:r>
              <a:rPr lang="en-GB" sz="2600" dirty="0">
                <a:solidFill>
                  <a:srgbClr val="FFFFFF"/>
                </a:solidFill>
              </a:rPr>
              <a:t>Adjusting to heat</a:t>
            </a:r>
          </a:p>
          <a:p>
            <a:endParaRPr lang="en-GB" sz="2600" dirty="0">
              <a:solidFill>
                <a:srgbClr val="FFFFFF"/>
              </a:solidFill>
            </a:endParaRPr>
          </a:p>
          <a:p>
            <a:r>
              <a:rPr lang="en-GB" sz="2600" dirty="0">
                <a:solidFill>
                  <a:srgbClr val="FFFFFF"/>
                </a:solidFill>
              </a:rPr>
              <a:t>Finding time for myself</a:t>
            </a:r>
          </a:p>
          <a:p>
            <a:endParaRPr lang="en-GB" sz="2600" dirty="0">
              <a:solidFill>
                <a:srgbClr val="FFFFFF"/>
              </a:solidFill>
            </a:endParaRPr>
          </a:p>
          <a:p>
            <a:r>
              <a:rPr lang="en-GB" sz="2600" dirty="0">
                <a:solidFill>
                  <a:srgbClr val="FFFFFF"/>
                </a:solidFill>
              </a:rPr>
              <a:t>Making friends (local and international)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EA439A-6BCF-4C4B-D906-12A86147F1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45" r="2" b="2"/>
          <a:stretch/>
        </p:blipFill>
        <p:spPr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E925AEB-C0D0-8AF5-489B-5CF7A18230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390" r="-1" b="-1"/>
          <a:stretch/>
        </p:blipFill>
        <p:spPr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2809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85FA2-32DF-726E-655C-27A2B0FB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2"/>
            <a:ext cx="6246093" cy="928254"/>
          </a:xfrm>
        </p:spPr>
        <p:txBody>
          <a:bodyPr>
            <a:normAutofit/>
          </a:bodyPr>
          <a:lstStyle/>
          <a:p>
            <a:r>
              <a:rPr lang="en-GB" dirty="0"/>
              <a:t>Personal Growth:</a:t>
            </a:r>
          </a:p>
        </p:txBody>
      </p:sp>
      <p:pic>
        <p:nvPicPr>
          <p:cNvPr id="5" name="Picture 4" descr="A city skyline at night&#10;&#10;Description automatically generated">
            <a:extLst>
              <a:ext uri="{FF2B5EF4-FFF2-40B4-BE49-F238E27FC236}">
                <a16:creationId xmlns:a16="http://schemas.microsoft.com/office/drawing/2014/main" id="{117C3253-4453-40A7-81E2-0E7662339F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309" b="3923"/>
          <a:stretch/>
        </p:blipFill>
        <p:spPr>
          <a:xfrm>
            <a:off x="7554138" y="609137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D66203-18BB-40A2-B632-9356FE169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CE6D3-DCB7-03C2-5109-A0A73AE23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5" y="1537856"/>
            <a:ext cx="6253484" cy="4710543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GB" sz="1900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GB" sz="2800" dirty="0"/>
              <a:t>“ Spending time abroad really determines what is you and what is your environment”</a:t>
            </a:r>
          </a:p>
          <a:p>
            <a:pPr marL="0" indent="0">
              <a:lnSpc>
                <a:spcPct val="90000"/>
              </a:lnSpc>
              <a:buNone/>
            </a:pPr>
            <a:endParaRPr lang="en-GB" sz="2800" dirty="0"/>
          </a:p>
          <a:p>
            <a:pPr>
              <a:lnSpc>
                <a:spcPct val="90000"/>
              </a:lnSpc>
            </a:pPr>
            <a:r>
              <a:rPr lang="en-GB" sz="2800" dirty="0"/>
              <a:t>A blank slate!</a:t>
            </a:r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r>
              <a:rPr lang="en-GB" sz="2800" dirty="0"/>
              <a:t>Introduction to language and culture</a:t>
            </a:r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r>
              <a:rPr lang="en-GB" sz="2800" dirty="0"/>
              <a:t>Leadership &amp; Organisation</a:t>
            </a:r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r>
              <a:rPr lang="en-GB" sz="2800" dirty="0"/>
              <a:t>LinkedIn post inspiration!</a:t>
            </a:r>
          </a:p>
          <a:p>
            <a:pPr marL="0" indent="0">
              <a:lnSpc>
                <a:spcPct val="90000"/>
              </a:lnSpc>
              <a:buNone/>
            </a:pPr>
            <a:endParaRPr lang="en-GB" sz="1900" dirty="0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A29A23B-D61E-4270-68A1-924771D100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0" r="13062" b="-4"/>
          <a:stretch/>
        </p:blipFill>
        <p:spPr>
          <a:xfrm>
            <a:off x="7554138" y="3482108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9914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310</Words>
  <Application>Microsoft Office PowerPoint</Application>
  <PresentationFormat>Widescreen</PresentationFormat>
  <Paragraphs>93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Century Gothic</vt:lpstr>
      <vt:lpstr>Wingdings 3</vt:lpstr>
      <vt:lpstr>Ion</vt:lpstr>
      <vt:lpstr>Study Abroad in Hong Kong!</vt:lpstr>
      <vt:lpstr>What Do You Want From Your Year Abroad?</vt:lpstr>
      <vt:lpstr>Choosing a University::</vt:lpstr>
      <vt:lpstr>The University of Hong Kong:</vt:lpstr>
      <vt:lpstr>Clubs &amp; Societies:</vt:lpstr>
      <vt:lpstr>Life Abroad:</vt:lpstr>
      <vt:lpstr>My Modules:</vt:lpstr>
      <vt:lpstr>Challenges:</vt:lpstr>
      <vt:lpstr>Personal Growth:</vt:lpstr>
      <vt:lpstr>In Conclusion…</vt:lpstr>
      <vt:lpstr>Thank you for Watching and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Jozef Prywata</dc:creator>
  <cp:lastModifiedBy>Jozef Prywata</cp:lastModifiedBy>
  <cp:revision>2</cp:revision>
  <dcterms:created xsi:type="dcterms:W3CDTF">2024-10-15T02:23:06Z</dcterms:created>
  <dcterms:modified xsi:type="dcterms:W3CDTF">2024-10-20T11:00:32Z</dcterms:modified>
</cp:coreProperties>
</file>