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sldIdLst>
    <p:sldId id="256" r:id="rId3"/>
    <p:sldId id="257" r:id="rId4"/>
    <p:sldId id="258" r:id="rId5"/>
    <p:sldId id="287" r:id="rId6"/>
    <p:sldId id="288" r:id="rId7"/>
    <p:sldId id="310" r:id="rId8"/>
    <p:sldId id="268" r:id="rId9"/>
    <p:sldId id="289" r:id="rId10"/>
    <p:sldId id="290" r:id="rId11"/>
    <p:sldId id="291" r:id="rId12"/>
    <p:sldId id="346" r:id="rId13"/>
    <p:sldId id="292" r:id="rId14"/>
    <p:sldId id="349" r:id="rId15"/>
    <p:sldId id="333" r:id="rId16"/>
    <p:sldId id="338" r:id="rId17"/>
    <p:sldId id="345" r:id="rId18"/>
    <p:sldId id="328" r:id="rId19"/>
    <p:sldId id="335" r:id="rId20"/>
    <p:sldId id="269" r:id="rId21"/>
    <p:sldId id="293" r:id="rId22"/>
    <p:sldId id="294" r:id="rId23"/>
    <p:sldId id="350" r:id="rId24"/>
    <p:sldId id="295" r:id="rId25"/>
    <p:sldId id="318" r:id="rId26"/>
    <p:sldId id="321" r:id="rId27"/>
    <p:sldId id="270" r:id="rId28"/>
    <p:sldId id="297" r:id="rId29"/>
    <p:sldId id="322" r:id="rId30"/>
    <p:sldId id="341" r:id="rId31"/>
    <p:sldId id="320" r:id="rId32"/>
    <p:sldId id="299" r:id="rId33"/>
    <p:sldId id="300" r:id="rId34"/>
    <p:sldId id="301" r:id="rId35"/>
    <p:sldId id="325" r:id="rId36"/>
    <p:sldId id="326" r:id="rId37"/>
    <p:sldId id="303" r:id="rId38"/>
    <p:sldId id="272" r:id="rId39"/>
    <p:sldId id="304" r:id="rId40"/>
    <p:sldId id="305" r:id="rId41"/>
    <p:sldId id="273" r:id="rId42"/>
    <p:sldId id="306" r:id="rId43"/>
    <p:sldId id="329" r:id="rId44"/>
    <p:sldId id="308" r:id="rId45"/>
    <p:sldId id="274" r:id="rId46"/>
    <p:sldId id="307" r:id="rId47"/>
    <p:sldId id="330" r:id="rId48"/>
    <p:sldId id="343" r:id="rId49"/>
    <p:sldId id="275" r:id="rId50"/>
    <p:sldId id="259" r:id="rId51"/>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2EA7A19-3BC6-D07A-DF6F-ED4537794492}" name="Fromont Briens" initials="FB" userId="Fromont Briens"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465"/>
    <a:srgbClr val="3298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64"/>
    <p:restoredTop sz="96327"/>
  </p:normalViewPr>
  <p:slideViewPr>
    <p:cSldViewPr snapToGrid="0">
      <p:cViewPr varScale="1">
        <p:scale>
          <a:sx n="99" d="100"/>
          <a:sy n="99" d="100"/>
        </p:scale>
        <p:origin x="72"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8" Type="http://schemas.openxmlformats.org/officeDocument/2006/relationships/customXml" Target="../customXml/item3.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microsoft.com/office/2018/10/relationships/authors" Target="author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customXml" Target="../customXml/item2.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DECB2D-E453-0F41-9870-538E076B5689}" type="doc">
      <dgm:prSet loTypeId="urn:microsoft.com/office/officeart/2005/8/layout/pyramid1" loCatId="" qsTypeId="urn:microsoft.com/office/officeart/2005/8/quickstyle/simple1" qsCatId="simple" csTypeId="urn:microsoft.com/office/officeart/2005/8/colors/accent3_2" csCatId="accent3" phldr="1"/>
      <dgm:spPr/>
      <dgm:t>
        <a:bodyPr/>
        <a:lstStyle/>
        <a:p>
          <a:endParaRPr lang="fr-FR"/>
        </a:p>
      </dgm:t>
    </dgm:pt>
    <dgm:pt modelId="{0A45C819-EBC9-AE44-B9AF-2867A0F97B21}">
      <dgm:prSet phldrT="[Texte]" custT="1"/>
      <dgm:spPr>
        <a:solidFill>
          <a:schemeClr val="accent2"/>
        </a:solidFill>
      </dgm:spPr>
      <dgm:t>
        <a:bodyPr/>
        <a:lstStyle/>
        <a:p>
          <a:endParaRPr lang="fr-FR" sz="1200" b="1" dirty="0" err="1"/>
        </a:p>
        <a:p>
          <a:endParaRPr lang="fr-FR" sz="1200" b="1" dirty="0" err="1"/>
        </a:p>
        <a:p>
          <a:r>
            <a:rPr lang="fr-FR" sz="1800" b="1" dirty="0" err="1"/>
            <a:t>Company-level</a:t>
          </a:r>
          <a:r>
            <a:rPr lang="fr-FR" sz="1800" b="1" dirty="0"/>
            <a:t> </a:t>
          </a:r>
          <a:br>
            <a:rPr lang="fr-FR" sz="1800" b="1" dirty="0"/>
          </a:br>
          <a:r>
            <a:rPr lang="fr-FR" sz="1800" b="1" dirty="0"/>
            <a:t>pension </a:t>
          </a:r>
          <a:r>
            <a:rPr lang="fr-FR" sz="1800" b="1" dirty="0" err="1"/>
            <a:t>scheme</a:t>
          </a:r>
          <a:r>
            <a:rPr lang="fr-FR" sz="1800" b="1" dirty="0"/>
            <a:t>,</a:t>
          </a:r>
        </a:p>
        <a:p>
          <a:r>
            <a:rPr lang="fr-FR" sz="1800" dirty="0"/>
            <a:t> </a:t>
          </a:r>
          <a:r>
            <a:rPr lang="fr-FR" sz="1800" dirty="0" err="1"/>
            <a:t>Optional</a:t>
          </a:r>
          <a:r>
            <a:rPr lang="fr-FR" sz="1800" dirty="0"/>
            <a:t> </a:t>
          </a:r>
          <a:r>
            <a:rPr lang="fr-FR" sz="1800" dirty="0" err="1"/>
            <a:t>systems (DB / DC)</a:t>
          </a:r>
          <a:endParaRPr lang="fr-FR" sz="1800" dirty="0"/>
        </a:p>
      </dgm:t>
    </dgm:pt>
    <dgm:pt modelId="{AF1B5DE4-A019-C94B-B6C1-26FAAC43E9AC}" type="parTrans" cxnId="{6EBF1731-BE6B-9E48-9D2E-B60D1ACB7E83}">
      <dgm:prSet/>
      <dgm:spPr/>
      <dgm:t>
        <a:bodyPr/>
        <a:lstStyle/>
        <a:p>
          <a:endParaRPr lang="fr-FR"/>
        </a:p>
      </dgm:t>
    </dgm:pt>
    <dgm:pt modelId="{B3D3C3B9-86D6-6744-9E3B-624CE74C345A}" type="sibTrans" cxnId="{6EBF1731-BE6B-9E48-9D2E-B60D1ACB7E83}">
      <dgm:prSet/>
      <dgm:spPr/>
      <dgm:t>
        <a:bodyPr/>
        <a:lstStyle/>
        <a:p>
          <a:endParaRPr lang="fr-FR"/>
        </a:p>
      </dgm:t>
    </dgm:pt>
    <dgm:pt modelId="{B2C6A12E-4FE9-364C-BD53-B3B33CD9F042}">
      <dgm:prSet phldrT="[Texte]" custT="1"/>
      <dgm:spPr>
        <a:solidFill>
          <a:schemeClr val="accent3"/>
        </a:solidFill>
      </dgm:spPr>
      <dgm:t>
        <a:bodyPr/>
        <a:lstStyle/>
        <a:p>
          <a:r>
            <a:rPr lang="fr-FR" sz="1800" b="1" dirty="0" err="1"/>
            <a:t>Mandatory</a:t>
          </a:r>
          <a:r>
            <a:rPr lang="fr-FR" sz="1800" b="1" dirty="0"/>
            <a:t> </a:t>
          </a:r>
          <a:r>
            <a:rPr lang="fr-FR" sz="1800" b="1" dirty="0" err="1"/>
            <a:t>complementary</a:t>
          </a:r>
          <a:r>
            <a:rPr lang="fr-FR" sz="1800" b="1" dirty="0"/>
            <a:t> pension </a:t>
          </a:r>
          <a:r>
            <a:rPr lang="fr-FR" sz="1800" b="1" dirty="0" err="1"/>
            <a:t>scheme</a:t>
          </a:r>
          <a:endParaRPr lang="fr-FR" sz="1800" b="1" dirty="0"/>
        </a:p>
        <a:p>
          <a:r>
            <a:rPr lang="fr-FR" sz="1800" b="0" dirty="0"/>
            <a:t>« AGIRC / ARRCO »</a:t>
          </a:r>
        </a:p>
      </dgm:t>
    </dgm:pt>
    <dgm:pt modelId="{0485802D-24CE-F347-851E-EE9E4CCC7C74}" type="sibTrans" cxnId="{C168F404-3C60-3947-BD99-CD25FAF6C99F}">
      <dgm:prSet/>
      <dgm:spPr/>
      <dgm:t>
        <a:bodyPr/>
        <a:lstStyle/>
        <a:p>
          <a:endParaRPr lang="fr-FR"/>
        </a:p>
      </dgm:t>
    </dgm:pt>
    <dgm:pt modelId="{58404648-1AFE-994F-B312-9D6DDF84F586}" type="parTrans" cxnId="{C168F404-3C60-3947-BD99-CD25FAF6C99F}">
      <dgm:prSet/>
      <dgm:spPr/>
      <dgm:t>
        <a:bodyPr/>
        <a:lstStyle/>
        <a:p>
          <a:endParaRPr lang="fr-FR"/>
        </a:p>
      </dgm:t>
    </dgm:pt>
    <dgm:pt modelId="{4F9DE396-1645-9F46-8B4F-DDE168342C3E}">
      <dgm:prSet phldrT="[Texte]" custT="1"/>
      <dgm:spPr>
        <a:solidFill>
          <a:schemeClr val="accent4"/>
        </a:solidFill>
      </dgm:spPr>
      <dgm:t>
        <a:bodyPr/>
        <a:lstStyle/>
        <a:p>
          <a:r>
            <a:rPr lang="fr-FR" sz="1800" b="1" dirty="0" err="1"/>
            <a:t>Mandatory</a:t>
          </a:r>
          <a:r>
            <a:rPr lang="fr-FR" sz="1800" b="1" dirty="0"/>
            <a:t> basic </a:t>
          </a:r>
          <a:r>
            <a:rPr lang="fr-FR" sz="1800" b="1" dirty="0" err="1"/>
            <a:t>scheme</a:t>
          </a:r>
          <a:r>
            <a:rPr lang="fr-FR" sz="1800" b="1" dirty="0"/>
            <a:t>, </a:t>
          </a:r>
          <a:r>
            <a:rPr lang="fr-FR" sz="1800" b="1" dirty="0" err="1"/>
            <a:t>statutory</a:t>
          </a:r>
          <a:r>
            <a:rPr lang="fr-FR" sz="1800" b="1" dirty="0"/>
            <a:t> pension</a:t>
          </a:r>
        </a:p>
      </dgm:t>
    </dgm:pt>
    <dgm:pt modelId="{22087098-E102-8747-8219-1813D9F13BA0}" type="sibTrans" cxnId="{21D9499D-C373-644C-B763-51B73C46D29D}">
      <dgm:prSet/>
      <dgm:spPr/>
      <dgm:t>
        <a:bodyPr/>
        <a:lstStyle/>
        <a:p>
          <a:endParaRPr lang="fr-FR"/>
        </a:p>
      </dgm:t>
    </dgm:pt>
    <dgm:pt modelId="{EDADFDD2-5A9F-4745-B3B4-6718F481D3C9}" type="parTrans" cxnId="{21D9499D-C373-644C-B763-51B73C46D29D}">
      <dgm:prSet/>
      <dgm:spPr/>
      <dgm:t>
        <a:bodyPr/>
        <a:lstStyle/>
        <a:p>
          <a:endParaRPr lang="fr-FR"/>
        </a:p>
      </dgm:t>
    </dgm:pt>
    <dgm:pt modelId="{0D193582-D221-0A41-BD88-D220B6782489}" type="pres">
      <dgm:prSet presAssocID="{FDDECB2D-E453-0F41-9870-538E076B5689}" presName="Name0" presStyleCnt="0">
        <dgm:presLayoutVars>
          <dgm:dir/>
          <dgm:animLvl val="lvl"/>
          <dgm:resizeHandles val="exact"/>
        </dgm:presLayoutVars>
      </dgm:prSet>
      <dgm:spPr/>
    </dgm:pt>
    <dgm:pt modelId="{8106D8D0-6C9C-F240-AA68-67C127FE93A4}" type="pres">
      <dgm:prSet presAssocID="{0A45C819-EBC9-AE44-B9AF-2867A0F97B21}" presName="Name8" presStyleCnt="0"/>
      <dgm:spPr/>
    </dgm:pt>
    <dgm:pt modelId="{77D00085-4B94-384B-AAEE-2821C36CA7BA}" type="pres">
      <dgm:prSet presAssocID="{0A45C819-EBC9-AE44-B9AF-2867A0F97B21}" presName="level" presStyleLbl="node1" presStyleIdx="0" presStyleCnt="3">
        <dgm:presLayoutVars>
          <dgm:chMax val="1"/>
          <dgm:bulletEnabled val="1"/>
        </dgm:presLayoutVars>
      </dgm:prSet>
      <dgm:spPr/>
    </dgm:pt>
    <dgm:pt modelId="{36EE9823-A586-D947-83CF-04C95033C27F}" type="pres">
      <dgm:prSet presAssocID="{0A45C819-EBC9-AE44-B9AF-2867A0F97B21}" presName="levelTx" presStyleLbl="revTx" presStyleIdx="0" presStyleCnt="0">
        <dgm:presLayoutVars>
          <dgm:chMax val="1"/>
          <dgm:bulletEnabled val="1"/>
        </dgm:presLayoutVars>
      </dgm:prSet>
      <dgm:spPr/>
    </dgm:pt>
    <dgm:pt modelId="{941EA775-B720-A44C-8514-7E4DD36BFE69}" type="pres">
      <dgm:prSet presAssocID="{B2C6A12E-4FE9-364C-BD53-B3B33CD9F042}" presName="Name8" presStyleCnt="0"/>
      <dgm:spPr/>
    </dgm:pt>
    <dgm:pt modelId="{C36A4004-F02D-5043-8FF5-0F0A767BA780}" type="pres">
      <dgm:prSet presAssocID="{B2C6A12E-4FE9-364C-BD53-B3B33CD9F042}" presName="level" presStyleLbl="node1" presStyleIdx="1" presStyleCnt="3" custScaleY="77312" custLinFactNeighborY="2184">
        <dgm:presLayoutVars>
          <dgm:chMax val="1"/>
          <dgm:bulletEnabled val="1"/>
        </dgm:presLayoutVars>
      </dgm:prSet>
      <dgm:spPr/>
    </dgm:pt>
    <dgm:pt modelId="{2CE09C96-5C24-0542-B02A-526F604E00BF}" type="pres">
      <dgm:prSet presAssocID="{B2C6A12E-4FE9-364C-BD53-B3B33CD9F042}" presName="levelTx" presStyleLbl="revTx" presStyleIdx="0" presStyleCnt="0">
        <dgm:presLayoutVars>
          <dgm:chMax val="1"/>
          <dgm:bulletEnabled val="1"/>
        </dgm:presLayoutVars>
      </dgm:prSet>
      <dgm:spPr/>
    </dgm:pt>
    <dgm:pt modelId="{6B2DC00E-01D4-5242-B2A4-D780EA2B94D8}" type="pres">
      <dgm:prSet presAssocID="{4F9DE396-1645-9F46-8B4F-DDE168342C3E}" presName="Name8" presStyleCnt="0"/>
      <dgm:spPr/>
    </dgm:pt>
    <dgm:pt modelId="{49E18B39-FF8D-F94D-A340-05F5EADF75CB}" type="pres">
      <dgm:prSet presAssocID="{4F9DE396-1645-9F46-8B4F-DDE168342C3E}" presName="level" presStyleLbl="node1" presStyleIdx="2" presStyleCnt="3">
        <dgm:presLayoutVars>
          <dgm:chMax val="1"/>
          <dgm:bulletEnabled val="1"/>
        </dgm:presLayoutVars>
      </dgm:prSet>
      <dgm:spPr/>
    </dgm:pt>
    <dgm:pt modelId="{BBC66AE2-150F-9249-A82C-3523E299F985}" type="pres">
      <dgm:prSet presAssocID="{4F9DE396-1645-9F46-8B4F-DDE168342C3E}" presName="levelTx" presStyleLbl="revTx" presStyleIdx="0" presStyleCnt="0">
        <dgm:presLayoutVars>
          <dgm:chMax val="1"/>
          <dgm:bulletEnabled val="1"/>
        </dgm:presLayoutVars>
      </dgm:prSet>
      <dgm:spPr/>
    </dgm:pt>
  </dgm:ptLst>
  <dgm:cxnLst>
    <dgm:cxn modelId="{C168F404-3C60-3947-BD99-CD25FAF6C99F}" srcId="{FDDECB2D-E453-0F41-9870-538E076B5689}" destId="{B2C6A12E-4FE9-364C-BD53-B3B33CD9F042}" srcOrd="1" destOrd="0" parTransId="{58404648-1AFE-994F-B312-9D6DDF84F586}" sibTransId="{0485802D-24CE-F347-851E-EE9E4CCC7C74}"/>
    <dgm:cxn modelId="{6EBF1731-BE6B-9E48-9D2E-B60D1ACB7E83}" srcId="{FDDECB2D-E453-0F41-9870-538E076B5689}" destId="{0A45C819-EBC9-AE44-B9AF-2867A0F97B21}" srcOrd="0" destOrd="0" parTransId="{AF1B5DE4-A019-C94B-B6C1-26FAAC43E9AC}" sibTransId="{B3D3C3B9-86D6-6744-9E3B-624CE74C345A}"/>
    <dgm:cxn modelId="{B968DC57-B7EE-467C-89AC-88912E0B9245}" type="presOf" srcId="{B2C6A12E-4FE9-364C-BD53-B3B33CD9F042}" destId="{C36A4004-F02D-5043-8FF5-0F0A767BA780}" srcOrd="0" destOrd="0" presId="urn:microsoft.com/office/officeart/2005/8/layout/pyramid1"/>
    <dgm:cxn modelId="{21D9499D-C373-644C-B763-51B73C46D29D}" srcId="{FDDECB2D-E453-0F41-9870-538E076B5689}" destId="{4F9DE396-1645-9F46-8B4F-DDE168342C3E}" srcOrd="2" destOrd="0" parTransId="{EDADFDD2-5A9F-4745-B3B4-6718F481D3C9}" sibTransId="{22087098-E102-8747-8219-1813D9F13BA0}"/>
    <dgm:cxn modelId="{535A7A9F-EC1C-4966-9F34-CC413A5D12B0}" type="presOf" srcId="{0A45C819-EBC9-AE44-B9AF-2867A0F97B21}" destId="{36EE9823-A586-D947-83CF-04C95033C27F}" srcOrd="1" destOrd="0" presId="urn:microsoft.com/office/officeart/2005/8/layout/pyramid1"/>
    <dgm:cxn modelId="{802735E8-839C-4FEA-ACF2-6A9F996A4B3F}" type="presOf" srcId="{4F9DE396-1645-9F46-8B4F-DDE168342C3E}" destId="{49E18B39-FF8D-F94D-A340-05F5EADF75CB}" srcOrd="0" destOrd="0" presId="urn:microsoft.com/office/officeart/2005/8/layout/pyramid1"/>
    <dgm:cxn modelId="{359308EC-0063-45F6-A3AB-0AF2B9C2ACE3}" type="presOf" srcId="{0A45C819-EBC9-AE44-B9AF-2867A0F97B21}" destId="{77D00085-4B94-384B-AAEE-2821C36CA7BA}" srcOrd="0" destOrd="0" presId="urn:microsoft.com/office/officeart/2005/8/layout/pyramid1"/>
    <dgm:cxn modelId="{FB0920EC-6447-459C-8407-4E737034ACCE}" type="presOf" srcId="{FDDECB2D-E453-0F41-9870-538E076B5689}" destId="{0D193582-D221-0A41-BD88-D220B6782489}" srcOrd="0" destOrd="0" presId="urn:microsoft.com/office/officeart/2005/8/layout/pyramid1"/>
    <dgm:cxn modelId="{DB4E0BFC-25A9-492D-8903-8147F5A6AC7D}" type="presOf" srcId="{B2C6A12E-4FE9-364C-BD53-B3B33CD9F042}" destId="{2CE09C96-5C24-0542-B02A-526F604E00BF}" srcOrd="1" destOrd="0" presId="urn:microsoft.com/office/officeart/2005/8/layout/pyramid1"/>
    <dgm:cxn modelId="{7FCF84FE-1DCE-4018-9CDD-6A7FAC408E09}" type="presOf" srcId="{4F9DE396-1645-9F46-8B4F-DDE168342C3E}" destId="{BBC66AE2-150F-9249-A82C-3523E299F985}" srcOrd="1" destOrd="0" presId="urn:microsoft.com/office/officeart/2005/8/layout/pyramid1"/>
    <dgm:cxn modelId="{95CA22B2-6F9F-40AC-9833-D0200DA6F704}" type="presParOf" srcId="{0D193582-D221-0A41-BD88-D220B6782489}" destId="{8106D8D0-6C9C-F240-AA68-67C127FE93A4}" srcOrd="0" destOrd="0" presId="urn:microsoft.com/office/officeart/2005/8/layout/pyramid1"/>
    <dgm:cxn modelId="{58D9BF89-ACEE-4D6C-A82D-C794DE3565ED}" type="presParOf" srcId="{8106D8D0-6C9C-F240-AA68-67C127FE93A4}" destId="{77D00085-4B94-384B-AAEE-2821C36CA7BA}" srcOrd="0" destOrd="0" presId="urn:microsoft.com/office/officeart/2005/8/layout/pyramid1"/>
    <dgm:cxn modelId="{27FA1429-D9A6-4823-841E-307C52D3ADF1}" type="presParOf" srcId="{8106D8D0-6C9C-F240-AA68-67C127FE93A4}" destId="{36EE9823-A586-D947-83CF-04C95033C27F}" srcOrd="1" destOrd="0" presId="urn:microsoft.com/office/officeart/2005/8/layout/pyramid1"/>
    <dgm:cxn modelId="{E0C1F280-1910-4DEF-80D4-C5BC5F02E7AD}" type="presParOf" srcId="{0D193582-D221-0A41-BD88-D220B6782489}" destId="{941EA775-B720-A44C-8514-7E4DD36BFE69}" srcOrd="1" destOrd="0" presId="urn:microsoft.com/office/officeart/2005/8/layout/pyramid1"/>
    <dgm:cxn modelId="{4FE09C3A-5DCD-4228-BE3B-D7C793F162BC}" type="presParOf" srcId="{941EA775-B720-A44C-8514-7E4DD36BFE69}" destId="{C36A4004-F02D-5043-8FF5-0F0A767BA780}" srcOrd="0" destOrd="0" presId="urn:microsoft.com/office/officeart/2005/8/layout/pyramid1"/>
    <dgm:cxn modelId="{B2E32E99-F57B-4185-9A00-84AF4087B5F2}" type="presParOf" srcId="{941EA775-B720-A44C-8514-7E4DD36BFE69}" destId="{2CE09C96-5C24-0542-B02A-526F604E00BF}" srcOrd="1" destOrd="0" presId="urn:microsoft.com/office/officeart/2005/8/layout/pyramid1"/>
    <dgm:cxn modelId="{D65F4BCB-6551-4D27-8BC1-A75743A4640D}" type="presParOf" srcId="{0D193582-D221-0A41-BD88-D220B6782489}" destId="{6B2DC00E-01D4-5242-B2A4-D780EA2B94D8}" srcOrd="2" destOrd="0" presId="urn:microsoft.com/office/officeart/2005/8/layout/pyramid1"/>
    <dgm:cxn modelId="{F55CAA97-B0EA-4BA0-A9D3-5111C421AB80}" type="presParOf" srcId="{6B2DC00E-01D4-5242-B2A4-D780EA2B94D8}" destId="{49E18B39-FF8D-F94D-A340-05F5EADF75CB}" srcOrd="0" destOrd="0" presId="urn:microsoft.com/office/officeart/2005/8/layout/pyramid1"/>
    <dgm:cxn modelId="{A164180D-E3B1-4E18-9269-00ECC813610B}" type="presParOf" srcId="{6B2DC00E-01D4-5242-B2A4-D780EA2B94D8}" destId="{BBC66AE2-150F-9249-A82C-3523E299F985}" srcOrd="1" destOrd="0" presId="urn:microsoft.com/office/officeart/2005/8/layout/pyramid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D00085-4B94-384B-AAEE-2821C36CA7BA}">
      <dsp:nvSpPr>
        <dsp:cNvPr id="0" name=""/>
        <dsp:cNvSpPr/>
      </dsp:nvSpPr>
      <dsp:spPr>
        <a:xfrm>
          <a:off x="3361812" y="0"/>
          <a:ext cx="3791974" cy="1624068"/>
        </a:xfrm>
        <a:prstGeom prst="trapezoid">
          <a:avLst>
            <a:gd name="adj" fmla="val 116743"/>
          </a:avLst>
        </a:prstGeom>
        <a:solidFill>
          <a:schemeClr val="accent2"/>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endParaRPr lang="fr-FR" sz="1200" b="1" kern="1200" dirty="0" err="1"/>
        </a:p>
        <a:p>
          <a:pPr marL="0" lvl="0" indent="0" algn="ctr" defTabSz="533400">
            <a:lnSpc>
              <a:spcPct val="90000"/>
            </a:lnSpc>
            <a:spcBef>
              <a:spcPct val="0"/>
            </a:spcBef>
            <a:spcAft>
              <a:spcPct val="35000"/>
            </a:spcAft>
            <a:buNone/>
          </a:pPr>
          <a:endParaRPr lang="fr-FR" sz="1200" b="1" kern="1200" dirty="0" err="1"/>
        </a:p>
        <a:p>
          <a:pPr marL="0" lvl="0" indent="0" algn="ctr" defTabSz="533400">
            <a:lnSpc>
              <a:spcPct val="90000"/>
            </a:lnSpc>
            <a:spcBef>
              <a:spcPct val="0"/>
            </a:spcBef>
            <a:spcAft>
              <a:spcPct val="35000"/>
            </a:spcAft>
            <a:buNone/>
          </a:pPr>
          <a:r>
            <a:rPr lang="fr-FR" sz="1800" b="1" kern="1200" dirty="0" err="1"/>
            <a:t>Company-level</a:t>
          </a:r>
          <a:r>
            <a:rPr lang="fr-FR" sz="1800" b="1" kern="1200" dirty="0"/>
            <a:t> </a:t>
          </a:r>
          <a:br>
            <a:rPr lang="fr-FR" sz="1800" b="1" kern="1200" dirty="0"/>
          </a:br>
          <a:r>
            <a:rPr lang="fr-FR" sz="1800" b="1" kern="1200" dirty="0"/>
            <a:t>pension </a:t>
          </a:r>
          <a:r>
            <a:rPr lang="fr-FR" sz="1800" b="1" kern="1200" dirty="0" err="1"/>
            <a:t>scheme</a:t>
          </a:r>
          <a:r>
            <a:rPr lang="fr-FR" sz="1800" b="1" kern="1200" dirty="0"/>
            <a:t>,</a:t>
          </a:r>
        </a:p>
        <a:p>
          <a:pPr marL="0" lvl="0" indent="0" algn="ctr" defTabSz="533400">
            <a:lnSpc>
              <a:spcPct val="90000"/>
            </a:lnSpc>
            <a:spcBef>
              <a:spcPct val="0"/>
            </a:spcBef>
            <a:spcAft>
              <a:spcPct val="35000"/>
            </a:spcAft>
            <a:buNone/>
          </a:pPr>
          <a:r>
            <a:rPr lang="fr-FR" sz="1800" kern="1200" dirty="0"/>
            <a:t> </a:t>
          </a:r>
          <a:r>
            <a:rPr lang="fr-FR" sz="1800" kern="1200" dirty="0" err="1"/>
            <a:t>Optional</a:t>
          </a:r>
          <a:r>
            <a:rPr lang="fr-FR" sz="1800" kern="1200" dirty="0"/>
            <a:t> </a:t>
          </a:r>
          <a:r>
            <a:rPr lang="fr-FR" sz="1800" kern="1200" dirty="0" err="1"/>
            <a:t>systems (DB / DC)</a:t>
          </a:r>
          <a:endParaRPr lang="fr-FR" sz="1800" kern="1200" dirty="0"/>
        </a:p>
      </dsp:txBody>
      <dsp:txXfrm>
        <a:off x="3361812" y="0"/>
        <a:ext cx="3791974" cy="1624068"/>
      </dsp:txXfrm>
    </dsp:sp>
    <dsp:sp modelId="{C36A4004-F02D-5043-8FF5-0F0A767BA780}">
      <dsp:nvSpPr>
        <dsp:cNvPr id="0" name=""/>
        <dsp:cNvSpPr/>
      </dsp:nvSpPr>
      <dsp:spPr>
        <a:xfrm>
          <a:off x="1895987" y="1659538"/>
          <a:ext cx="6723625" cy="1255599"/>
        </a:xfrm>
        <a:prstGeom prst="trapezoid">
          <a:avLst>
            <a:gd name="adj" fmla="val 116743"/>
          </a:avLst>
        </a:prstGeom>
        <a:solidFill>
          <a:schemeClr val="accent3"/>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dirty="0" err="1"/>
            <a:t>Mandatory</a:t>
          </a:r>
          <a:r>
            <a:rPr lang="fr-FR" sz="1800" b="1" kern="1200" dirty="0"/>
            <a:t> </a:t>
          </a:r>
          <a:r>
            <a:rPr lang="fr-FR" sz="1800" b="1" kern="1200" dirty="0" err="1"/>
            <a:t>complementary</a:t>
          </a:r>
          <a:r>
            <a:rPr lang="fr-FR" sz="1800" b="1" kern="1200" dirty="0"/>
            <a:t> pension </a:t>
          </a:r>
          <a:r>
            <a:rPr lang="fr-FR" sz="1800" b="1" kern="1200" dirty="0" err="1"/>
            <a:t>scheme</a:t>
          </a:r>
          <a:endParaRPr lang="fr-FR" sz="1800" b="1" kern="1200" dirty="0"/>
        </a:p>
        <a:p>
          <a:pPr marL="0" lvl="0" indent="0" algn="ctr" defTabSz="800100">
            <a:lnSpc>
              <a:spcPct val="90000"/>
            </a:lnSpc>
            <a:spcBef>
              <a:spcPct val="0"/>
            </a:spcBef>
            <a:spcAft>
              <a:spcPct val="35000"/>
            </a:spcAft>
            <a:buNone/>
          </a:pPr>
          <a:r>
            <a:rPr lang="fr-FR" sz="1800" b="0" kern="1200" dirty="0"/>
            <a:t>« AGIRC / ARRCO »</a:t>
          </a:r>
        </a:p>
      </dsp:txBody>
      <dsp:txXfrm>
        <a:off x="3072621" y="1659538"/>
        <a:ext cx="4370356" cy="1255599"/>
      </dsp:txXfrm>
    </dsp:sp>
    <dsp:sp modelId="{49E18B39-FF8D-F94D-A340-05F5EADF75CB}">
      <dsp:nvSpPr>
        <dsp:cNvPr id="0" name=""/>
        <dsp:cNvSpPr/>
      </dsp:nvSpPr>
      <dsp:spPr>
        <a:xfrm>
          <a:off x="0" y="2879668"/>
          <a:ext cx="10515599" cy="1624068"/>
        </a:xfrm>
        <a:prstGeom prst="trapezoid">
          <a:avLst>
            <a:gd name="adj" fmla="val 116743"/>
          </a:avLst>
        </a:prstGeom>
        <a:solidFill>
          <a:schemeClr val="accent4"/>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dirty="0" err="1"/>
            <a:t>Mandatory</a:t>
          </a:r>
          <a:r>
            <a:rPr lang="fr-FR" sz="1800" b="1" kern="1200" dirty="0"/>
            <a:t> basic </a:t>
          </a:r>
          <a:r>
            <a:rPr lang="fr-FR" sz="1800" b="1" kern="1200" dirty="0" err="1"/>
            <a:t>scheme</a:t>
          </a:r>
          <a:r>
            <a:rPr lang="fr-FR" sz="1800" b="1" kern="1200" dirty="0"/>
            <a:t>, </a:t>
          </a:r>
          <a:r>
            <a:rPr lang="fr-FR" sz="1800" b="1" kern="1200" dirty="0" err="1"/>
            <a:t>statutory</a:t>
          </a:r>
          <a:r>
            <a:rPr lang="fr-FR" sz="1800" b="1" kern="1200" dirty="0"/>
            <a:t> pension</a:t>
          </a:r>
        </a:p>
      </dsp:txBody>
      <dsp:txXfrm>
        <a:off x="1840230" y="2879668"/>
        <a:ext cx="6835140" cy="1624068"/>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30169-015A-CF3A-0BAC-5D8F95FB52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6D8EEA6-B93C-8BB8-F6BC-3006C761BA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6DE3C5-5BC7-CE82-41C9-8C09C0F3CBBB}"/>
              </a:ext>
            </a:extLst>
          </p:cNvPr>
          <p:cNvSpPr>
            <a:spLocks noGrp="1"/>
          </p:cNvSpPr>
          <p:nvPr>
            <p:ph type="dt" sz="half" idx="10"/>
          </p:nvPr>
        </p:nvSpPr>
        <p:spPr/>
        <p:txBody>
          <a:bodyPr/>
          <a:lstStyle/>
          <a:p>
            <a:fld id="{0268FDA7-C53E-6F49-822E-3F4B427D1CFF}" type="datetimeFigureOut">
              <a:rPr lang="en-US" smtClean="0"/>
              <a:t>6/25/24</a:t>
            </a:fld>
            <a:endParaRPr lang="en-US"/>
          </a:p>
        </p:txBody>
      </p:sp>
      <p:sp>
        <p:nvSpPr>
          <p:cNvPr id="5" name="Footer Placeholder 4">
            <a:extLst>
              <a:ext uri="{FF2B5EF4-FFF2-40B4-BE49-F238E27FC236}">
                <a16:creationId xmlns:a16="http://schemas.microsoft.com/office/drawing/2014/main" id="{78868C80-702A-D162-7737-82A1A94003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1EC994-B320-B52A-0A12-05376C18EEF5}"/>
              </a:ext>
            </a:extLst>
          </p:cNvPr>
          <p:cNvSpPr>
            <a:spLocks noGrp="1"/>
          </p:cNvSpPr>
          <p:nvPr>
            <p:ph type="sldNum" sz="quarter" idx="12"/>
          </p:nvPr>
        </p:nvSpPr>
        <p:spPr/>
        <p:txBody>
          <a:bodyPr/>
          <a:lstStyle/>
          <a:p>
            <a:fld id="{EC1C499B-48FA-0349-82E2-D3337DF199B7}" type="slidenum">
              <a:rPr lang="en-US" smtClean="0"/>
              <a:t>‹#›</a:t>
            </a:fld>
            <a:endParaRPr lang="en-US"/>
          </a:p>
        </p:txBody>
      </p:sp>
    </p:spTree>
    <p:extLst>
      <p:ext uri="{BB962C8B-B14F-4D97-AF65-F5344CB8AC3E}">
        <p14:creationId xmlns:p14="http://schemas.microsoft.com/office/powerpoint/2010/main" val="1694319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6CF54-E50E-2EAC-2D2B-737C8D7FAD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C52A7E-70E2-0798-7850-E4F78F1085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B17173-FCF1-F21B-1C79-51AC63D3E9A3}"/>
              </a:ext>
            </a:extLst>
          </p:cNvPr>
          <p:cNvSpPr>
            <a:spLocks noGrp="1"/>
          </p:cNvSpPr>
          <p:nvPr>
            <p:ph type="dt" sz="half" idx="10"/>
          </p:nvPr>
        </p:nvSpPr>
        <p:spPr/>
        <p:txBody>
          <a:bodyPr/>
          <a:lstStyle/>
          <a:p>
            <a:fld id="{0268FDA7-C53E-6F49-822E-3F4B427D1CFF}" type="datetimeFigureOut">
              <a:rPr lang="en-US" smtClean="0"/>
              <a:t>6/25/24</a:t>
            </a:fld>
            <a:endParaRPr lang="en-US"/>
          </a:p>
        </p:txBody>
      </p:sp>
      <p:sp>
        <p:nvSpPr>
          <p:cNvPr id="5" name="Footer Placeholder 4">
            <a:extLst>
              <a:ext uri="{FF2B5EF4-FFF2-40B4-BE49-F238E27FC236}">
                <a16:creationId xmlns:a16="http://schemas.microsoft.com/office/drawing/2014/main" id="{DDC646C4-E614-4CBF-BA07-3C7662A49F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11AABA-4C1F-BD95-3C1A-0DEC7592B630}"/>
              </a:ext>
            </a:extLst>
          </p:cNvPr>
          <p:cNvSpPr>
            <a:spLocks noGrp="1"/>
          </p:cNvSpPr>
          <p:nvPr>
            <p:ph type="sldNum" sz="quarter" idx="12"/>
          </p:nvPr>
        </p:nvSpPr>
        <p:spPr/>
        <p:txBody>
          <a:bodyPr/>
          <a:lstStyle/>
          <a:p>
            <a:fld id="{EC1C499B-48FA-0349-82E2-D3337DF199B7}" type="slidenum">
              <a:rPr lang="en-US" smtClean="0"/>
              <a:t>‹#›</a:t>
            </a:fld>
            <a:endParaRPr lang="en-US"/>
          </a:p>
        </p:txBody>
      </p:sp>
    </p:spTree>
    <p:extLst>
      <p:ext uri="{BB962C8B-B14F-4D97-AF65-F5344CB8AC3E}">
        <p14:creationId xmlns:p14="http://schemas.microsoft.com/office/powerpoint/2010/main" val="2822367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14DAAE-6009-F554-BA83-C3A85DDB03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3D858CB-0F1A-342F-AC4A-44314CEC8B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5364AD-C28F-486E-09FE-66EC5CC44665}"/>
              </a:ext>
            </a:extLst>
          </p:cNvPr>
          <p:cNvSpPr>
            <a:spLocks noGrp="1"/>
          </p:cNvSpPr>
          <p:nvPr>
            <p:ph type="dt" sz="half" idx="10"/>
          </p:nvPr>
        </p:nvSpPr>
        <p:spPr/>
        <p:txBody>
          <a:bodyPr/>
          <a:lstStyle/>
          <a:p>
            <a:fld id="{0268FDA7-C53E-6F49-822E-3F4B427D1CFF}" type="datetimeFigureOut">
              <a:rPr lang="en-US" smtClean="0"/>
              <a:t>6/25/24</a:t>
            </a:fld>
            <a:endParaRPr lang="en-US"/>
          </a:p>
        </p:txBody>
      </p:sp>
      <p:sp>
        <p:nvSpPr>
          <p:cNvPr id="5" name="Footer Placeholder 4">
            <a:extLst>
              <a:ext uri="{FF2B5EF4-FFF2-40B4-BE49-F238E27FC236}">
                <a16:creationId xmlns:a16="http://schemas.microsoft.com/office/drawing/2014/main" id="{A6B190C5-06A9-D419-C714-204507287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314E79-9451-567A-512D-C9F649424585}"/>
              </a:ext>
            </a:extLst>
          </p:cNvPr>
          <p:cNvSpPr>
            <a:spLocks noGrp="1"/>
          </p:cNvSpPr>
          <p:nvPr>
            <p:ph type="sldNum" sz="quarter" idx="12"/>
          </p:nvPr>
        </p:nvSpPr>
        <p:spPr/>
        <p:txBody>
          <a:bodyPr/>
          <a:lstStyle/>
          <a:p>
            <a:fld id="{EC1C499B-48FA-0349-82E2-D3337DF199B7}" type="slidenum">
              <a:rPr lang="en-US" smtClean="0"/>
              <a:t>‹#›</a:t>
            </a:fld>
            <a:endParaRPr lang="en-US"/>
          </a:p>
        </p:txBody>
      </p:sp>
    </p:spTree>
    <p:extLst>
      <p:ext uri="{BB962C8B-B14F-4D97-AF65-F5344CB8AC3E}">
        <p14:creationId xmlns:p14="http://schemas.microsoft.com/office/powerpoint/2010/main" val="1576279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4FA88-DB32-085C-3411-B418B7CF63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D98DDF-080F-4045-FEB5-A144F5B356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54C86A-37A8-A7BE-C39E-4EE1B37433F0}"/>
              </a:ext>
            </a:extLst>
          </p:cNvPr>
          <p:cNvSpPr>
            <a:spLocks noGrp="1"/>
          </p:cNvSpPr>
          <p:nvPr>
            <p:ph type="dt" sz="half" idx="10"/>
          </p:nvPr>
        </p:nvSpPr>
        <p:spPr/>
        <p:txBody>
          <a:bodyPr/>
          <a:lstStyle/>
          <a:p>
            <a:fld id="{0268FDA7-C53E-6F49-822E-3F4B427D1CFF}" type="datetimeFigureOut">
              <a:rPr lang="en-US" smtClean="0"/>
              <a:t>6/25/24</a:t>
            </a:fld>
            <a:endParaRPr lang="en-US"/>
          </a:p>
        </p:txBody>
      </p:sp>
      <p:sp>
        <p:nvSpPr>
          <p:cNvPr id="5" name="Footer Placeholder 4">
            <a:extLst>
              <a:ext uri="{FF2B5EF4-FFF2-40B4-BE49-F238E27FC236}">
                <a16:creationId xmlns:a16="http://schemas.microsoft.com/office/drawing/2014/main" id="{84173CD4-BF1E-8E74-70D7-1541C1105D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0A9F43-F9AB-DA55-F3C9-219CD5E0BFE7}"/>
              </a:ext>
            </a:extLst>
          </p:cNvPr>
          <p:cNvSpPr>
            <a:spLocks noGrp="1"/>
          </p:cNvSpPr>
          <p:nvPr>
            <p:ph type="sldNum" sz="quarter" idx="12"/>
          </p:nvPr>
        </p:nvSpPr>
        <p:spPr/>
        <p:txBody>
          <a:bodyPr/>
          <a:lstStyle/>
          <a:p>
            <a:fld id="{EC1C499B-48FA-0349-82E2-D3337DF199B7}" type="slidenum">
              <a:rPr lang="en-US" smtClean="0"/>
              <a:t>‹#›</a:t>
            </a:fld>
            <a:endParaRPr lang="en-US"/>
          </a:p>
        </p:txBody>
      </p:sp>
    </p:spTree>
    <p:extLst>
      <p:ext uri="{BB962C8B-B14F-4D97-AF65-F5344CB8AC3E}">
        <p14:creationId xmlns:p14="http://schemas.microsoft.com/office/powerpoint/2010/main" val="2445065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F7DEA-ED28-9DDE-1A68-21259F474B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2E0305-80C9-513A-7D91-2795DBB302E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734143-EB1C-4395-EB56-C4CE829F55C5}"/>
              </a:ext>
            </a:extLst>
          </p:cNvPr>
          <p:cNvSpPr>
            <a:spLocks noGrp="1"/>
          </p:cNvSpPr>
          <p:nvPr>
            <p:ph type="dt" sz="half" idx="10"/>
          </p:nvPr>
        </p:nvSpPr>
        <p:spPr/>
        <p:txBody>
          <a:bodyPr/>
          <a:lstStyle/>
          <a:p>
            <a:fld id="{0268FDA7-C53E-6F49-822E-3F4B427D1CFF}" type="datetimeFigureOut">
              <a:rPr lang="en-US" smtClean="0"/>
              <a:t>6/25/24</a:t>
            </a:fld>
            <a:endParaRPr lang="en-US"/>
          </a:p>
        </p:txBody>
      </p:sp>
      <p:sp>
        <p:nvSpPr>
          <p:cNvPr id="5" name="Footer Placeholder 4">
            <a:extLst>
              <a:ext uri="{FF2B5EF4-FFF2-40B4-BE49-F238E27FC236}">
                <a16:creationId xmlns:a16="http://schemas.microsoft.com/office/drawing/2014/main" id="{45700032-B887-F862-180C-EDD610A74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F85D96-15AB-E3DA-22E7-BBF02ED0E34A}"/>
              </a:ext>
            </a:extLst>
          </p:cNvPr>
          <p:cNvSpPr>
            <a:spLocks noGrp="1"/>
          </p:cNvSpPr>
          <p:nvPr>
            <p:ph type="sldNum" sz="quarter" idx="12"/>
          </p:nvPr>
        </p:nvSpPr>
        <p:spPr/>
        <p:txBody>
          <a:bodyPr/>
          <a:lstStyle/>
          <a:p>
            <a:fld id="{EC1C499B-48FA-0349-82E2-D3337DF199B7}" type="slidenum">
              <a:rPr lang="en-US" smtClean="0"/>
              <a:t>‹#›</a:t>
            </a:fld>
            <a:endParaRPr lang="en-US"/>
          </a:p>
        </p:txBody>
      </p:sp>
    </p:spTree>
    <p:extLst>
      <p:ext uri="{BB962C8B-B14F-4D97-AF65-F5344CB8AC3E}">
        <p14:creationId xmlns:p14="http://schemas.microsoft.com/office/powerpoint/2010/main" val="4121549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2656C-21C1-887A-B37D-A95A1627DD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CC2EF1-CA54-C213-D6A0-ACED1148231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4C4662-49D6-4627-FA17-0396247BB6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01695F0-4EB7-778A-6440-2BCD6D143102}"/>
              </a:ext>
            </a:extLst>
          </p:cNvPr>
          <p:cNvSpPr>
            <a:spLocks noGrp="1"/>
          </p:cNvSpPr>
          <p:nvPr>
            <p:ph type="dt" sz="half" idx="10"/>
          </p:nvPr>
        </p:nvSpPr>
        <p:spPr/>
        <p:txBody>
          <a:bodyPr/>
          <a:lstStyle/>
          <a:p>
            <a:fld id="{0268FDA7-C53E-6F49-822E-3F4B427D1CFF}" type="datetimeFigureOut">
              <a:rPr lang="en-US" smtClean="0"/>
              <a:t>6/25/24</a:t>
            </a:fld>
            <a:endParaRPr lang="en-US"/>
          </a:p>
        </p:txBody>
      </p:sp>
      <p:sp>
        <p:nvSpPr>
          <p:cNvPr id="6" name="Footer Placeholder 5">
            <a:extLst>
              <a:ext uri="{FF2B5EF4-FFF2-40B4-BE49-F238E27FC236}">
                <a16:creationId xmlns:a16="http://schemas.microsoft.com/office/drawing/2014/main" id="{97D1C133-50A9-4B37-BC20-EC9F08A2AE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356D17-93DC-EF33-7F19-417CB160A351}"/>
              </a:ext>
            </a:extLst>
          </p:cNvPr>
          <p:cNvSpPr>
            <a:spLocks noGrp="1"/>
          </p:cNvSpPr>
          <p:nvPr>
            <p:ph type="sldNum" sz="quarter" idx="12"/>
          </p:nvPr>
        </p:nvSpPr>
        <p:spPr/>
        <p:txBody>
          <a:bodyPr/>
          <a:lstStyle/>
          <a:p>
            <a:fld id="{EC1C499B-48FA-0349-82E2-D3337DF199B7}" type="slidenum">
              <a:rPr lang="en-US" smtClean="0"/>
              <a:t>‹#›</a:t>
            </a:fld>
            <a:endParaRPr lang="en-US"/>
          </a:p>
        </p:txBody>
      </p:sp>
    </p:spTree>
    <p:extLst>
      <p:ext uri="{BB962C8B-B14F-4D97-AF65-F5344CB8AC3E}">
        <p14:creationId xmlns:p14="http://schemas.microsoft.com/office/powerpoint/2010/main" val="1981091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3E081-CB29-F67E-E2ED-EFBDC6D9B1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BA9281-DBF0-5E72-9006-9D7B2A996D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D34F6-0653-5B30-8F0A-93174BCCF9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E604A3-BC91-DBA9-268B-E8796FC11F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53753D-D6AF-C411-4A16-140930499B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48438F-A2E0-7007-38BA-8AEF6690A083}"/>
              </a:ext>
            </a:extLst>
          </p:cNvPr>
          <p:cNvSpPr>
            <a:spLocks noGrp="1"/>
          </p:cNvSpPr>
          <p:nvPr>
            <p:ph type="dt" sz="half" idx="10"/>
          </p:nvPr>
        </p:nvSpPr>
        <p:spPr/>
        <p:txBody>
          <a:bodyPr/>
          <a:lstStyle/>
          <a:p>
            <a:fld id="{0268FDA7-C53E-6F49-822E-3F4B427D1CFF}" type="datetimeFigureOut">
              <a:rPr lang="en-US" smtClean="0"/>
              <a:t>6/25/24</a:t>
            </a:fld>
            <a:endParaRPr lang="en-US"/>
          </a:p>
        </p:txBody>
      </p:sp>
      <p:sp>
        <p:nvSpPr>
          <p:cNvPr id="8" name="Footer Placeholder 7">
            <a:extLst>
              <a:ext uri="{FF2B5EF4-FFF2-40B4-BE49-F238E27FC236}">
                <a16:creationId xmlns:a16="http://schemas.microsoft.com/office/drawing/2014/main" id="{CAA1AD92-364A-5A13-E9F4-E76FE25CD3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87145E-E3BB-B361-8378-0112FEFE8FFF}"/>
              </a:ext>
            </a:extLst>
          </p:cNvPr>
          <p:cNvSpPr>
            <a:spLocks noGrp="1"/>
          </p:cNvSpPr>
          <p:nvPr>
            <p:ph type="sldNum" sz="quarter" idx="12"/>
          </p:nvPr>
        </p:nvSpPr>
        <p:spPr/>
        <p:txBody>
          <a:bodyPr/>
          <a:lstStyle/>
          <a:p>
            <a:fld id="{EC1C499B-48FA-0349-82E2-D3337DF199B7}" type="slidenum">
              <a:rPr lang="en-US" smtClean="0"/>
              <a:t>‹#›</a:t>
            </a:fld>
            <a:endParaRPr lang="en-US"/>
          </a:p>
        </p:txBody>
      </p:sp>
    </p:spTree>
    <p:extLst>
      <p:ext uri="{BB962C8B-B14F-4D97-AF65-F5344CB8AC3E}">
        <p14:creationId xmlns:p14="http://schemas.microsoft.com/office/powerpoint/2010/main" val="3727836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36C29-EA79-BE49-7AE8-42CFE3E782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B8D391-E287-69E6-9EC6-28C18C64C295}"/>
              </a:ext>
            </a:extLst>
          </p:cNvPr>
          <p:cNvSpPr>
            <a:spLocks noGrp="1"/>
          </p:cNvSpPr>
          <p:nvPr>
            <p:ph type="dt" sz="half" idx="10"/>
          </p:nvPr>
        </p:nvSpPr>
        <p:spPr/>
        <p:txBody>
          <a:bodyPr/>
          <a:lstStyle/>
          <a:p>
            <a:fld id="{0268FDA7-C53E-6F49-822E-3F4B427D1CFF}" type="datetimeFigureOut">
              <a:rPr lang="en-US" smtClean="0"/>
              <a:t>6/25/24</a:t>
            </a:fld>
            <a:endParaRPr lang="en-US"/>
          </a:p>
        </p:txBody>
      </p:sp>
      <p:sp>
        <p:nvSpPr>
          <p:cNvPr id="4" name="Footer Placeholder 3">
            <a:extLst>
              <a:ext uri="{FF2B5EF4-FFF2-40B4-BE49-F238E27FC236}">
                <a16:creationId xmlns:a16="http://schemas.microsoft.com/office/drawing/2014/main" id="{48C0FAC3-5F44-0116-F07A-F45B581D1D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553161-58C8-5B3F-F510-96833F1FC6BD}"/>
              </a:ext>
            </a:extLst>
          </p:cNvPr>
          <p:cNvSpPr>
            <a:spLocks noGrp="1"/>
          </p:cNvSpPr>
          <p:nvPr>
            <p:ph type="sldNum" sz="quarter" idx="12"/>
          </p:nvPr>
        </p:nvSpPr>
        <p:spPr/>
        <p:txBody>
          <a:bodyPr/>
          <a:lstStyle/>
          <a:p>
            <a:fld id="{EC1C499B-48FA-0349-82E2-D3337DF199B7}" type="slidenum">
              <a:rPr lang="en-US" smtClean="0"/>
              <a:t>‹#›</a:t>
            </a:fld>
            <a:endParaRPr lang="en-US"/>
          </a:p>
        </p:txBody>
      </p:sp>
    </p:spTree>
    <p:extLst>
      <p:ext uri="{BB962C8B-B14F-4D97-AF65-F5344CB8AC3E}">
        <p14:creationId xmlns:p14="http://schemas.microsoft.com/office/powerpoint/2010/main" val="3806929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C5CB74-479E-A86B-C713-AEBEF7F35E4A}"/>
              </a:ext>
            </a:extLst>
          </p:cNvPr>
          <p:cNvSpPr>
            <a:spLocks noGrp="1"/>
          </p:cNvSpPr>
          <p:nvPr>
            <p:ph type="dt" sz="half" idx="10"/>
          </p:nvPr>
        </p:nvSpPr>
        <p:spPr/>
        <p:txBody>
          <a:bodyPr/>
          <a:lstStyle/>
          <a:p>
            <a:fld id="{0268FDA7-C53E-6F49-822E-3F4B427D1CFF}" type="datetimeFigureOut">
              <a:rPr lang="en-US" smtClean="0"/>
              <a:t>6/25/24</a:t>
            </a:fld>
            <a:endParaRPr lang="en-US"/>
          </a:p>
        </p:txBody>
      </p:sp>
      <p:sp>
        <p:nvSpPr>
          <p:cNvPr id="3" name="Footer Placeholder 2">
            <a:extLst>
              <a:ext uri="{FF2B5EF4-FFF2-40B4-BE49-F238E27FC236}">
                <a16:creationId xmlns:a16="http://schemas.microsoft.com/office/drawing/2014/main" id="{5741B83C-B950-FDCA-61AE-87A9E6F8A5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A6F25C-02E8-30B1-3627-10ADBD81B990}"/>
              </a:ext>
            </a:extLst>
          </p:cNvPr>
          <p:cNvSpPr>
            <a:spLocks noGrp="1"/>
          </p:cNvSpPr>
          <p:nvPr>
            <p:ph type="sldNum" sz="quarter" idx="12"/>
          </p:nvPr>
        </p:nvSpPr>
        <p:spPr/>
        <p:txBody>
          <a:bodyPr/>
          <a:lstStyle/>
          <a:p>
            <a:fld id="{EC1C499B-48FA-0349-82E2-D3337DF199B7}" type="slidenum">
              <a:rPr lang="en-US" smtClean="0"/>
              <a:t>‹#›</a:t>
            </a:fld>
            <a:endParaRPr lang="en-US"/>
          </a:p>
        </p:txBody>
      </p:sp>
    </p:spTree>
    <p:extLst>
      <p:ext uri="{BB962C8B-B14F-4D97-AF65-F5344CB8AC3E}">
        <p14:creationId xmlns:p14="http://schemas.microsoft.com/office/powerpoint/2010/main" val="1917367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149B6-9C76-9DB2-03E7-C6DE21CD4E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449A8F-F286-93C9-1D6E-97FEDF3FF7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5805E9-7CD3-D183-4D0C-86A5ACF94C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FF6E77-7D91-E802-D6C6-42A651D0291A}"/>
              </a:ext>
            </a:extLst>
          </p:cNvPr>
          <p:cNvSpPr>
            <a:spLocks noGrp="1"/>
          </p:cNvSpPr>
          <p:nvPr>
            <p:ph type="dt" sz="half" idx="10"/>
          </p:nvPr>
        </p:nvSpPr>
        <p:spPr/>
        <p:txBody>
          <a:bodyPr/>
          <a:lstStyle/>
          <a:p>
            <a:fld id="{0268FDA7-C53E-6F49-822E-3F4B427D1CFF}" type="datetimeFigureOut">
              <a:rPr lang="en-US" smtClean="0"/>
              <a:t>6/25/24</a:t>
            </a:fld>
            <a:endParaRPr lang="en-US"/>
          </a:p>
        </p:txBody>
      </p:sp>
      <p:sp>
        <p:nvSpPr>
          <p:cNvPr id="6" name="Footer Placeholder 5">
            <a:extLst>
              <a:ext uri="{FF2B5EF4-FFF2-40B4-BE49-F238E27FC236}">
                <a16:creationId xmlns:a16="http://schemas.microsoft.com/office/drawing/2014/main" id="{D91B2766-EA87-E010-69CC-59011A56D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F50678-108C-C66E-6761-BFC78CDCE998}"/>
              </a:ext>
            </a:extLst>
          </p:cNvPr>
          <p:cNvSpPr>
            <a:spLocks noGrp="1"/>
          </p:cNvSpPr>
          <p:nvPr>
            <p:ph type="sldNum" sz="quarter" idx="12"/>
          </p:nvPr>
        </p:nvSpPr>
        <p:spPr/>
        <p:txBody>
          <a:bodyPr/>
          <a:lstStyle/>
          <a:p>
            <a:fld id="{EC1C499B-48FA-0349-82E2-D3337DF199B7}" type="slidenum">
              <a:rPr lang="en-US" smtClean="0"/>
              <a:t>‹#›</a:t>
            </a:fld>
            <a:endParaRPr lang="en-US"/>
          </a:p>
        </p:txBody>
      </p:sp>
    </p:spTree>
    <p:extLst>
      <p:ext uri="{BB962C8B-B14F-4D97-AF65-F5344CB8AC3E}">
        <p14:creationId xmlns:p14="http://schemas.microsoft.com/office/powerpoint/2010/main" val="2599042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E6D22-BB34-F83B-E5BE-2B913C0AA1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61AB553-118D-BE65-7C27-5FFD7407C4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1DD64F-970D-7A4A-A84C-323F42B0C4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101235-1C68-D306-C55C-C825AFAAA999}"/>
              </a:ext>
            </a:extLst>
          </p:cNvPr>
          <p:cNvSpPr>
            <a:spLocks noGrp="1"/>
          </p:cNvSpPr>
          <p:nvPr>
            <p:ph type="dt" sz="half" idx="10"/>
          </p:nvPr>
        </p:nvSpPr>
        <p:spPr/>
        <p:txBody>
          <a:bodyPr/>
          <a:lstStyle/>
          <a:p>
            <a:fld id="{0268FDA7-C53E-6F49-822E-3F4B427D1CFF}" type="datetimeFigureOut">
              <a:rPr lang="en-US" smtClean="0"/>
              <a:t>6/25/24</a:t>
            </a:fld>
            <a:endParaRPr lang="en-US"/>
          </a:p>
        </p:txBody>
      </p:sp>
      <p:sp>
        <p:nvSpPr>
          <p:cNvPr id="6" name="Footer Placeholder 5">
            <a:extLst>
              <a:ext uri="{FF2B5EF4-FFF2-40B4-BE49-F238E27FC236}">
                <a16:creationId xmlns:a16="http://schemas.microsoft.com/office/drawing/2014/main" id="{67B14F1A-F7C8-E0C6-C810-05BB30ADBE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862A4F-444C-25FA-5D88-94866E68292F}"/>
              </a:ext>
            </a:extLst>
          </p:cNvPr>
          <p:cNvSpPr>
            <a:spLocks noGrp="1"/>
          </p:cNvSpPr>
          <p:nvPr>
            <p:ph type="sldNum" sz="quarter" idx="12"/>
          </p:nvPr>
        </p:nvSpPr>
        <p:spPr/>
        <p:txBody>
          <a:bodyPr/>
          <a:lstStyle/>
          <a:p>
            <a:fld id="{EC1C499B-48FA-0349-82E2-D3337DF199B7}" type="slidenum">
              <a:rPr lang="en-US" smtClean="0"/>
              <a:t>‹#›</a:t>
            </a:fld>
            <a:endParaRPr lang="en-US"/>
          </a:p>
        </p:txBody>
      </p:sp>
    </p:spTree>
    <p:extLst>
      <p:ext uri="{BB962C8B-B14F-4D97-AF65-F5344CB8AC3E}">
        <p14:creationId xmlns:p14="http://schemas.microsoft.com/office/powerpoint/2010/main" val="3127063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F16DAD-7112-AB89-49A2-7C98B23422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DA5751-9214-C5C0-3FA2-9D16E42927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78D65F-4CF7-3F94-EE4A-33B399B619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68FDA7-C53E-6F49-822E-3F4B427D1CFF}" type="datetimeFigureOut">
              <a:rPr lang="en-US" smtClean="0"/>
              <a:t>6/25/24</a:t>
            </a:fld>
            <a:endParaRPr lang="en-US"/>
          </a:p>
        </p:txBody>
      </p:sp>
      <p:sp>
        <p:nvSpPr>
          <p:cNvPr id="5" name="Footer Placeholder 4">
            <a:extLst>
              <a:ext uri="{FF2B5EF4-FFF2-40B4-BE49-F238E27FC236}">
                <a16:creationId xmlns:a16="http://schemas.microsoft.com/office/drawing/2014/main" id="{D6DB374E-9446-B67C-D773-89F321FAD4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101F095-8095-5AB9-5C11-C77FB32EC0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1C499B-48FA-0349-82E2-D3337DF199B7}" type="slidenum">
              <a:rPr lang="en-US" smtClean="0"/>
              <a:t>‹#›</a:t>
            </a:fld>
            <a:endParaRPr lang="en-US"/>
          </a:p>
        </p:txBody>
      </p:sp>
      <p:sp>
        <p:nvSpPr>
          <p:cNvPr id="8" name="TextBox 7">
            <a:extLst>
              <a:ext uri="{FF2B5EF4-FFF2-40B4-BE49-F238E27FC236}">
                <a16:creationId xmlns:a16="http://schemas.microsoft.com/office/drawing/2014/main" id="{B769D07C-F1EE-9121-BD8A-4A3859797E13}"/>
              </a:ext>
            </a:extLst>
          </p:cNvPr>
          <p:cNvSpPr txBox="1"/>
          <p:nvPr userDrawn="1">
            <p:extLst>
              <p:ext uri="{1162E1C5-73C7-4A58-AE30-91384D911F3F}">
                <p184:classification xmlns:p184="http://schemas.microsoft.com/office/powerpoint/2018/4/main" val="ftr"/>
              </p:ext>
            </p:extLst>
          </p:nvPr>
        </p:nvSpPr>
        <p:spPr>
          <a:xfrm>
            <a:off x="5608638" y="6723380"/>
            <a:ext cx="1003300" cy="121920"/>
          </a:xfrm>
          <a:prstGeom prst="rect">
            <a:avLst/>
          </a:prstGeom>
        </p:spPr>
        <p:txBody>
          <a:bodyPr horzOverflow="overflow" lIns="0" tIns="0" rIns="0" bIns="0">
            <a:spAutoFit/>
          </a:bodyPr>
          <a:lstStyle/>
          <a:p>
            <a:pPr algn="l"/>
            <a:r>
              <a:rPr lang="en-BE" sz="800">
                <a:solidFill>
                  <a:srgbClr val="00B050"/>
                </a:solidFill>
                <a:latin typeface="Arial" panose="020B0604020202020204" pitchFamily="34" charset="0"/>
                <a:cs typeface="Arial" panose="020B0604020202020204" pitchFamily="34" charset="0"/>
              </a:rPr>
              <a:t>- Limited distribution -</a:t>
            </a:r>
          </a:p>
        </p:txBody>
      </p:sp>
    </p:spTree>
    <p:extLst>
      <p:ext uri="{BB962C8B-B14F-4D97-AF65-F5344CB8AC3E}">
        <p14:creationId xmlns:p14="http://schemas.microsoft.com/office/powerpoint/2010/main" val="3644398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cleiss.fr/docs/regimes/regime_france/an_3.html" TargetMode="Externa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agirc-arrco.fr/ma-retraite/comprendre-ma-retraite/ma-retraite-a-quel-age/" TargetMode="Externa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dol.gov/agencies/ebsa/about-ebsa/our-activities/resource-center/advisory-opinions/2006-08a" TargetMode="Externa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durham.ac.uk/media/durham-university/departments-/law-school/pdfs/news-pdfs/Leveraged-LDI---Prudent-deficit-risk-manage-or-ultra-vires-speculation.pdf" TargetMode="Externa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bailii.org/ew/cases/EWHC/Ch/2021/3152.html" TargetMode="External"/><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knyvet.bailii.org/ew/cases/EWHC/Ch/2011/960.html" TargetMode="External"/><Relationship Id="rId5" Type="http://schemas.openxmlformats.org/officeDocument/2006/relationships/hyperlink" Target="https://bppensionergroup.org" TargetMode="External"/><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8" Type="http://schemas.openxmlformats.org/officeDocument/2006/relationships/hyperlink" Target="mailto:Dominic.DeMatties@thompsonhine.com" TargetMode="External"/><Relationship Id="rId3" Type="http://schemas.openxmlformats.org/officeDocument/2006/relationships/image" Target="../media/image2.png"/><Relationship Id="rId7" Type="http://schemas.openxmlformats.org/officeDocument/2006/relationships/hyperlink" Target="mailto:philip.f.bennett@durham.ac.uk"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mailto:auriane.damez@fromont-briens.com" TargetMode="External"/><Relationship Id="rId5" Type="http://schemas.openxmlformats.org/officeDocument/2006/relationships/hyperlink" Target="mailto:Jurgen.DeVreese@lydian.be"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7FD60B4-A413-6456-EEBA-C90E552B05D8}"/>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9B79138C-B939-42F7-236A-A8137DD84F55}"/>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700D899E-C5B2-1675-FC29-50520E9FEFB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D32683F3-B257-FB12-D6C8-F1D60D9C1845}"/>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10" name="Title 1">
            <a:extLst>
              <a:ext uri="{FF2B5EF4-FFF2-40B4-BE49-F238E27FC236}">
                <a16:creationId xmlns:a16="http://schemas.microsoft.com/office/drawing/2014/main" id="{CB9E4D05-1F34-3A83-61F2-EE47E382E5BC}"/>
              </a:ext>
            </a:extLst>
          </p:cNvPr>
          <p:cNvSpPr>
            <a:spLocks noGrp="1"/>
          </p:cNvSpPr>
          <p:nvPr>
            <p:ph type="ctrTitle"/>
          </p:nvPr>
        </p:nvSpPr>
        <p:spPr>
          <a:xfrm>
            <a:off x="0" y="1543863"/>
            <a:ext cx="12192000" cy="1102519"/>
          </a:xfrm>
        </p:spPr>
        <p:txBody>
          <a:bodyPr>
            <a:normAutofit fontScale="90000"/>
          </a:bodyPr>
          <a:lstStyle/>
          <a:p>
            <a:r>
              <a:rPr lang="en-CA" sz="4400" b="1" dirty="0">
                <a:latin typeface="Calibri" panose="020F0502020204030204" pitchFamily="34" charset="0"/>
                <a:cs typeface="Calibri" panose="020F0502020204030204" pitchFamily="34" charset="0"/>
              </a:rPr>
              <a:t>Workshop 16</a:t>
            </a:r>
            <a:br>
              <a:rPr lang="en-CA" sz="4400" b="1" dirty="0">
                <a:latin typeface="Calibri" panose="020F0502020204030204" pitchFamily="34" charset="0"/>
                <a:cs typeface="Calibri" panose="020F0502020204030204" pitchFamily="34" charset="0"/>
              </a:rPr>
            </a:br>
            <a:r>
              <a:rPr lang="en-GB" sz="4400" b="1" dirty="0">
                <a:latin typeface="Calibri" panose="020F0502020204030204" pitchFamily="34" charset="0"/>
                <a:cs typeface="Calibri" panose="020F0502020204030204" pitchFamily="34" charset="0"/>
              </a:rPr>
              <a:t>Current topics in DB Pension Plan Funding</a:t>
            </a:r>
            <a:endParaRPr lang="en-US" sz="4400" b="1" dirty="0">
              <a:latin typeface="Calibri" panose="020F0502020204030204" pitchFamily="34" charset="0"/>
              <a:cs typeface="Calibri" panose="020F0502020204030204" pitchFamily="34" charset="0"/>
            </a:endParaRPr>
          </a:p>
        </p:txBody>
      </p:sp>
      <p:sp>
        <p:nvSpPr>
          <p:cNvPr id="11" name="Subtitle 2">
            <a:extLst>
              <a:ext uri="{FF2B5EF4-FFF2-40B4-BE49-F238E27FC236}">
                <a16:creationId xmlns:a16="http://schemas.microsoft.com/office/drawing/2014/main" id="{7A6BD9B2-8754-9DA6-1B2D-453BCF8247A4}"/>
              </a:ext>
            </a:extLst>
          </p:cNvPr>
          <p:cNvSpPr>
            <a:spLocks noGrp="1"/>
          </p:cNvSpPr>
          <p:nvPr>
            <p:ph type="subTitle" idx="1"/>
          </p:nvPr>
        </p:nvSpPr>
        <p:spPr>
          <a:xfrm>
            <a:off x="0" y="3024807"/>
            <a:ext cx="12192000" cy="1314450"/>
          </a:xfrm>
        </p:spPr>
        <p:txBody>
          <a:bodyPr>
            <a:normAutofit/>
          </a:bodyPr>
          <a:lstStyle/>
          <a:p>
            <a:r>
              <a:rPr lang="en-CA" sz="3200" dirty="0">
                <a:solidFill>
                  <a:schemeClr val="bg1">
                    <a:lumMod val="50000"/>
                  </a:schemeClr>
                </a:solidFill>
                <a:latin typeface="Calibri" panose="020F0502020204030204" pitchFamily="34" charset="0"/>
                <a:cs typeface="Calibri" panose="020F0502020204030204" pitchFamily="34" charset="0"/>
              </a:rPr>
              <a:t>Tuesday, 28</a:t>
            </a:r>
            <a:r>
              <a:rPr lang="en-CA" sz="3200" baseline="30000" dirty="0">
                <a:solidFill>
                  <a:schemeClr val="bg1">
                    <a:lumMod val="50000"/>
                  </a:schemeClr>
                </a:solidFill>
                <a:latin typeface="Calibri" panose="020F0502020204030204" pitchFamily="34" charset="0"/>
                <a:cs typeface="Calibri" panose="020F0502020204030204" pitchFamily="34" charset="0"/>
              </a:rPr>
              <a:t>th</a:t>
            </a:r>
            <a:r>
              <a:rPr lang="en-CA" sz="3200" dirty="0">
                <a:solidFill>
                  <a:schemeClr val="bg1">
                    <a:lumMod val="50000"/>
                  </a:schemeClr>
                </a:solidFill>
                <a:latin typeface="Calibri" panose="020F0502020204030204" pitchFamily="34" charset="0"/>
                <a:cs typeface="Calibri" panose="020F0502020204030204" pitchFamily="34" charset="0"/>
              </a:rPr>
              <a:t> May, 2024 at 9:45 am</a:t>
            </a:r>
          </a:p>
        </p:txBody>
      </p:sp>
      <p:sp>
        <p:nvSpPr>
          <p:cNvPr id="12" name="TextBox 11">
            <a:extLst>
              <a:ext uri="{FF2B5EF4-FFF2-40B4-BE49-F238E27FC236}">
                <a16:creationId xmlns:a16="http://schemas.microsoft.com/office/drawing/2014/main" id="{A701381A-9417-F539-26E8-4222AB609B94}"/>
              </a:ext>
            </a:extLst>
          </p:cNvPr>
          <p:cNvSpPr txBox="1"/>
          <p:nvPr/>
        </p:nvSpPr>
        <p:spPr>
          <a:xfrm>
            <a:off x="379976" y="5893632"/>
            <a:ext cx="1983248" cy="230832"/>
          </a:xfrm>
          <a:prstGeom prst="rect">
            <a:avLst/>
          </a:prstGeom>
          <a:noFill/>
        </p:spPr>
        <p:txBody>
          <a:bodyPr wrap="square" rtlCol="0">
            <a:spAutoFit/>
          </a:bodyPr>
          <a:lstStyle/>
          <a:p>
            <a:r>
              <a:rPr lang="en-CA" sz="900" dirty="0"/>
              <a:t>28A042024-V</a:t>
            </a:r>
            <a:r>
              <a:rPr lang="en-GB" sz="900"/>
              <a:t>4B</a:t>
            </a:r>
            <a:endParaRPr lang="en-US" sz="900" dirty="0"/>
          </a:p>
        </p:txBody>
      </p:sp>
      <p:sp>
        <p:nvSpPr>
          <p:cNvPr id="2" name="TextBox 1">
            <a:extLst>
              <a:ext uri="{FF2B5EF4-FFF2-40B4-BE49-F238E27FC236}">
                <a16:creationId xmlns:a16="http://schemas.microsoft.com/office/drawing/2014/main" id="{B68CE46D-1C00-971F-C77F-59A854F674D0}"/>
              </a:ext>
            </a:extLst>
          </p:cNvPr>
          <p:cNvSpPr txBox="1"/>
          <p:nvPr/>
        </p:nvSpPr>
        <p:spPr>
          <a:xfrm>
            <a:off x="379976" y="3971415"/>
            <a:ext cx="4625009" cy="1754326"/>
          </a:xfrm>
          <a:prstGeom prst="rect">
            <a:avLst/>
          </a:prstGeom>
          <a:noFill/>
        </p:spPr>
        <p:txBody>
          <a:bodyPr wrap="square" rtlCol="0">
            <a:spAutoFit/>
          </a:bodyPr>
          <a:lstStyle/>
          <a:p>
            <a:r>
              <a:rPr lang="en-GB" dirty="0"/>
              <a:t>Speakers:	Jurgen de Vreese, Belgium</a:t>
            </a:r>
            <a:br>
              <a:rPr lang="en-GB" dirty="0"/>
            </a:br>
            <a:r>
              <a:rPr lang="en-GB" dirty="0"/>
              <a:t>		Auriane Damez, France</a:t>
            </a:r>
            <a:br>
              <a:rPr lang="en-GB" dirty="0"/>
            </a:br>
            <a:r>
              <a:rPr lang="en-GB" dirty="0"/>
              <a:t>		Philip Bennett, UK</a:t>
            </a:r>
            <a:br>
              <a:rPr lang="en-GB" dirty="0"/>
            </a:br>
            <a:r>
              <a:rPr lang="en-GB" dirty="0"/>
              <a:t>		Dominic </a:t>
            </a:r>
            <a:r>
              <a:rPr lang="en-GB" dirty="0" err="1"/>
              <a:t>DeMatties</a:t>
            </a:r>
            <a:r>
              <a:rPr lang="en-GB" dirty="0"/>
              <a:t>, USA</a:t>
            </a:r>
          </a:p>
          <a:p>
            <a:endParaRPr lang="en-GB" dirty="0"/>
          </a:p>
          <a:p>
            <a:r>
              <a:rPr lang="en-GB"/>
              <a:t>Co-ordinator</a:t>
            </a:r>
            <a:r>
              <a:rPr lang="en-GB" dirty="0"/>
              <a:t>:	Philip Bennett</a:t>
            </a:r>
          </a:p>
        </p:txBody>
      </p:sp>
    </p:spTree>
    <p:extLst>
      <p:ext uri="{BB962C8B-B14F-4D97-AF65-F5344CB8AC3E}">
        <p14:creationId xmlns:p14="http://schemas.microsoft.com/office/powerpoint/2010/main" val="1604234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Pillar 3 pensions in France </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fontScale="92500" lnSpcReduction="20000"/>
          </a:bodyPr>
          <a:lstStyle/>
          <a:p>
            <a:r>
              <a:rPr lang="en-GB" dirty="0"/>
              <a:t>Pillar 3 employer sponsored plans can be:</a:t>
            </a:r>
          </a:p>
          <a:p>
            <a:pPr lvl="1">
              <a:buFont typeface="Wingdings" panose="05000000000000000000" pitchFamily="2" charset="2"/>
              <a:buChar char="Ø"/>
            </a:pPr>
            <a:r>
              <a:rPr lang="en-GB" dirty="0"/>
              <a:t>Long-term savings plan (PERCO or PERCOL)</a:t>
            </a:r>
          </a:p>
          <a:p>
            <a:pPr lvl="1">
              <a:buFont typeface="Wingdings" panose="05000000000000000000" pitchFamily="2" charset="2"/>
              <a:buChar char="Ø"/>
            </a:pPr>
            <a:r>
              <a:rPr lang="en-GB" dirty="0"/>
              <a:t>A DC plan (PER-OB)</a:t>
            </a:r>
          </a:p>
          <a:p>
            <a:pPr lvl="1">
              <a:buFont typeface="Wingdings" panose="05000000000000000000" pitchFamily="2" charset="2"/>
              <a:buChar char="Ø"/>
            </a:pPr>
            <a:r>
              <a:rPr lang="en-GB" dirty="0"/>
              <a:t>A DB plan with an IORP (or with an insurance provider)</a:t>
            </a:r>
          </a:p>
          <a:p>
            <a:pPr marL="457200" lvl="1" indent="0">
              <a:buNone/>
            </a:pPr>
            <a:r>
              <a:rPr lang="en-GB" b="1" dirty="0"/>
              <a:t>Note:  </a:t>
            </a:r>
            <a:r>
              <a:rPr lang="en-GB" dirty="0"/>
              <a:t>DB plan insolvency protection to comply with Article 8 of Directive 2008/94/EC</a:t>
            </a:r>
          </a:p>
          <a:p>
            <a:r>
              <a:rPr lang="en-GB" dirty="0"/>
              <a:t>Tax advantages provided for these plans</a:t>
            </a:r>
          </a:p>
          <a:p>
            <a:r>
              <a:rPr lang="en-GB" dirty="0"/>
              <a:t>Provider structures </a:t>
            </a:r>
          </a:p>
          <a:p>
            <a:pPr lvl="1"/>
            <a:r>
              <a:rPr lang="en-GB" dirty="0"/>
              <a:t>Insurance companies</a:t>
            </a:r>
          </a:p>
          <a:p>
            <a:pPr lvl="1"/>
            <a:r>
              <a:rPr lang="en-GB" dirty="0"/>
              <a:t>French IORP (a Fonds de Retraite </a:t>
            </a:r>
            <a:r>
              <a:rPr lang="en-GB" dirty="0" err="1"/>
              <a:t>Professionelle</a:t>
            </a:r>
            <a:r>
              <a:rPr lang="en-GB" dirty="0"/>
              <a:t> </a:t>
            </a:r>
            <a:r>
              <a:rPr lang="en-GB" dirty="0" err="1"/>
              <a:t>Supplémentaire</a:t>
            </a:r>
            <a:r>
              <a:rPr lang="en-GB" dirty="0"/>
              <a:t> or FRPS) : treated as an insurance company for French regulatory purposes but can use the solvency capital rules from the Solvency I Directive (now in the IORP II Directive (EU (2016/2341)) at Articles 15-18)</a:t>
            </a:r>
          </a:p>
          <a:p>
            <a:pPr marL="0" indent="0">
              <a:buNone/>
            </a:pPr>
            <a:endParaRPr lang="en-GB" dirty="0"/>
          </a:p>
        </p:txBody>
      </p:sp>
    </p:spTree>
    <p:extLst>
      <p:ext uri="{BB962C8B-B14F-4D97-AF65-F5344CB8AC3E}">
        <p14:creationId xmlns:p14="http://schemas.microsoft.com/office/powerpoint/2010/main" val="4020754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 </a:t>
            </a:r>
            <a:r>
              <a:rPr lang="en-GB" b="1" dirty="0"/>
              <a:t>AGIRC/ARRCO: Some details</a:t>
            </a:r>
            <a:endParaRPr lang="en-GB" dirty="0"/>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a:bodyPr>
          <a:lstStyle/>
          <a:p>
            <a:r>
              <a:rPr lang="en-GB" b="0" i="1" u="none" strike="noStrike" dirty="0">
                <a:solidFill>
                  <a:srgbClr val="333333"/>
                </a:solidFill>
                <a:effectLst/>
                <a:latin typeface="Arial" panose="020B0604020202020204" pitchFamily="34" charset="0"/>
              </a:rPr>
              <a:t>Association </a:t>
            </a:r>
            <a:r>
              <a:rPr lang="en-GB" b="0" i="1" u="none" strike="noStrike" dirty="0" err="1">
                <a:solidFill>
                  <a:srgbClr val="333333"/>
                </a:solidFill>
                <a:effectLst/>
                <a:latin typeface="Arial" panose="020B0604020202020204" pitchFamily="34" charset="0"/>
              </a:rPr>
              <a:t>Générale</a:t>
            </a:r>
            <a:r>
              <a:rPr lang="en-GB" b="0" i="1" u="none" strike="noStrike" dirty="0">
                <a:solidFill>
                  <a:srgbClr val="333333"/>
                </a:solidFill>
                <a:effectLst/>
                <a:latin typeface="Arial" panose="020B0604020202020204" pitchFamily="34" charset="0"/>
              </a:rPr>
              <a:t> des Institutions de Retraite des Cadres</a:t>
            </a:r>
            <a:r>
              <a:rPr lang="en-GB" b="0" i="0" u="none" strike="noStrike" dirty="0">
                <a:solidFill>
                  <a:srgbClr val="333333"/>
                </a:solidFill>
                <a:effectLst/>
                <a:latin typeface="Arial" panose="020B0604020202020204" pitchFamily="34" charset="0"/>
              </a:rPr>
              <a:t> (</a:t>
            </a:r>
            <a:r>
              <a:rPr lang="en-GB" b="1" i="0" u="none" strike="noStrike" dirty="0">
                <a:solidFill>
                  <a:srgbClr val="333333"/>
                </a:solidFill>
                <a:effectLst/>
                <a:latin typeface="Arial" panose="020B0604020202020204" pitchFamily="34" charset="0"/>
              </a:rPr>
              <a:t>AGIRC</a:t>
            </a:r>
            <a:r>
              <a:rPr lang="en-GB" b="0" i="0" u="none" strike="noStrike" dirty="0">
                <a:solidFill>
                  <a:srgbClr val="333333"/>
                </a:solidFill>
                <a:effectLst/>
                <a:latin typeface="Arial" panose="020B0604020202020204" pitchFamily="34" charset="0"/>
              </a:rPr>
              <a:t>)/</a:t>
            </a:r>
            <a:r>
              <a:rPr lang="en-GB" b="0" i="1" u="none" strike="noStrike" dirty="0">
                <a:solidFill>
                  <a:srgbClr val="333333"/>
                </a:solidFill>
                <a:effectLst/>
                <a:latin typeface="Arial" panose="020B0604020202020204" pitchFamily="34" charset="0"/>
              </a:rPr>
              <a:t>Association des Régimes de </a:t>
            </a:r>
            <a:r>
              <a:rPr lang="en-GB" b="0" i="1" u="none" strike="noStrike" dirty="0" err="1">
                <a:solidFill>
                  <a:srgbClr val="333333"/>
                </a:solidFill>
                <a:effectLst/>
                <a:latin typeface="Arial" panose="020B0604020202020204" pitchFamily="34" charset="0"/>
              </a:rPr>
              <a:t>Retraites</a:t>
            </a:r>
            <a:r>
              <a:rPr lang="en-GB" b="0" i="1" u="none" strike="noStrike" dirty="0">
                <a:solidFill>
                  <a:srgbClr val="333333"/>
                </a:solidFill>
                <a:effectLst/>
                <a:latin typeface="Arial" panose="020B0604020202020204" pitchFamily="34" charset="0"/>
              </a:rPr>
              <a:t> </a:t>
            </a:r>
            <a:r>
              <a:rPr lang="en-GB" b="0" i="1" u="none" strike="noStrike" dirty="0" err="1">
                <a:solidFill>
                  <a:srgbClr val="333333"/>
                </a:solidFill>
                <a:effectLst/>
                <a:latin typeface="Arial" panose="020B0604020202020204" pitchFamily="34" charset="0"/>
              </a:rPr>
              <a:t>Complémentaires</a:t>
            </a:r>
            <a:r>
              <a:rPr lang="en-GB" b="0" i="0" u="none" strike="noStrike" dirty="0">
                <a:solidFill>
                  <a:srgbClr val="333333"/>
                </a:solidFill>
                <a:effectLst/>
                <a:latin typeface="Arial" panose="020B0604020202020204" pitchFamily="34" charset="0"/>
              </a:rPr>
              <a:t> (</a:t>
            </a:r>
            <a:r>
              <a:rPr lang="en-GB" b="1" i="0" u="none" strike="noStrike" dirty="0">
                <a:solidFill>
                  <a:srgbClr val="333333"/>
                </a:solidFill>
                <a:effectLst/>
                <a:latin typeface="Arial" panose="020B0604020202020204" pitchFamily="34" charset="0"/>
              </a:rPr>
              <a:t>ARRCO</a:t>
            </a:r>
            <a:r>
              <a:rPr lang="en-GB" b="0" i="0" u="none" strike="noStrike" dirty="0">
                <a:solidFill>
                  <a:srgbClr val="333333"/>
                </a:solidFill>
                <a:effectLst/>
                <a:latin typeface="Arial" panose="020B0604020202020204" pitchFamily="34" charset="0"/>
              </a:rPr>
              <a:t>)</a:t>
            </a:r>
          </a:p>
          <a:p>
            <a:r>
              <a:rPr lang="en-GB" b="1" dirty="0"/>
              <a:t>AGIRC/ARRCO:</a:t>
            </a:r>
          </a:p>
          <a:p>
            <a:pPr lvl="1">
              <a:buFont typeface="Wingdings" pitchFamily="2" charset="2"/>
              <a:buChar char="Ø"/>
            </a:pPr>
            <a:r>
              <a:rPr lang="en-US" dirty="0"/>
              <a:t>AGIRC: for executives /</a:t>
            </a:r>
            <a:r>
              <a:rPr lang="en-GB" dirty="0"/>
              <a:t> </a:t>
            </a:r>
            <a:r>
              <a:rPr lang="en-US" dirty="0"/>
              <a:t>ARRCO: for non executives</a:t>
            </a:r>
          </a:p>
          <a:p>
            <a:pPr lvl="1">
              <a:buFont typeface="Wingdings" pitchFamily="2" charset="2"/>
              <a:buChar char="Ø"/>
            </a:pPr>
            <a:r>
              <a:rPr lang="en-GB" dirty="0"/>
              <a:t>Schemes were merged into a single scheme on 1</a:t>
            </a:r>
            <a:r>
              <a:rPr lang="en-GB" baseline="30000" dirty="0"/>
              <a:t>st</a:t>
            </a:r>
            <a:r>
              <a:rPr lang="en-GB" dirty="0"/>
              <a:t> January, 2019</a:t>
            </a:r>
          </a:p>
          <a:p>
            <a:pPr lvl="1">
              <a:buFont typeface="Wingdings" pitchFamily="2" charset="2"/>
              <a:buChar char="Ø"/>
            </a:pPr>
            <a:endParaRPr lang="en-GB" dirty="0"/>
          </a:p>
          <a:p>
            <a:r>
              <a:rPr lang="en-GB" dirty="0"/>
              <a:t>Pillar 2 scheme for private sector </a:t>
            </a:r>
            <a:r>
              <a:rPr lang="en-GB" b="1" dirty="0">
                <a:solidFill>
                  <a:srgbClr val="7030A0"/>
                </a:solidFill>
              </a:rPr>
              <a:t>employees</a:t>
            </a:r>
            <a:r>
              <a:rPr lang="en-GB" dirty="0"/>
              <a:t> with compulsory membership and compulsory contributions by employers and employees</a:t>
            </a:r>
          </a:p>
          <a:p>
            <a:pPr marL="0" indent="0">
              <a:buNone/>
            </a:pPr>
            <a:endParaRPr lang="en-GB" dirty="0"/>
          </a:p>
        </p:txBody>
      </p:sp>
    </p:spTree>
    <p:extLst>
      <p:ext uri="{BB962C8B-B14F-4D97-AF65-F5344CB8AC3E}">
        <p14:creationId xmlns:p14="http://schemas.microsoft.com/office/powerpoint/2010/main" val="1942955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How are AGIRC/ARRCO contributions calculated?</a:t>
            </a:r>
          </a:p>
        </p:txBody>
      </p:sp>
      <p:sp>
        <p:nvSpPr>
          <p:cNvPr id="10" name="Content Placeholder 2">
            <a:extLst>
              <a:ext uri="{FF2B5EF4-FFF2-40B4-BE49-F238E27FC236}">
                <a16:creationId xmlns:a16="http://schemas.microsoft.com/office/drawing/2014/main" id="{129D7494-7110-7FFC-BAAE-05C95A1DEEB9}"/>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just">
              <a:lnSpc>
                <a:spcPts val="1155"/>
              </a:lnSpc>
              <a:spcAft>
                <a:spcPts val="800"/>
              </a:spcAft>
            </a:pPr>
            <a:r>
              <a:rPr lang="en-GB" sz="1800" u="sng" dirty="0">
                <a:latin typeface="Calibri" panose="020F0502020204030204" pitchFamily="34" charset="0"/>
                <a:ea typeface="Aptos" panose="020B0004020202020204" pitchFamily="34" charset="0"/>
                <a:cs typeface="Times New Roman" panose="02020603050405020304" pitchFamily="18" charset="0"/>
              </a:rPr>
              <a:t>Contributions</a:t>
            </a:r>
          </a:p>
          <a:p>
            <a:pPr lvl="2" algn="just">
              <a:lnSpc>
                <a:spcPct val="100000"/>
              </a:lnSpc>
              <a:buFont typeface="Wingdings" pitchFamily="2" charset="2"/>
              <a:buChar char="Ø"/>
            </a:pPr>
            <a:r>
              <a:rPr lang="en-GB" sz="1800" b="1" dirty="0">
                <a:latin typeface="Calibri" panose="020F0502020204030204" pitchFamily="34" charset="0"/>
                <a:ea typeface="Aptos" panose="020B0004020202020204" pitchFamily="34" charset="0"/>
                <a:cs typeface="Times New Roman" panose="02020603050405020304" pitchFamily="18" charset="0"/>
              </a:rPr>
              <a:t>Pay on which contributions are payable : all the </a:t>
            </a:r>
            <a:r>
              <a:rPr lang="en-US" sz="1800" b="1" dirty="0">
                <a:latin typeface="Calibri" panose="020F0502020204030204" pitchFamily="34" charset="0"/>
                <a:cs typeface="Times New Roman" panose="02020603050405020304" pitchFamily="18" charset="0"/>
              </a:rPr>
              <a:t>pay components that go into the Social </a:t>
            </a:r>
            <a:r>
              <a:rPr lang="en-GB" sz="1800" b="1" dirty="0">
                <a:latin typeface="Calibri" panose="020F0502020204030204" pitchFamily="34" charset="0"/>
                <a:cs typeface="Times New Roman" panose="02020603050405020304" pitchFamily="18" charset="0"/>
              </a:rPr>
              <a:t>Security</a:t>
            </a:r>
            <a:r>
              <a:rPr lang="en-US" sz="1800" b="1" dirty="0">
                <a:latin typeface="Calibri" panose="020F0502020204030204" pitchFamily="34" charset="0"/>
                <a:cs typeface="Times New Roman" panose="02020603050405020304" pitchFamily="18" charset="0"/>
              </a:rPr>
              <a:t> contribution basis (gross salary)</a:t>
            </a:r>
            <a:endParaRPr lang="en-GB" sz="1800" b="1" dirty="0">
              <a:latin typeface="Calibri" panose="020F0502020204030204" pitchFamily="34" charset="0"/>
              <a:ea typeface="Aptos" panose="020B0004020202020204" pitchFamily="34" charset="0"/>
              <a:cs typeface="Times New Roman" panose="02020603050405020304" pitchFamily="18" charset="0"/>
            </a:endParaRPr>
          </a:p>
          <a:p>
            <a:pPr lvl="2" algn="just">
              <a:lnSpc>
                <a:spcPct val="100000"/>
              </a:lnSpc>
              <a:spcAft>
                <a:spcPts val="800"/>
              </a:spcAft>
              <a:buFont typeface="Wingdings" pitchFamily="2" charset="2"/>
              <a:buChar char="Ø"/>
            </a:pPr>
            <a:r>
              <a:rPr lang="en-GB" sz="1800" b="1" dirty="0">
                <a:latin typeface="Calibri" panose="020F0502020204030204" pitchFamily="34" charset="0"/>
                <a:ea typeface="Aptos" panose="020B0004020202020204" pitchFamily="34" charset="0"/>
                <a:cs typeface="Times New Roman" panose="02020603050405020304" pitchFamily="18" charset="0"/>
              </a:rPr>
              <a:t>The main contribution is used to</a:t>
            </a:r>
            <a:r>
              <a:rPr lang="fr-FR" sz="1800" b="1" dirty="0">
                <a:latin typeface="Calibri" panose="020F0502020204030204" pitchFamily="34" charset="0"/>
                <a:ea typeface="Aptos" panose="020B0004020202020204" pitchFamily="34" charset="0"/>
                <a:cs typeface="Times New Roman" panose="02020603050405020304" pitchFamily="18" charset="0"/>
              </a:rPr>
              <a:t> </a:t>
            </a:r>
            <a:r>
              <a:rPr lang="en-GB" sz="1800" b="1" dirty="0">
                <a:latin typeface="Calibri" panose="020F0502020204030204" pitchFamily="34" charset="0"/>
                <a:ea typeface="Aptos" panose="020B0004020202020204" pitchFamily="34" charset="0"/>
                <a:cs typeface="Times New Roman" panose="02020603050405020304" pitchFamily="18" charset="0"/>
              </a:rPr>
              <a:t>purchase </a:t>
            </a:r>
            <a:r>
              <a:rPr lang="fr-FR" sz="1800" b="1" dirty="0">
                <a:latin typeface="Calibri" panose="020F0502020204030204" pitchFamily="34" charset="0"/>
                <a:ea typeface="Aptos" panose="020B0004020202020204" pitchFamily="34" charset="0"/>
                <a:cs typeface="Times New Roman" panose="02020603050405020304" pitchFamily="18" charset="0"/>
              </a:rPr>
              <a:t>retirement points </a:t>
            </a:r>
            <a:endParaRPr lang="en-GB" sz="1800" b="1" dirty="0">
              <a:latin typeface="Calibri" panose="020F0502020204030204" pitchFamily="34" charset="0"/>
              <a:cs typeface="Times New Roman" panose="02020603050405020304" pitchFamily="18" charset="0"/>
            </a:endParaRPr>
          </a:p>
          <a:p>
            <a:pPr lvl="2" algn="just">
              <a:lnSpc>
                <a:spcPts val="1155"/>
              </a:lnSpc>
              <a:spcAft>
                <a:spcPts val="800"/>
              </a:spcAft>
              <a:buFont typeface="Wingdings" pitchFamily="2" charset="2"/>
              <a:buChar char="Ø"/>
            </a:pPr>
            <a:r>
              <a:rPr lang="en-GB" sz="1800" b="1" dirty="0">
                <a:latin typeface="Calibri" panose="020F0502020204030204" pitchFamily="34" charset="0"/>
                <a:ea typeface="Aptos" panose="020B0004020202020204" pitchFamily="34" charset="0"/>
                <a:cs typeface="Times New Roman" panose="02020603050405020304" pitchFamily="18" charset="0"/>
              </a:rPr>
              <a:t>And two or three other additional contributions are used to balance the scheme </a:t>
            </a:r>
          </a:p>
          <a:p>
            <a:pPr lvl="2" algn="just">
              <a:lnSpc>
                <a:spcPts val="1155"/>
              </a:lnSpc>
              <a:spcAft>
                <a:spcPts val="1200"/>
              </a:spcAft>
              <a:buFont typeface="Wingdings" pitchFamily="2" charset="2"/>
              <a:buChar char="Ø"/>
            </a:pPr>
            <a:r>
              <a:rPr lang="en-GB" sz="1800" b="1" dirty="0">
                <a:latin typeface="Calibri" panose="020F0502020204030204" pitchFamily="34" charset="0"/>
                <a:ea typeface="Aptos" panose="020B0004020202020204" pitchFamily="34" charset="0"/>
                <a:cs typeface="Times New Roman" panose="02020603050405020304" pitchFamily="18" charset="0"/>
              </a:rPr>
              <a:t>Contributions are paid by the employer (60%) and the employee (40%)</a:t>
            </a:r>
            <a:endParaRPr lang="en-GB" sz="1800" dirty="0">
              <a:latin typeface="Calibri" panose="020F0502020204030204" pitchFamily="34" charset="0"/>
              <a:ea typeface="Aptos" panose="020B0004020202020204" pitchFamily="34" charset="0"/>
              <a:cs typeface="Times New Roman" panose="02020603050405020304" pitchFamily="18" charset="0"/>
            </a:endParaRPr>
          </a:p>
          <a:p>
            <a:pPr lvl="1" algn="just">
              <a:lnSpc>
                <a:spcPts val="1155"/>
              </a:lnSpc>
              <a:spcAft>
                <a:spcPts val="800"/>
              </a:spcAft>
            </a:pPr>
            <a:r>
              <a:rPr lang="en-GB" sz="1800" u="sng" dirty="0">
                <a:latin typeface="Calibri" panose="020F0502020204030204" pitchFamily="34" charset="0"/>
                <a:ea typeface="Aptos" panose="020B0004020202020204" pitchFamily="34" charset="0"/>
                <a:cs typeface="Times New Roman" panose="02020603050405020304" pitchFamily="18" charset="0"/>
              </a:rPr>
              <a:t>Specific point on the main contribution</a:t>
            </a:r>
          </a:p>
          <a:p>
            <a:pPr marL="1200150" lvl="1" indent="-285750">
              <a:lnSpc>
                <a:spcPct val="107000"/>
              </a:lnSpc>
              <a:buFont typeface="Wingdings" pitchFamily="2" charset="2"/>
              <a:buChar char="Ø"/>
            </a:pPr>
            <a:r>
              <a:rPr lang="en-GB" sz="1800" b="1" dirty="0">
                <a:latin typeface="Calibri" panose="020F0502020204030204" pitchFamily="34" charset="0"/>
                <a:ea typeface="Aptos" panose="020B0004020202020204" pitchFamily="34" charset="0"/>
                <a:cs typeface="Times New Roman" panose="02020603050405020304" pitchFamily="18" charset="0"/>
              </a:rPr>
              <a:t>There are 2 brackets of eligible pay and each bracket of eligible pay has its own contribution rate</a:t>
            </a:r>
          </a:p>
          <a:p>
            <a:pPr marL="1200150" lvl="1" indent="-285750">
              <a:lnSpc>
                <a:spcPct val="107000"/>
              </a:lnSpc>
              <a:buFont typeface="Wingdings" pitchFamily="2" charset="2"/>
              <a:buChar char="Ø"/>
            </a:pPr>
            <a:r>
              <a:rPr lang="en-GB" sz="1800" b="1" dirty="0">
                <a:latin typeface="Calibri" panose="020F0502020204030204" pitchFamily="34" charset="0"/>
                <a:ea typeface="Aptos" panose="020B0004020202020204" pitchFamily="34" charset="0"/>
                <a:cs typeface="Times New Roman" panose="02020603050405020304" pitchFamily="18" charset="0"/>
              </a:rPr>
              <a:t>The contribution rate for each bracket is divided by an adjustment factor (1.27) to calculate the amount of the main contributions that is eligible to purchase pension points (</a:t>
            </a:r>
            <a:r>
              <a:rPr lang="en-GB" sz="1800" b="1" dirty="0">
                <a:highlight>
                  <a:srgbClr val="FFFF00"/>
                </a:highlight>
                <a:latin typeface="Calibri" panose="020F0502020204030204" pitchFamily="34" charset="0"/>
                <a:ea typeface="Aptos" panose="020B0004020202020204" pitchFamily="34" charset="0"/>
                <a:cs typeface="Times New Roman" panose="02020603050405020304" pitchFamily="18" charset="0"/>
              </a:rPr>
              <a:t>see next slide</a:t>
            </a:r>
            <a:r>
              <a:rPr lang="en-GB" sz="1800" b="1" dirty="0">
                <a:latin typeface="Calibri" panose="020F0502020204030204" pitchFamily="34" charset="0"/>
                <a:ea typeface="Aptos" panose="020B0004020202020204" pitchFamily="34" charset="0"/>
                <a:cs typeface="Times New Roman" panose="02020603050405020304" pitchFamily="18" charset="0"/>
              </a:rPr>
              <a:t>) </a:t>
            </a:r>
            <a:endParaRPr lang="en-GB" sz="2200" b="1" dirty="0">
              <a:latin typeface="Calibri" panose="020F0502020204030204" pitchFamily="34" charset="0"/>
              <a:ea typeface="Aptos" panose="020B0004020202020204" pitchFamily="34" charset="0"/>
              <a:cs typeface="Times New Roman" panose="02020603050405020304" pitchFamily="18" charset="0"/>
            </a:endParaRPr>
          </a:p>
          <a:p>
            <a:pPr marL="0" indent="0">
              <a:buNone/>
            </a:pPr>
            <a:endParaRPr lang="en-GB" sz="1000" dirty="0"/>
          </a:p>
          <a:p>
            <a:pPr marL="0" indent="0">
              <a:buNone/>
            </a:pPr>
            <a:r>
              <a:rPr lang="en-GB" sz="1000" dirty="0"/>
              <a:t>			</a:t>
            </a:r>
          </a:p>
        </p:txBody>
      </p:sp>
    </p:spTree>
    <p:extLst>
      <p:ext uri="{BB962C8B-B14F-4D97-AF65-F5344CB8AC3E}">
        <p14:creationId xmlns:p14="http://schemas.microsoft.com/office/powerpoint/2010/main" val="3362397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normAutofit fontScale="90000"/>
          </a:bodyPr>
          <a:lstStyle/>
          <a:p>
            <a:r>
              <a:rPr lang="en-GB" dirty="0"/>
              <a:t> How are AGIRC/ARRCO pension points calculated?: Point calculation rates</a:t>
            </a:r>
            <a:br>
              <a:rPr lang="en-GB" dirty="0"/>
            </a:br>
            <a:r>
              <a:rPr lang="en-GB" sz="1800" dirty="0"/>
              <a:t>Source: </a:t>
            </a:r>
            <a:r>
              <a:rPr lang="en-GB" sz="1800" dirty="0">
                <a:hlinkClick r:id="rId5"/>
              </a:rPr>
              <a:t>https://</a:t>
            </a:r>
            <a:r>
              <a:rPr lang="en-GB" sz="1800" dirty="0" err="1">
                <a:hlinkClick r:id="rId5"/>
              </a:rPr>
              <a:t>www.cleiss.fr</a:t>
            </a:r>
            <a:r>
              <a:rPr lang="en-GB" sz="1800" dirty="0">
                <a:hlinkClick r:id="rId5"/>
              </a:rPr>
              <a:t>/docs/regimes/</a:t>
            </a:r>
            <a:r>
              <a:rPr lang="en-GB" sz="1800" dirty="0" err="1">
                <a:hlinkClick r:id="rId5"/>
              </a:rPr>
              <a:t>regime_france</a:t>
            </a:r>
            <a:r>
              <a:rPr lang="en-GB" sz="1800" dirty="0">
                <a:hlinkClick r:id="rId5"/>
              </a:rPr>
              <a:t>/an_3.html</a:t>
            </a:r>
            <a:r>
              <a:rPr lang="en-GB" sz="1800" dirty="0"/>
              <a:t> </a:t>
            </a:r>
            <a:endParaRPr lang="en-GB" dirty="0"/>
          </a:p>
        </p:txBody>
      </p:sp>
      <p:sp>
        <p:nvSpPr>
          <p:cNvPr id="10" name="Content Placeholder 2">
            <a:extLst>
              <a:ext uri="{FF2B5EF4-FFF2-40B4-BE49-F238E27FC236}">
                <a16:creationId xmlns:a16="http://schemas.microsoft.com/office/drawing/2014/main" id="{129D7494-7110-7FFC-BAAE-05C95A1DEEB9}"/>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0">
              <a:lnSpc>
                <a:spcPct val="107000"/>
              </a:lnSpc>
              <a:buNone/>
            </a:pPr>
            <a:endParaRPr lang="en-GB" sz="3800" b="1" dirty="0">
              <a:highlight>
                <a:srgbClr val="00FFFF"/>
              </a:highlight>
              <a:latin typeface="Söhne"/>
            </a:endParaRPr>
          </a:p>
          <a:p>
            <a:pPr marL="742950" indent="-285750">
              <a:lnSpc>
                <a:spcPct val="107000"/>
              </a:lnSpc>
            </a:pPr>
            <a:endParaRPr lang="en-GB" sz="3800" dirty="0">
              <a:highlight>
                <a:srgbClr val="FFFFFF"/>
              </a:highlight>
              <a:latin typeface="Söhne"/>
            </a:endParaRPr>
          </a:p>
          <a:p>
            <a:pPr marL="742950" indent="-285750">
              <a:lnSpc>
                <a:spcPct val="107000"/>
              </a:lnSpc>
            </a:pPr>
            <a:endParaRPr lang="en-GB" sz="3800" u="sng" dirty="0">
              <a:solidFill>
                <a:srgbClr val="0070C0"/>
              </a:solidFill>
              <a:latin typeface="Calibri" panose="020F0502020204030204" pitchFamily="34" charset="0"/>
              <a:cs typeface="Times New Roman" panose="02020603050405020304" pitchFamily="18" charset="0"/>
            </a:endParaRPr>
          </a:p>
          <a:p>
            <a:pPr marL="0" indent="0">
              <a:buNone/>
            </a:pPr>
            <a:endParaRPr lang="en-GB" dirty="0"/>
          </a:p>
        </p:txBody>
      </p:sp>
      <p:graphicFrame>
        <p:nvGraphicFramePr>
          <p:cNvPr id="4" name="Table 3">
            <a:extLst>
              <a:ext uri="{FF2B5EF4-FFF2-40B4-BE49-F238E27FC236}">
                <a16:creationId xmlns:a16="http://schemas.microsoft.com/office/drawing/2014/main" id="{5479A014-2E81-246F-4EF0-77D6C18ED8A1}"/>
              </a:ext>
            </a:extLst>
          </p:cNvPr>
          <p:cNvGraphicFramePr/>
          <p:nvPr/>
        </p:nvGraphicFramePr>
        <p:xfrm>
          <a:off x="411480" y="1825625"/>
          <a:ext cx="10593070" cy="3750732"/>
        </p:xfrm>
        <a:graphic>
          <a:graphicData uri="http://schemas.openxmlformats.org/drawingml/2006/table">
            <a:tbl>
              <a:tblPr>
                <a:tableStyleId>{5C22544A-7EE6-4342-B048-85BDC9FD1C3A}</a:tableStyleId>
              </a:tblPr>
              <a:tblGrid>
                <a:gridCol w="2118614">
                  <a:extLst>
                    <a:ext uri="{9D8B030D-6E8A-4147-A177-3AD203B41FA5}">
                      <a16:colId xmlns:a16="http://schemas.microsoft.com/office/drawing/2014/main" val="3494045767"/>
                    </a:ext>
                  </a:extLst>
                </a:gridCol>
                <a:gridCol w="2118614">
                  <a:extLst>
                    <a:ext uri="{9D8B030D-6E8A-4147-A177-3AD203B41FA5}">
                      <a16:colId xmlns:a16="http://schemas.microsoft.com/office/drawing/2014/main" val="952934532"/>
                    </a:ext>
                  </a:extLst>
                </a:gridCol>
                <a:gridCol w="2118614">
                  <a:extLst>
                    <a:ext uri="{9D8B030D-6E8A-4147-A177-3AD203B41FA5}">
                      <a16:colId xmlns:a16="http://schemas.microsoft.com/office/drawing/2014/main" val="404414240"/>
                    </a:ext>
                  </a:extLst>
                </a:gridCol>
                <a:gridCol w="2118614">
                  <a:extLst>
                    <a:ext uri="{9D8B030D-6E8A-4147-A177-3AD203B41FA5}">
                      <a16:colId xmlns:a16="http://schemas.microsoft.com/office/drawing/2014/main" val="2085954845"/>
                    </a:ext>
                  </a:extLst>
                </a:gridCol>
                <a:gridCol w="2118614">
                  <a:extLst>
                    <a:ext uri="{9D8B030D-6E8A-4147-A177-3AD203B41FA5}">
                      <a16:colId xmlns:a16="http://schemas.microsoft.com/office/drawing/2014/main" val="3450860163"/>
                    </a:ext>
                  </a:extLst>
                </a:gridCol>
              </a:tblGrid>
              <a:tr h="651576">
                <a:tc>
                  <a:txBody>
                    <a:bodyPr/>
                    <a:lstStyle/>
                    <a:p>
                      <a:pPr algn="ctr" fontAlgn="b"/>
                      <a:r>
                        <a:rPr lang="en-GB" sz="1500" dirty="0">
                          <a:effectLst/>
                          <a:highlight>
                            <a:srgbClr val="E5ECF4"/>
                          </a:highlight>
                        </a:rPr>
                        <a:t>Use pay that counts for social security contributions </a:t>
                      </a:r>
                    </a:p>
                  </a:txBody>
                  <a:tcPr marL="76051" marR="76051" marT="38026" marB="38026" anchor="b"/>
                </a:tc>
                <a:tc>
                  <a:txBody>
                    <a:bodyPr/>
                    <a:lstStyle/>
                    <a:p>
                      <a:pPr algn="ctr" fontAlgn="b"/>
                      <a:r>
                        <a:rPr lang="en-GB" sz="1500">
                          <a:effectLst/>
                          <a:highlight>
                            <a:srgbClr val="E5ECF4"/>
                          </a:highlight>
                        </a:rPr>
                        <a:t>Employee's rate</a:t>
                      </a:r>
                    </a:p>
                  </a:txBody>
                  <a:tcPr marL="76051" marR="76051" marT="38026" marB="38026" anchor="b"/>
                </a:tc>
                <a:tc>
                  <a:txBody>
                    <a:bodyPr/>
                    <a:lstStyle/>
                    <a:p>
                      <a:pPr algn="ctr" fontAlgn="b"/>
                      <a:r>
                        <a:rPr lang="en-GB" sz="1500">
                          <a:effectLst/>
                          <a:highlight>
                            <a:srgbClr val="E5ECF4"/>
                          </a:highlight>
                        </a:rPr>
                        <a:t>Employer's rate</a:t>
                      </a:r>
                    </a:p>
                  </a:txBody>
                  <a:tcPr marL="76051" marR="76051" marT="38026" marB="38026" anchor="b"/>
                </a:tc>
                <a:tc>
                  <a:txBody>
                    <a:bodyPr/>
                    <a:lstStyle/>
                    <a:p>
                      <a:pPr algn="ctr" fontAlgn="b"/>
                      <a:r>
                        <a:rPr lang="en-GB" sz="1500">
                          <a:effectLst/>
                          <a:highlight>
                            <a:srgbClr val="E5ECF4"/>
                          </a:highlight>
                        </a:rPr>
                        <a:t>Total</a:t>
                      </a:r>
                    </a:p>
                  </a:txBody>
                  <a:tcPr marL="76051" marR="76051" marT="38026" marB="38026" anchor="b"/>
                </a:tc>
                <a:tc>
                  <a:txBody>
                    <a:bodyPr/>
                    <a:lstStyle/>
                    <a:p>
                      <a:pPr algn="ctr" fontAlgn="b"/>
                      <a:r>
                        <a:rPr lang="en-GB" sz="1500" dirty="0">
                          <a:effectLst/>
                          <a:highlight>
                            <a:srgbClr val="E5ECF4"/>
                          </a:highlight>
                        </a:rPr>
                        <a:t>Point calculation rate  (Total  divided by 1.27)</a:t>
                      </a:r>
                    </a:p>
                  </a:txBody>
                  <a:tcPr marL="76051" marR="76051" marT="38026" marB="38026" anchor="b"/>
                </a:tc>
                <a:extLst>
                  <a:ext uri="{0D108BD9-81ED-4DB2-BD59-A6C34878D82A}">
                    <a16:rowId xmlns:a16="http://schemas.microsoft.com/office/drawing/2014/main" val="3229368845"/>
                  </a:ext>
                </a:extLst>
              </a:tr>
              <a:tr h="1494440">
                <a:tc>
                  <a:txBody>
                    <a:bodyPr/>
                    <a:lstStyle/>
                    <a:p>
                      <a:pPr algn="l" fontAlgn="t"/>
                      <a:r>
                        <a:rPr lang="en-GB" sz="1500" b="1" dirty="0">
                          <a:effectLst/>
                          <a:highlight>
                            <a:srgbClr val="FFFF00"/>
                          </a:highlight>
                        </a:rPr>
                        <a:t>Bracket 1</a:t>
                      </a:r>
                      <a:r>
                        <a:rPr lang="en-GB" sz="1500" dirty="0">
                          <a:effectLst/>
                        </a:rPr>
                        <a:t>: between €0 and €3864 (1 monthly Social security ceiling)</a:t>
                      </a:r>
                      <a:endParaRPr lang="en-GB" sz="1500" b="0" dirty="0">
                        <a:effectLst/>
                      </a:endParaRPr>
                    </a:p>
                  </a:txBody>
                  <a:tcPr marL="76051" marR="76051" marT="23766" marB="23766"/>
                </a:tc>
                <a:tc>
                  <a:txBody>
                    <a:bodyPr/>
                    <a:lstStyle/>
                    <a:p>
                      <a:pPr algn="ctr" fontAlgn="t"/>
                      <a:r>
                        <a:rPr lang="en-GB" sz="1500">
                          <a:effectLst/>
                        </a:rPr>
                        <a:t>3.15%</a:t>
                      </a:r>
                    </a:p>
                  </a:txBody>
                  <a:tcPr marL="76051" marR="76051" marT="23766" marB="23766"/>
                </a:tc>
                <a:tc>
                  <a:txBody>
                    <a:bodyPr/>
                    <a:lstStyle/>
                    <a:p>
                      <a:pPr algn="ctr" fontAlgn="t"/>
                      <a:r>
                        <a:rPr lang="en-GB" sz="1500">
                          <a:effectLst/>
                        </a:rPr>
                        <a:t>4.72%</a:t>
                      </a:r>
                    </a:p>
                  </a:txBody>
                  <a:tcPr marL="76051" marR="76051" marT="23766" marB="23766"/>
                </a:tc>
                <a:tc>
                  <a:txBody>
                    <a:bodyPr/>
                    <a:lstStyle/>
                    <a:p>
                      <a:pPr algn="ctr" fontAlgn="t"/>
                      <a:r>
                        <a:rPr lang="en-GB" sz="1500">
                          <a:effectLst/>
                        </a:rPr>
                        <a:t>7.87%</a:t>
                      </a:r>
                    </a:p>
                  </a:txBody>
                  <a:tcPr marL="76051" marR="76051" marT="23766" marB="23766"/>
                </a:tc>
                <a:tc>
                  <a:txBody>
                    <a:bodyPr/>
                    <a:lstStyle/>
                    <a:p>
                      <a:pPr algn="ctr" fontAlgn="t"/>
                      <a:r>
                        <a:rPr lang="en-GB" sz="1500">
                          <a:effectLst/>
                        </a:rPr>
                        <a:t>6.2%</a:t>
                      </a:r>
                    </a:p>
                  </a:txBody>
                  <a:tcPr marL="76051" marR="76051" marT="23766" marB="23766"/>
                </a:tc>
                <a:extLst>
                  <a:ext uri="{0D108BD9-81ED-4DB2-BD59-A6C34878D82A}">
                    <a16:rowId xmlns:a16="http://schemas.microsoft.com/office/drawing/2014/main" val="161600141"/>
                  </a:ext>
                </a:extLst>
              </a:tr>
              <a:tr h="1494440">
                <a:tc>
                  <a:txBody>
                    <a:bodyPr/>
                    <a:lstStyle/>
                    <a:p>
                      <a:pPr algn="l" fontAlgn="t"/>
                      <a:r>
                        <a:rPr lang="en-GB" sz="1500" b="1" dirty="0">
                          <a:effectLst/>
                          <a:highlight>
                            <a:srgbClr val="00FFFF"/>
                          </a:highlight>
                        </a:rPr>
                        <a:t>Bracket 2</a:t>
                      </a:r>
                      <a:r>
                        <a:rPr lang="en-GB" sz="1500" dirty="0">
                          <a:effectLst/>
                          <a:highlight>
                            <a:srgbClr val="F5F8FB"/>
                          </a:highlight>
                        </a:rPr>
                        <a:t>: between </a:t>
                      </a:r>
                    </a:p>
                    <a:p>
                      <a:pPr algn="l" fontAlgn="t"/>
                      <a:r>
                        <a:rPr lang="en-GB" sz="1500" dirty="0">
                          <a:effectLst/>
                        </a:rPr>
                        <a:t>€3864 and €30912 </a:t>
                      </a:r>
                      <a:r>
                        <a:rPr lang="en-GB" sz="1500" dirty="0">
                          <a:effectLst/>
                          <a:highlight>
                            <a:srgbClr val="F5F8FB"/>
                          </a:highlight>
                        </a:rPr>
                        <a:t>(8 times the social security ceilings)</a:t>
                      </a:r>
                      <a:endParaRPr lang="en-GB" sz="1500" b="0" dirty="0">
                        <a:effectLst/>
                        <a:highlight>
                          <a:srgbClr val="F5F8FB"/>
                        </a:highlight>
                      </a:endParaRPr>
                    </a:p>
                  </a:txBody>
                  <a:tcPr marL="76051" marR="76051" marT="23766" marB="23766"/>
                </a:tc>
                <a:tc>
                  <a:txBody>
                    <a:bodyPr/>
                    <a:lstStyle/>
                    <a:p>
                      <a:pPr algn="ctr" fontAlgn="t"/>
                      <a:r>
                        <a:rPr lang="en-GB" sz="1500">
                          <a:effectLst/>
                        </a:rPr>
                        <a:t>8.64%</a:t>
                      </a:r>
                    </a:p>
                  </a:txBody>
                  <a:tcPr marL="76051" marR="76051" marT="23766" marB="23766"/>
                </a:tc>
                <a:tc>
                  <a:txBody>
                    <a:bodyPr/>
                    <a:lstStyle/>
                    <a:p>
                      <a:pPr algn="ctr" fontAlgn="t"/>
                      <a:r>
                        <a:rPr lang="en-GB" sz="1500">
                          <a:effectLst/>
                        </a:rPr>
                        <a:t>12.95%</a:t>
                      </a:r>
                    </a:p>
                  </a:txBody>
                  <a:tcPr marL="76051" marR="76051" marT="23766" marB="23766"/>
                </a:tc>
                <a:tc>
                  <a:txBody>
                    <a:bodyPr/>
                    <a:lstStyle/>
                    <a:p>
                      <a:pPr algn="ctr" fontAlgn="t"/>
                      <a:r>
                        <a:rPr lang="en-GB" sz="1500">
                          <a:effectLst/>
                        </a:rPr>
                        <a:t>21.59%</a:t>
                      </a:r>
                    </a:p>
                  </a:txBody>
                  <a:tcPr marL="76051" marR="76051" marT="23766" marB="23766"/>
                </a:tc>
                <a:tc>
                  <a:txBody>
                    <a:bodyPr/>
                    <a:lstStyle/>
                    <a:p>
                      <a:pPr algn="ctr" fontAlgn="t"/>
                      <a:r>
                        <a:rPr lang="en-GB" sz="1500" dirty="0">
                          <a:effectLst/>
                        </a:rPr>
                        <a:t>17%</a:t>
                      </a:r>
                    </a:p>
                  </a:txBody>
                  <a:tcPr marL="76051" marR="76051" marT="23766" marB="23766"/>
                </a:tc>
                <a:extLst>
                  <a:ext uri="{0D108BD9-81ED-4DB2-BD59-A6C34878D82A}">
                    <a16:rowId xmlns:a16="http://schemas.microsoft.com/office/drawing/2014/main" val="2112210591"/>
                  </a:ext>
                </a:extLst>
              </a:tr>
            </a:tbl>
          </a:graphicData>
        </a:graphic>
      </p:graphicFrame>
    </p:spTree>
    <p:extLst>
      <p:ext uri="{BB962C8B-B14F-4D97-AF65-F5344CB8AC3E}">
        <p14:creationId xmlns:p14="http://schemas.microsoft.com/office/powerpoint/2010/main" val="1625697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 AGIRC/ARRCO: Calculation of points obtained each year</a:t>
            </a:r>
          </a:p>
        </p:txBody>
      </p:sp>
      <p:sp>
        <p:nvSpPr>
          <p:cNvPr id="10" name="Content Placeholder 2">
            <a:extLst>
              <a:ext uri="{FF2B5EF4-FFF2-40B4-BE49-F238E27FC236}">
                <a16:creationId xmlns:a16="http://schemas.microsoft.com/office/drawing/2014/main" id="{129D7494-7110-7FFC-BAAE-05C95A1DEEB9}"/>
              </a:ext>
            </a:extLst>
          </p:cNvPr>
          <p:cNvSpPr txBox="1">
            <a:spLocks/>
          </p:cNvSpPr>
          <p:nvPr/>
        </p:nvSpPr>
        <p:spPr>
          <a:xfrm>
            <a:off x="990600" y="1978025"/>
            <a:ext cx="10515600" cy="4351338"/>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42950" indent="-285750">
              <a:lnSpc>
                <a:spcPct val="107000"/>
              </a:lnSpc>
            </a:pPr>
            <a:r>
              <a:rPr lang="en-GB" sz="3800" u="sng" dirty="0">
                <a:latin typeface="Calibri" panose="020F0502020204030204" pitchFamily="34" charset="0"/>
                <a:cs typeface="Times New Roman" panose="02020603050405020304" pitchFamily="18" charset="0"/>
              </a:rPr>
              <a:t>Points obtained each year </a:t>
            </a:r>
          </a:p>
          <a:p>
            <a:pPr marL="1200150" lvl="1" indent="-285750">
              <a:lnSpc>
                <a:spcPct val="107000"/>
              </a:lnSpc>
              <a:buFont typeface="Wingdings" pitchFamily="2" charset="2"/>
              <a:buChar char="Ø"/>
            </a:pPr>
            <a:r>
              <a:rPr lang="en-US" sz="3800" b="1" dirty="0">
                <a:latin typeface="Söhne"/>
              </a:rPr>
              <a:t>Number of points = </a:t>
            </a:r>
            <a:r>
              <a:rPr lang="fr-FR" sz="3800" b="1" dirty="0" err="1">
                <a:latin typeface="Söhne"/>
              </a:rPr>
              <a:t>gross</a:t>
            </a:r>
            <a:r>
              <a:rPr lang="fr-FR" sz="3800" b="1" dirty="0">
                <a:latin typeface="Söhne"/>
              </a:rPr>
              <a:t> </a:t>
            </a:r>
            <a:r>
              <a:rPr lang="fr-FR" sz="3800" b="1" dirty="0" err="1">
                <a:latin typeface="Söhne"/>
              </a:rPr>
              <a:t>salary</a:t>
            </a:r>
            <a:r>
              <a:rPr lang="fr-FR" sz="3800" b="1" dirty="0">
                <a:latin typeface="Söhne"/>
              </a:rPr>
              <a:t> (</a:t>
            </a:r>
            <a:r>
              <a:rPr lang="fr-FR" sz="3800" b="1" dirty="0" err="1">
                <a:latin typeface="Söhne"/>
              </a:rPr>
              <a:t>structured</a:t>
            </a:r>
            <a:r>
              <a:rPr lang="fr-FR" sz="3800" b="1" dirty="0">
                <a:latin typeface="Söhne"/>
              </a:rPr>
              <a:t> in </a:t>
            </a:r>
            <a:r>
              <a:rPr lang="fr-FR" sz="3800" b="1" dirty="0" err="1">
                <a:latin typeface="Söhne"/>
              </a:rPr>
              <a:t>wage</a:t>
            </a:r>
            <a:r>
              <a:rPr lang="fr-FR" sz="3800" b="1" dirty="0">
                <a:latin typeface="Söhne"/>
              </a:rPr>
              <a:t> </a:t>
            </a:r>
            <a:r>
              <a:rPr lang="fr-FR" sz="3800" b="1" dirty="0" err="1">
                <a:latin typeface="Söhne"/>
              </a:rPr>
              <a:t>brackets</a:t>
            </a:r>
            <a:r>
              <a:rPr lang="fr-FR" sz="3800" b="1" dirty="0">
                <a:latin typeface="Söhne"/>
              </a:rPr>
              <a:t>)</a:t>
            </a:r>
            <a:r>
              <a:rPr lang="en-GB" sz="3800" b="1" dirty="0">
                <a:latin typeface="Söhne"/>
              </a:rPr>
              <a:t> </a:t>
            </a:r>
            <a:r>
              <a:rPr lang="en-US" sz="3800" b="1" dirty="0">
                <a:latin typeface="Söhne"/>
              </a:rPr>
              <a:t>× Point calculation rate</a:t>
            </a:r>
            <a:r>
              <a:rPr lang="en-GB" sz="3800" b="1" dirty="0">
                <a:latin typeface="Söhne"/>
              </a:rPr>
              <a:t> for bracket</a:t>
            </a:r>
            <a:r>
              <a:rPr lang="en-US" sz="3800" b="1" dirty="0">
                <a:latin typeface="Söhne"/>
              </a:rPr>
              <a:t> </a:t>
            </a:r>
            <a:r>
              <a:rPr lang="en-GB" sz="3800" b="1" dirty="0">
                <a:latin typeface="Söhne"/>
              </a:rPr>
              <a:t>DIVIDED BY p</a:t>
            </a:r>
            <a:r>
              <a:rPr lang="en-US" sz="3800" b="1" dirty="0" err="1">
                <a:latin typeface="Söhne"/>
              </a:rPr>
              <a:t>oint</a:t>
            </a:r>
            <a:r>
              <a:rPr lang="en-US" sz="3800" b="1" dirty="0">
                <a:latin typeface="Söhne"/>
              </a:rPr>
              <a:t> purchase</a:t>
            </a:r>
            <a:r>
              <a:rPr lang="en-GB" sz="3800" b="1" dirty="0">
                <a:latin typeface="Söhne"/>
              </a:rPr>
              <a:t> price </a:t>
            </a:r>
          </a:p>
          <a:p>
            <a:pPr marL="1200150" lvl="1" indent="-285750">
              <a:lnSpc>
                <a:spcPct val="107000"/>
              </a:lnSpc>
              <a:buFont typeface="Wingdings" pitchFamily="2" charset="2"/>
              <a:buChar char="Ø"/>
            </a:pPr>
            <a:r>
              <a:rPr lang="en-US" sz="3800" dirty="0">
                <a:highlight>
                  <a:srgbClr val="FFFFFF"/>
                </a:highlight>
                <a:latin typeface="Söhne"/>
              </a:rPr>
              <a:t>The purchase </a:t>
            </a:r>
            <a:r>
              <a:rPr lang="en-GB" sz="3800" dirty="0">
                <a:highlight>
                  <a:srgbClr val="FFFFFF"/>
                </a:highlight>
                <a:latin typeface="Söhne"/>
              </a:rPr>
              <a:t>price</a:t>
            </a:r>
            <a:r>
              <a:rPr lang="en-US" sz="3800" dirty="0">
                <a:highlight>
                  <a:srgbClr val="FFFFFF"/>
                </a:highlight>
                <a:latin typeface="Söhne"/>
              </a:rPr>
              <a:t> of the point is fixed each year</a:t>
            </a:r>
          </a:p>
          <a:p>
            <a:pPr marL="1200150" lvl="1" indent="-285750">
              <a:lnSpc>
                <a:spcPct val="107000"/>
              </a:lnSpc>
              <a:buFont typeface="Wingdings" pitchFamily="2" charset="2"/>
              <a:buChar char="Ø"/>
            </a:pPr>
            <a:r>
              <a:rPr lang="en-US" sz="3800" dirty="0">
                <a:highlight>
                  <a:srgbClr val="FFFFFF"/>
                </a:highlight>
                <a:latin typeface="Söhne"/>
              </a:rPr>
              <a:t>The </a:t>
            </a:r>
            <a:r>
              <a:rPr lang="en-GB" sz="3800" dirty="0">
                <a:highlight>
                  <a:srgbClr val="FFFFFF"/>
                </a:highlight>
                <a:latin typeface="Söhne"/>
              </a:rPr>
              <a:t>point purchase</a:t>
            </a:r>
            <a:r>
              <a:rPr lang="en-US" sz="3800" dirty="0">
                <a:highlight>
                  <a:srgbClr val="FFFFFF"/>
                </a:highlight>
                <a:latin typeface="Söhne"/>
              </a:rPr>
              <a:t> </a:t>
            </a:r>
            <a:r>
              <a:rPr lang="en-GB" sz="3800" dirty="0">
                <a:highlight>
                  <a:srgbClr val="FFFFFF"/>
                </a:highlight>
                <a:latin typeface="Söhne"/>
              </a:rPr>
              <a:t>price</a:t>
            </a:r>
            <a:r>
              <a:rPr lang="en-US" sz="3800" dirty="0">
                <a:highlight>
                  <a:srgbClr val="FFFFFF"/>
                </a:highlight>
                <a:latin typeface="Söhne"/>
              </a:rPr>
              <a:t> is determined on the evolution rate of the average salary of the members of the AGIRC ARRCO scheme, possibly adjusted by a sustainability factor, taking into account the economic situation and the </a:t>
            </a:r>
            <a:r>
              <a:rPr lang="en-US" sz="3800" dirty="0" err="1">
                <a:highlight>
                  <a:srgbClr val="FFFFFF"/>
                </a:highlight>
                <a:latin typeface="Söhne"/>
              </a:rPr>
              <a:t>labo</a:t>
            </a:r>
            <a:r>
              <a:rPr lang="en-GB" sz="3800" dirty="0">
                <a:highlight>
                  <a:srgbClr val="FFFFFF"/>
                </a:highlight>
                <a:latin typeface="Söhne"/>
              </a:rPr>
              <a:t>u</a:t>
            </a:r>
            <a:r>
              <a:rPr lang="en-US" sz="3800" dirty="0">
                <a:highlight>
                  <a:srgbClr val="FFFFFF"/>
                </a:highlight>
                <a:latin typeface="Söhne"/>
              </a:rPr>
              <a:t>r market</a:t>
            </a:r>
            <a:r>
              <a:rPr lang="en-GB" sz="3800" dirty="0">
                <a:highlight>
                  <a:srgbClr val="FFFFFF"/>
                </a:highlight>
                <a:latin typeface="Söhne"/>
              </a:rPr>
              <a:t> (</a:t>
            </a:r>
            <a:r>
              <a:rPr lang="en-GB" sz="3800" dirty="0">
                <a:highlight>
                  <a:srgbClr val="FFFF00"/>
                </a:highlight>
                <a:latin typeface="Söhne"/>
              </a:rPr>
              <a:t>for how see later slide covering safety valves</a:t>
            </a:r>
            <a:r>
              <a:rPr lang="en-GB" sz="3800" dirty="0">
                <a:highlight>
                  <a:srgbClr val="FFFFFF"/>
                </a:highlight>
                <a:latin typeface="Söhne"/>
              </a:rPr>
              <a:t>)</a:t>
            </a:r>
            <a:endParaRPr lang="en-US" sz="3800" dirty="0">
              <a:highlight>
                <a:srgbClr val="FFFFFF"/>
              </a:highlight>
              <a:latin typeface="Söhne"/>
            </a:endParaRPr>
          </a:p>
          <a:p>
            <a:pPr marL="1200150" lvl="1" indent="-285750">
              <a:lnSpc>
                <a:spcPct val="107000"/>
              </a:lnSpc>
              <a:buFont typeface="Wingdings" pitchFamily="2" charset="2"/>
              <a:buChar char="Ø"/>
            </a:pPr>
            <a:r>
              <a:rPr lang="en-GB" sz="3800" dirty="0">
                <a:highlight>
                  <a:srgbClr val="FFFFFF"/>
                </a:highlight>
                <a:latin typeface="Söhne"/>
              </a:rPr>
              <a:t>Point purchase price</a:t>
            </a:r>
            <a:r>
              <a:rPr lang="fr-FR" sz="3800" dirty="0">
                <a:highlight>
                  <a:srgbClr val="FFFFFF"/>
                </a:highlight>
                <a:latin typeface="Söhne"/>
              </a:rPr>
              <a:t> in 2024 : </a:t>
            </a:r>
            <a:r>
              <a:rPr lang="fr-FR" sz="3800" b="1" dirty="0">
                <a:highlight>
                  <a:srgbClr val="00FFFF"/>
                </a:highlight>
                <a:latin typeface="Söhne"/>
              </a:rPr>
              <a:t>19.6321€</a:t>
            </a:r>
            <a:endParaRPr lang="en-GB" sz="3800" b="1" dirty="0">
              <a:highlight>
                <a:srgbClr val="00FFFF"/>
              </a:highlight>
              <a:latin typeface="Söhne"/>
            </a:endParaRPr>
          </a:p>
          <a:p>
            <a:pPr marL="742950" indent="-285750">
              <a:lnSpc>
                <a:spcPct val="107000"/>
              </a:lnSpc>
            </a:pPr>
            <a:endParaRPr lang="en-GB" sz="3800" dirty="0">
              <a:highlight>
                <a:srgbClr val="FFFFFF"/>
              </a:highlight>
              <a:latin typeface="Söhne"/>
            </a:endParaRPr>
          </a:p>
          <a:p>
            <a:pPr marL="742950" indent="-285750">
              <a:lnSpc>
                <a:spcPct val="107000"/>
              </a:lnSpc>
            </a:pPr>
            <a:endParaRPr lang="en-GB" sz="3800" u="sng" dirty="0">
              <a:solidFill>
                <a:srgbClr val="0070C0"/>
              </a:solidFill>
              <a:latin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1821818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normAutofit/>
          </a:bodyPr>
          <a:lstStyle/>
          <a:p>
            <a:r>
              <a:rPr lang="en-GB" dirty="0"/>
              <a:t>How is your AGIRC/ARRCO pension calculated?:</a:t>
            </a:r>
          </a:p>
        </p:txBody>
      </p:sp>
      <p:sp>
        <p:nvSpPr>
          <p:cNvPr id="10" name="Content Placeholder 2">
            <a:extLst>
              <a:ext uri="{FF2B5EF4-FFF2-40B4-BE49-F238E27FC236}">
                <a16:creationId xmlns:a16="http://schemas.microsoft.com/office/drawing/2014/main" id="{129D7494-7110-7FFC-BAAE-05C95A1DEEB9}"/>
              </a:ext>
            </a:extLst>
          </p:cNvPr>
          <p:cNvSpPr txBox="1">
            <a:spLocks/>
          </p:cNvSpPr>
          <p:nvPr/>
        </p:nvSpPr>
        <p:spPr>
          <a:xfrm>
            <a:off x="990600" y="1889124"/>
            <a:ext cx="10515600" cy="4351338"/>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0">
              <a:lnSpc>
                <a:spcPct val="107000"/>
              </a:lnSpc>
              <a:buNone/>
            </a:pPr>
            <a:r>
              <a:rPr lang="en-GB" sz="3800" u="sng" dirty="0">
                <a:latin typeface="Calibri" panose="020F0502020204030204" pitchFamily="34" charset="0"/>
                <a:cs typeface="Times New Roman" panose="02020603050405020304" pitchFamily="18" charset="0"/>
              </a:rPr>
              <a:t>Calculation of pension: Overview</a:t>
            </a:r>
          </a:p>
          <a:p>
            <a:pPr marL="828000" lvl="1" indent="0">
              <a:lnSpc>
                <a:spcPct val="107000"/>
              </a:lnSpc>
              <a:buNone/>
            </a:pPr>
            <a:r>
              <a:rPr lang="en-GB" sz="3100" dirty="0">
                <a:highlight>
                  <a:srgbClr val="FFFFFF"/>
                </a:highlight>
                <a:latin typeface="Söhne"/>
              </a:rPr>
              <a:t>Your pension is calculated as an annual amount determined by:</a:t>
            </a:r>
          </a:p>
          <a:p>
            <a:pPr marL="1657350" lvl="2" indent="-285750">
              <a:lnSpc>
                <a:spcPct val="107000"/>
              </a:lnSpc>
            </a:pPr>
            <a:r>
              <a:rPr lang="en-GB" sz="3100" dirty="0">
                <a:highlight>
                  <a:srgbClr val="FFFFFF"/>
                </a:highlight>
                <a:latin typeface="Söhne"/>
              </a:rPr>
              <a:t>multiplying your number of pension points</a:t>
            </a:r>
          </a:p>
          <a:p>
            <a:pPr marL="1657350" lvl="2" indent="-285750">
              <a:lnSpc>
                <a:spcPct val="107000"/>
              </a:lnSpc>
            </a:pPr>
            <a:r>
              <a:rPr lang="en-GB" sz="3100" dirty="0">
                <a:highlight>
                  <a:srgbClr val="FFFFFF"/>
                </a:highlight>
                <a:latin typeface="Söhne"/>
              </a:rPr>
              <a:t>by the pension/annuity rate per point at that date</a:t>
            </a:r>
          </a:p>
          <a:p>
            <a:pPr marL="1657350" lvl="2" indent="-285750">
              <a:lnSpc>
                <a:spcPct val="107000"/>
              </a:lnSpc>
            </a:pPr>
            <a:r>
              <a:rPr lang="en-GB" sz="3100" dirty="0">
                <a:highlight>
                  <a:srgbClr val="FFFFFF"/>
                </a:highlight>
                <a:latin typeface="Söhne"/>
              </a:rPr>
              <a:t>Since the 1</a:t>
            </a:r>
            <a:r>
              <a:rPr lang="en-GB" sz="3100" baseline="30000" dirty="0">
                <a:highlight>
                  <a:srgbClr val="FFFFFF"/>
                </a:highlight>
                <a:latin typeface="Söhne"/>
              </a:rPr>
              <a:t>st</a:t>
            </a:r>
            <a:r>
              <a:rPr lang="en-GB" sz="3100" dirty="0">
                <a:highlight>
                  <a:srgbClr val="FFFFFF"/>
                </a:highlight>
                <a:latin typeface="Söhne"/>
              </a:rPr>
              <a:t> November 2023 : </a:t>
            </a:r>
            <a:r>
              <a:rPr lang="en-GB" sz="3100" b="1" dirty="0">
                <a:highlight>
                  <a:srgbClr val="00FFFF"/>
                </a:highlight>
                <a:latin typeface="Söhne"/>
              </a:rPr>
              <a:t>1.4159 €</a:t>
            </a:r>
          </a:p>
          <a:p>
            <a:pPr marL="1371600" lvl="2" indent="0">
              <a:lnSpc>
                <a:spcPct val="107000"/>
              </a:lnSpc>
              <a:buNone/>
            </a:pPr>
            <a:endParaRPr lang="en-GB" sz="3800" b="1" dirty="0">
              <a:highlight>
                <a:srgbClr val="FFFFFF"/>
              </a:highlight>
              <a:latin typeface="Söhne"/>
              <a:cs typeface="Times New Roman" panose="02020603050405020304" pitchFamily="18" charset="0"/>
            </a:endParaRPr>
          </a:p>
          <a:p>
            <a:pPr marL="1371600" lvl="2" indent="0">
              <a:lnSpc>
                <a:spcPct val="107000"/>
              </a:lnSpc>
              <a:buNone/>
            </a:pPr>
            <a:r>
              <a:rPr lang="en-GB" sz="3800" b="1" dirty="0">
                <a:latin typeface="Söhne"/>
                <a:cs typeface="Times New Roman" panose="02020603050405020304" pitchFamily="18" charset="0"/>
              </a:rPr>
              <a:t>Note</a:t>
            </a:r>
            <a:r>
              <a:rPr lang="en-GB" sz="3800" dirty="0">
                <a:latin typeface="Söhne"/>
                <a:cs typeface="Times New Roman" panose="02020603050405020304" pitchFamily="18" charset="0"/>
              </a:rPr>
              <a:t>: More detail (in French) here:</a:t>
            </a:r>
          </a:p>
          <a:p>
            <a:pPr marL="1371600" lvl="2" indent="0">
              <a:lnSpc>
                <a:spcPct val="107000"/>
              </a:lnSpc>
              <a:buNone/>
            </a:pPr>
            <a:r>
              <a:rPr lang="en-GB" sz="3800" dirty="0">
                <a:latin typeface="Calibri" panose="020F0502020204030204" pitchFamily="34" charset="0"/>
                <a:cs typeface="Times New Roman" panose="02020603050405020304" pitchFamily="18" charset="0"/>
                <a:hlinkClick r:id="rId5"/>
              </a:rPr>
              <a:t>https://www.agirc-arrco.fr/ma-retraite/comprendre-ma-retraite/ma-retraite-a-quel-age/</a:t>
            </a:r>
            <a:r>
              <a:rPr lang="en-GB" sz="3800" dirty="0">
                <a:latin typeface="Calibri" panose="020F0502020204030204" pitchFamily="34" charset="0"/>
                <a:cs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377173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Simplified example </a:t>
            </a:r>
          </a:p>
        </p:txBody>
      </p:sp>
      <p:sp>
        <p:nvSpPr>
          <p:cNvPr id="3" name="Content Placeholder 2">
            <a:extLst>
              <a:ext uri="{FF2B5EF4-FFF2-40B4-BE49-F238E27FC236}">
                <a16:creationId xmlns:a16="http://schemas.microsoft.com/office/drawing/2014/main" id="{13BFB1BC-70B2-414A-DD3A-D4C826DEE878}"/>
              </a:ext>
            </a:extLst>
          </p:cNvPr>
          <p:cNvSpPr>
            <a:spLocks noGrp="1"/>
          </p:cNvSpPr>
          <p:nvPr>
            <p:ph idx="1"/>
          </p:nvPr>
        </p:nvSpPr>
        <p:spPr>
          <a:xfrm>
            <a:off x="838200" y="1825625"/>
            <a:ext cx="10515600" cy="4351338"/>
          </a:xfrm>
        </p:spPr>
        <p:txBody>
          <a:bodyPr>
            <a:normAutofit fontScale="70000" lnSpcReduction="20000"/>
          </a:bodyPr>
          <a:lstStyle/>
          <a:p>
            <a:pPr marL="1044000"/>
            <a:r>
              <a:rPr lang="fr-FR" dirty="0"/>
              <a:t>Born in 1961</a:t>
            </a:r>
          </a:p>
          <a:p>
            <a:pPr marL="1044000"/>
            <a:r>
              <a:rPr lang="fr-FR" dirty="0"/>
              <a:t>Retirement in 2025 (at </a:t>
            </a:r>
            <a:r>
              <a:rPr lang="fr-FR" dirty="0" err="1"/>
              <a:t>age</a:t>
            </a:r>
            <a:r>
              <a:rPr lang="fr-FR" dirty="0"/>
              <a:t> 64)</a:t>
            </a:r>
          </a:p>
          <a:p>
            <a:pPr marL="1044000"/>
            <a:r>
              <a:rPr lang="fr-FR" dirty="0" err="1"/>
              <a:t>Annual</a:t>
            </a:r>
            <a:r>
              <a:rPr lang="fr-FR" dirty="0"/>
              <a:t> </a:t>
            </a:r>
            <a:r>
              <a:rPr lang="fr-FR" dirty="0" err="1"/>
              <a:t>gross</a:t>
            </a:r>
            <a:r>
              <a:rPr lang="fr-FR" dirty="0"/>
              <a:t> </a:t>
            </a:r>
            <a:r>
              <a:rPr lang="fr-FR" dirty="0" err="1"/>
              <a:t>salary</a:t>
            </a:r>
            <a:r>
              <a:rPr lang="fr-FR" dirty="0"/>
              <a:t> : €30,000 (€2,500 per </a:t>
            </a:r>
            <a:r>
              <a:rPr lang="fr-FR" dirty="0" err="1"/>
              <a:t>month</a:t>
            </a:r>
            <a:r>
              <a:rPr lang="fr-FR" dirty="0"/>
              <a:t>)</a:t>
            </a:r>
            <a:r>
              <a:rPr lang="en-GB" dirty="0"/>
              <a:t> </a:t>
            </a:r>
            <a:r>
              <a:rPr lang="en-GB" dirty="0">
                <a:highlight>
                  <a:srgbClr val="00FFFF"/>
                </a:highlight>
              </a:rPr>
              <a:t>NB: Does not exceed Bracket 1</a:t>
            </a:r>
            <a:endParaRPr lang="fr-FR" dirty="0">
              <a:highlight>
                <a:srgbClr val="00FFFF"/>
              </a:highlight>
            </a:endParaRPr>
          </a:p>
          <a:p>
            <a:pPr marL="1044000">
              <a:spcAft>
                <a:spcPts val="1200"/>
              </a:spcAft>
            </a:pPr>
            <a:r>
              <a:rPr lang="fr-FR" dirty="0" err="1"/>
              <a:t>Same</a:t>
            </a:r>
            <a:r>
              <a:rPr lang="fr-FR" dirty="0"/>
              <a:t> </a:t>
            </a:r>
            <a:r>
              <a:rPr lang="fr-FR" dirty="0" err="1"/>
              <a:t>salary</a:t>
            </a:r>
            <a:r>
              <a:rPr lang="fr-FR" dirty="0"/>
              <a:t> </a:t>
            </a:r>
            <a:r>
              <a:rPr lang="fr-FR" b="0" i="0" dirty="0" err="1">
                <a:solidFill>
                  <a:srgbClr val="0D0D0D"/>
                </a:solidFill>
                <a:effectLst/>
                <a:highlight>
                  <a:srgbClr val="FFFFFF"/>
                </a:highlight>
                <a:latin typeface="Söhne"/>
              </a:rPr>
              <a:t>throughout</a:t>
            </a:r>
            <a:r>
              <a:rPr lang="fr-FR" dirty="0"/>
              <a:t> the </a:t>
            </a:r>
            <a:r>
              <a:rPr lang="fr-FR" dirty="0" err="1"/>
              <a:t>career</a:t>
            </a:r>
            <a:r>
              <a:rPr lang="fr-FR" dirty="0"/>
              <a:t> </a:t>
            </a:r>
            <a:r>
              <a:rPr lang="fr-FR" dirty="0" err="1"/>
              <a:t>with</a:t>
            </a:r>
            <a:r>
              <a:rPr lang="fr-FR" dirty="0"/>
              <a:t> an </a:t>
            </a:r>
            <a:r>
              <a:rPr lang="fr-FR" dirty="0" err="1"/>
              <a:t>annual</a:t>
            </a:r>
            <a:r>
              <a:rPr lang="fr-FR" dirty="0"/>
              <a:t> </a:t>
            </a:r>
            <a:r>
              <a:rPr lang="fr-FR" dirty="0" err="1"/>
              <a:t>increase</a:t>
            </a:r>
            <a:r>
              <a:rPr lang="fr-FR" dirty="0"/>
              <a:t> in the </a:t>
            </a:r>
            <a:r>
              <a:rPr lang="fr-FR" dirty="0" err="1"/>
              <a:t>same</a:t>
            </a:r>
            <a:r>
              <a:rPr lang="fr-FR" dirty="0"/>
              <a:t> proportion as the </a:t>
            </a:r>
            <a:r>
              <a:rPr lang="fr-FR" dirty="0" err="1"/>
              <a:t>purchase</a:t>
            </a:r>
            <a:r>
              <a:rPr lang="fr-FR" dirty="0"/>
              <a:t> value of the point</a:t>
            </a:r>
          </a:p>
          <a:p>
            <a:r>
              <a:rPr lang="fr-FR" dirty="0"/>
              <a:t>Points </a:t>
            </a:r>
            <a:r>
              <a:rPr lang="fr-FR" dirty="0" err="1"/>
              <a:t>obtained</a:t>
            </a:r>
            <a:r>
              <a:rPr lang="fr-FR" dirty="0"/>
              <a:t> </a:t>
            </a:r>
            <a:r>
              <a:rPr lang="fr-FR" dirty="0" err="1"/>
              <a:t>each</a:t>
            </a:r>
            <a:r>
              <a:rPr lang="fr-FR" dirty="0"/>
              <a:t> </a:t>
            </a:r>
            <a:r>
              <a:rPr lang="fr-FR" dirty="0" err="1"/>
              <a:t>year</a:t>
            </a:r>
            <a:r>
              <a:rPr lang="fr-FR" dirty="0"/>
              <a:t> : </a:t>
            </a:r>
            <a:r>
              <a:rPr lang="fr-FR" dirty="0">
                <a:solidFill>
                  <a:schemeClr val="tx2">
                    <a:lumMod val="50000"/>
                    <a:lumOff val="50000"/>
                  </a:schemeClr>
                </a:solidFill>
              </a:rPr>
              <a:t>94.75 </a:t>
            </a:r>
            <a:r>
              <a:rPr lang="fr-FR" dirty="0"/>
              <a:t>points </a:t>
            </a:r>
            <a:r>
              <a:rPr lang="en-US" i="1" dirty="0"/>
              <a:t>(30,000 x 6</a:t>
            </a:r>
            <a:r>
              <a:rPr lang="en-GB" i="1" dirty="0"/>
              <a:t>.2</a:t>
            </a:r>
            <a:r>
              <a:rPr lang="en-US" i="1" dirty="0"/>
              <a:t>0% / 19.63 = 94.75)</a:t>
            </a:r>
            <a:endParaRPr lang="fr-FR" i="1" dirty="0"/>
          </a:p>
          <a:p>
            <a:r>
              <a:rPr lang="fr-FR" dirty="0" err="1"/>
              <a:t>Period</a:t>
            </a:r>
            <a:r>
              <a:rPr lang="fr-FR" dirty="0"/>
              <a:t> of </a:t>
            </a:r>
            <a:r>
              <a:rPr lang="fr-FR" dirty="0" err="1"/>
              <a:t>working</a:t>
            </a:r>
            <a:r>
              <a:rPr lang="fr-FR" dirty="0"/>
              <a:t> : </a:t>
            </a:r>
            <a:r>
              <a:rPr lang="fr-FR" dirty="0">
                <a:solidFill>
                  <a:schemeClr val="tx2">
                    <a:lumMod val="50000"/>
                    <a:lumOff val="50000"/>
                  </a:schemeClr>
                </a:solidFill>
              </a:rPr>
              <a:t>42</a:t>
            </a:r>
            <a:r>
              <a:rPr lang="fr-FR" dirty="0"/>
              <a:t> </a:t>
            </a:r>
            <a:r>
              <a:rPr lang="fr-FR" dirty="0" err="1"/>
              <a:t>years</a:t>
            </a:r>
            <a:r>
              <a:rPr lang="fr-FR" dirty="0"/>
              <a:t> (</a:t>
            </a:r>
            <a:r>
              <a:rPr lang="fr-FR" dirty="0" err="1"/>
              <a:t>later</a:t>
            </a:r>
            <a:r>
              <a:rPr lang="fr-FR" dirty="0"/>
              <a:t> 43 </a:t>
            </a:r>
            <a:r>
              <a:rPr lang="fr-FR" dirty="0" err="1"/>
              <a:t>years</a:t>
            </a:r>
            <a:r>
              <a:rPr lang="fr-FR" dirty="0"/>
              <a:t> </a:t>
            </a:r>
            <a:r>
              <a:rPr lang="fr-FR" dirty="0" err="1"/>
              <a:t>with</a:t>
            </a:r>
            <a:r>
              <a:rPr lang="fr-FR" dirty="0"/>
              <a:t> the </a:t>
            </a:r>
            <a:r>
              <a:rPr lang="fr-FR" dirty="0" err="1"/>
              <a:t>implementation</a:t>
            </a:r>
            <a:r>
              <a:rPr lang="fr-FR" dirty="0"/>
              <a:t> of the </a:t>
            </a:r>
            <a:r>
              <a:rPr lang="fr-FR" dirty="0" err="1"/>
              <a:t>reform</a:t>
            </a:r>
            <a:r>
              <a:rPr lang="fr-FR" dirty="0"/>
              <a:t>)</a:t>
            </a:r>
          </a:p>
          <a:p>
            <a:r>
              <a:rPr lang="fr-FR" dirty="0" err="1"/>
              <a:t>Estimated</a:t>
            </a:r>
            <a:r>
              <a:rPr lang="fr-FR" dirty="0"/>
              <a:t> </a:t>
            </a:r>
            <a:r>
              <a:rPr lang="en-GB" dirty="0"/>
              <a:t>number</a:t>
            </a:r>
            <a:r>
              <a:rPr lang="fr-FR" dirty="0"/>
              <a:t> of points : </a:t>
            </a:r>
            <a:r>
              <a:rPr lang="fr-FR" dirty="0">
                <a:solidFill>
                  <a:schemeClr val="tx2">
                    <a:lumMod val="50000"/>
                    <a:lumOff val="50000"/>
                  </a:schemeClr>
                </a:solidFill>
              </a:rPr>
              <a:t>42 x 94.75 = </a:t>
            </a:r>
            <a:r>
              <a:rPr lang="fr-FR" dirty="0">
                <a:solidFill>
                  <a:schemeClr val="accent2"/>
                </a:solidFill>
              </a:rPr>
              <a:t>3980</a:t>
            </a:r>
            <a:r>
              <a:rPr lang="fr-FR" dirty="0">
                <a:solidFill>
                  <a:schemeClr val="tx2">
                    <a:lumMod val="50000"/>
                    <a:lumOff val="50000"/>
                  </a:schemeClr>
                </a:solidFill>
              </a:rPr>
              <a:t> points</a:t>
            </a:r>
          </a:p>
          <a:p>
            <a:r>
              <a:rPr lang="en-GB" dirty="0"/>
              <a:t>pension/annuity rate per point in 2024 : </a:t>
            </a:r>
            <a:r>
              <a:rPr lang="en-GB" dirty="0">
                <a:solidFill>
                  <a:schemeClr val="accent2"/>
                </a:solidFill>
              </a:rPr>
              <a:t>€1.4159</a:t>
            </a:r>
          </a:p>
          <a:p>
            <a:r>
              <a:rPr lang="fr-FR" dirty="0" err="1"/>
              <a:t>annuity</a:t>
            </a:r>
            <a:r>
              <a:rPr lang="fr-FR" dirty="0"/>
              <a:t> : </a:t>
            </a:r>
            <a:r>
              <a:rPr lang="fr-FR" b="1" dirty="0">
                <a:solidFill>
                  <a:schemeClr val="accent2"/>
                </a:solidFill>
              </a:rPr>
              <a:t>3980 x 1</a:t>
            </a:r>
            <a:r>
              <a:rPr lang="en-GB" b="1" dirty="0">
                <a:solidFill>
                  <a:schemeClr val="accent2"/>
                </a:solidFill>
              </a:rPr>
              <a:t>.</a:t>
            </a:r>
            <a:r>
              <a:rPr lang="fr-FR" b="1" dirty="0">
                <a:solidFill>
                  <a:schemeClr val="accent2"/>
                </a:solidFill>
              </a:rPr>
              <a:t>4159 = 5</a:t>
            </a:r>
            <a:r>
              <a:rPr lang="en-GB" b="1" dirty="0">
                <a:solidFill>
                  <a:schemeClr val="accent2"/>
                </a:solidFill>
              </a:rPr>
              <a:t>,</a:t>
            </a:r>
            <a:r>
              <a:rPr lang="fr-FR" b="1" dirty="0">
                <a:solidFill>
                  <a:schemeClr val="accent2"/>
                </a:solidFill>
              </a:rPr>
              <a:t>635 Euros per </a:t>
            </a:r>
            <a:r>
              <a:rPr lang="fr-FR" b="1" dirty="0" err="1">
                <a:solidFill>
                  <a:schemeClr val="accent2"/>
                </a:solidFill>
              </a:rPr>
              <a:t>year</a:t>
            </a:r>
            <a:endParaRPr lang="fr-FR" b="1" dirty="0">
              <a:solidFill>
                <a:schemeClr val="accent2"/>
              </a:solidFill>
            </a:endParaRPr>
          </a:p>
          <a:p>
            <a:r>
              <a:rPr lang="fr-FR" dirty="0"/>
              <a:t>Note : social security </a:t>
            </a:r>
            <a:r>
              <a:rPr lang="fr-FR" dirty="0" err="1"/>
              <a:t>annuity</a:t>
            </a:r>
            <a:r>
              <a:rPr lang="fr-FR" dirty="0"/>
              <a:t> = €15,000 per </a:t>
            </a:r>
            <a:r>
              <a:rPr lang="fr-FR" dirty="0" err="1"/>
              <a:t>year</a:t>
            </a:r>
            <a:endParaRPr lang="fr-FR" dirty="0"/>
          </a:p>
          <a:p>
            <a:pPr marL="0" indent="0">
              <a:buNone/>
            </a:pPr>
            <a:r>
              <a:rPr lang="en-US" dirty="0">
                <a:solidFill>
                  <a:srgbClr val="0070C0"/>
                </a:solidFill>
              </a:rPr>
              <a:t>	</a:t>
            </a:r>
          </a:p>
        </p:txBody>
      </p:sp>
      <p:pic>
        <p:nvPicPr>
          <p:cNvPr id="6" name="Graphique 5" descr="Homme contour">
            <a:extLst>
              <a:ext uri="{FF2B5EF4-FFF2-40B4-BE49-F238E27FC236}">
                <a16:creationId xmlns:a16="http://schemas.microsoft.com/office/drawing/2014/main" id="{5A68607E-20F7-3EBC-7379-D446C6A74C8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89020" y="2017733"/>
            <a:ext cx="914400" cy="914400"/>
          </a:xfrm>
          <a:prstGeom prst="rect">
            <a:avLst/>
          </a:prstGeom>
        </p:spPr>
      </p:pic>
    </p:spTree>
    <p:extLst>
      <p:ext uri="{BB962C8B-B14F-4D97-AF65-F5344CB8AC3E}">
        <p14:creationId xmlns:p14="http://schemas.microsoft.com/office/powerpoint/2010/main" val="2276328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normAutofit/>
          </a:bodyPr>
          <a:lstStyle/>
          <a:p>
            <a:r>
              <a:rPr lang="en-GB" dirty="0"/>
              <a:t> AGIRC/ARRCO ? Some additional considerations </a:t>
            </a:r>
          </a:p>
        </p:txBody>
      </p:sp>
      <p:sp>
        <p:nvSpPr>
          <p:cNvPr id="10" name="Content Placeholder 2">
            <a:extLst>
              <a:ext uri="{FF2B5EF4-FFF2-40B4-BE49-F238E27FC236}">
                <a16:creationId xmlns:a16="http://schemas.microsoft.com/office/drawing/2014/main" id="{129D7494-7110-7FFC-BAAE-05C95A1DEEB9}"/>
              </a:ext>
            </a:extLst>
          </p:cNvPr>
          <p:cNvSpPr txBox="1">
            <a:spLocks/>
          </p:cNvSpPr>
          <p:nvPr/>
        </p:nvSpPr>
        <p:spPr>
          <a:xfrm>
            <a:off x="990600" y="1978025"/>
            <a:ext cx="10515600" cy="435133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42950" indent="-285750">
              <a:lnSpc>
                <a:spcPct val="107000"/>
              </a:lnSpc>
            </a:pPr>
            <a:r>
              <a:rPr lang="en-GB" sz="4000" u="sng" dirty="0">
                <a:latin typeface="Calibri" panose="020F0502020204030204" pitchFamily="34" charset="0"/>
                <a:cs typeface="Times New Roman" panose="02020603050405020304" pitchFamily="18" charset="0"/>
              </a:rPr>
              <a:t>Solidarity</a:t>
            </a:r>
          </a:p>
          <a:p>
            <a:pPr marL="1200150" lvl="1" indent="-285750">
              <a:lnSpc>
                <a:spcPct val="107000"/>
              </a:lnSpc>
              <a:buFont typeface="Wingdings" pitchFamily="2" charset="2"/>
              <a:buChar char="Ø"/>
            </a:pPr>
            <a:r>
              <a:rPr lang="fr-FR" sz="4000" dirty="0">
                <a:latin typeface="Calibri" panose="020F0502020204030204" pitchFamily="34" charset="0"/>
                <a:cs typeface="Times New Roman" panose="02020603050405020304" pitchFamily="18" charset="0"/>
              </a:rPr>
              <a:t>Points are </a:t>
            </a:r>
            <a:r>
              <a:rPr lang="en-GB" sz="4000" dirty="0">
                <a:latin typeface="Calibri" panose="020F0502020204030204" pitchFamily="34" charset="0"/>
                <a:cs typeface="Times New Roman" panose="02020603050405020304" pitchFamily="18" charset="0"/>
              </a:rPr>
              <a:t>purchased </a:t>
            </a:r>
            <a:r>
              <a:rPr lang="fr-FR" sz="4000" dirty="0">
                <a:latin typeface="Calibri" panose="020F0502020204030204" pitchFamily="34" charset="0"/>
                <a:cs typeface="Times New Roman" panose="02020603050405020304" pitchFamily="18" charset="0"/>
              </a:rPr>
              <a:t>by </a:t>
            </a:r>
            <a:r>
              <a:rPr lang="en-GB" sz="4000" dirty="0">
                <a:latin typeface="Calibri" panose="020F0502020204030204" pitchFamily="34" charset="0"/>
                <a:cs typeface="Times New Roman" panose="02020603050405020304" pitchFamily="18" charset="0"/>
              </a:rPr>
              <a:t>contributions</a:t>
            </a:r>
            <a:r>
              <a:rPr lang="fr-FR" sz="4000" dirty="0">
                <a:latin typeface="Calibri" panose="020F0502020204030204" pitchFamily="34" charset="0"/>
                <a:cs typeface="Times New Roman" panose="02020603050405020304" pitchFamily="18" charset="0"/>
              </a:rPr>
              <a:t> (</a:t>
            </a:r>
            <a:r>
              <a:rPr lang="en-GB" sz="4000" dirty="0">
                <a:latin typeface="Calibri" panose="020F0502020204030204" pitchFamily="34" charset="0"/>
                <a:cs typeface="Times New Roman" panose="02020603050405020304" pitchFamily="18" charset="0"/>
              </a:rPr>
              <a:t>see </a:t>
            </a:r>
            <a:r>
              <a:rPr lang="fr-FR" sz="4000" dirty="0" err="1">
                <a:latin typeface="Calibri" panose="020F0502020204030204" pitchFamily="34" charset="0"/>
                <a:cs typeface="Times New Roman" panose="02020603050405020304" pitchFamily="18" charset="0"/>
              </a:rPr>
              <a:t>previous</a:t>
            </a:r>
            <a:r>
              <a:rPr lang="fr-FR" sz="4000" dirty="0">
                <a:latin typeface="Calibri" panose="020F0502020204030204" pitchFamily="34" charset="0"/>
                <a:cs typeface="Times New Roman" panose="02020603050405020304" pitchFamily="18" charset="0"/>
              </a:rPr>
              <a:t> slides)</a:t>
            </a:r>
          </a:p>
          <a:p>
            <a:pPr marL="1200150" lvl="1" indent="-285750">
              <a:lnSpc>
                <a:spcPct val="107000"/>
              </a:lnSpc>
              <a:buFont typeface="Wingdings" pitchFamily="2" charset="2"/>
              <a:buChar char="Ø"/>
            </a:pPr>
            <a:r>
              <a:rPr lang="en-GB" sz="4000" dirty="0">
                <a:latin typeface="Calibri" panose="020F0502020204030204" pitchFamily="34" charset="0"/>
                <a:cs typeface="Times New Roman" panose="02020603050405020304" pitchFamily="18" charset="0"/>
              </a:rPr>
              <a:t>But points are also</a:t>
            </a:r>
            <a:r>
              <a:rPr lang="fr-FR" sz="4000" dirty="0">
                <a:latin typeface="Calibri" panose="020F0502020204030204" pitchFamily="34" charset="0"/>
                <a:cs typeface="Times New Roman" panose="02020603050405020304" pitchFamily="18" charset="0"/>
              </a:rPr>
              <a:t> </a:t>
            </a:r>
            <a:r>
              <a:rPr lang="fr-FR" sz="4000" dirty="0" err="1">
                <a:latin typeface="Calibri" panose="020F0502020204030204" pitchFamily="34" charset="0"/>
                <a:cs typeface="Times New Roman" panose="02020603050405020304" pitchFamily="18" charset="0"/>
              </a:rPr>
              <a:t>awarded</a:t>
            </a:r>
            <a:r>
              <a:rPr lang="fr-FR" sz="4000" dirty="0">
                <a:latin typeface="Calibri" panose="020F0502020204030204" pitchFamily="34" charset="0"/>
                <a:cs typeface="Times New Roman" panose="02020603050405020304" pitchFamily="18" charset="0"/>
              </a:rPr>
              <a:t> with no </a:t>
            </a:r>
            <a:r>
              <a:rPr lang="fr-FR" sz="4000" dirty="0" err="1">
                <a:latin typeface="Calibri" panose="020F0502020204030204" pitchFamily="34" charset="0"/>
                <a:cs typeface="Times New Roman" panose="02020603050405020304" pitchFamily="18" charset="0"/>
              </a:rPr>
              <a:t>payment</a:t>
            </a:r>
            <a:r>
              <a:rPr lang="fr-FR" sz="4000" dirty="0">
                <a:latin typeface="Calibri" panose="020F0502020204030204" pitchFamily="34" charset="0"/>
                <a:cs typeface="Times New Roman" panose="02020603050405020304" pitchFamily="18" charset="0"/>
              </a:rPr>
              <a:t> of contributions</a:t>
            </a:r>
            <a:r>
              <a:rPr lang="en-GB" sz="4000" dirty="0">
                <a:latin typeface="Calibri" panose="020F0502020204030204" pitchFamily="34" charset="0"/>
                <a:cs typeface="Times New Roman" panose="02020603050405020304" pitchFamily="18" charset="0"/>
              </a:rPr>
              <a:t>:</a:t>
            </a:r>
            <a:r>
              <a:rPr lang="fr-FR" sz="4000" dirty="0">
                <a:latin typeface="Calibri" panose="020F0502020204030204" pitchFamily="34" charset="0"/>
                <a:cs typeface="Times New Roman" panose="02020603050405020304" pitchFamily="18" charset="0"/>
              </a:rPr>
              <a:t> </a:t>
            </a:r>
          </a:p>
          <a:p>
            <a:pPr marL="1657350" lvl="2" indent="-285750">
              <a:lnSpc>
                <a:spcPct val="107000"/>
              </a:lnSpc>
            </a:pPr>
            <a:r>
              <a:rPr lang="en-US" sz="3700" dirty="0">
                <a:highlight>
                  <a:srgbClr val="FFFFFF"/>
                </a:highlight>
                <a:latin typeface="Open Sans" panose="020B0606030504020204" pitchFamily="34" charset="0"/>
              </a:rPr>
              <a:t>for periods of incapacity for work lasting more than 60 consecutive days for which the insured drew social security daily allowance, industrial accident insurance benefits, disability pension</a:t>
            </a:r>
            <a:r>
              <a:rPr lang="en-GB" sz="3700" dirty="0">
                <a:highlight>
                  <a:srgbClr val="FFFFFF"/>
                </a:highlight>
                <a:latin typeface="Open Sans" panose="020B0606030504020204" pitchFamily="34" charset="0"/>
              </a:rPr>
              <a:t>, and </a:t>
            </a:r>
            <a:endParaRPr lang="en-US" sz="3700" dirty="0">
              <a:highlight>
                <a:srgbClr val="FFFFFF"/>
              </a:highlight>
              <a:latin typeface="Open Sans" panose="020B0606030504020204" pitchFamily="34" charset="0"/>
            </a:endParaRPr>
          </a:p>
          <a:p>
            <a:pPr marL="1657350" lvl="2" indent="-285750">
              <a:lnSpc>
                <a:spcPct val="107000"/>
              </a:lnSpc>
            </a:pPr>
            <a:r>
              <a:rPr lang="fr-FR" sz="3700" dirty="0" err="1">
                <a:highlight>
                  <a:srgbClr val="FFFFFF"/>
                </a:highlight>
                <a:latin typeface="Open Sans" panose="020B0606030504020204" pitchFamily="34" charset="0"/>
              </a:rPr>
              <a:t>maternity</a:t>
            </a:r>
            <a:r>
              <a:rPr lang="en-GB" sz="3700" dirty="0">
                <a:highlight>
                  <a:srgbClr val="FFFFFF"/>
                </a:highlight>
                <a:latin typeface="Open Sans" panose="020B0606030504020204" pitchFamily="34" charset="0"/>
              </a:rPr>
              <a:t> leave</a:t>
            </a:r>
            <a:endParaRPr lang="fr-FR" sz="4000" dirty="0">
              <a:latin typeface="Calibri" panose="020F0502020204030204" pitchFamily="34" charset="0"/>
              <a:cs typeface="Times New Roman" panose="02020603050405020304" pitchFamily="18" charset="0"/>
            </a:endParaRPr>
          </a:p>
          <a:p>
            <a:pPr marL="1200150" lvl="1" indent="-285750">
              <a:lnSpc>
                <a:spcPct val="107000"/>
              </a:lnSpc>
              <a:buFont typeface="Wingdings" pitchFamily="2" charset="2"/>
              <a:buChar char="Ø"/>
            </a:pPr>
            <a:r>
              <a:rPr lang="en-GB" sz="4000" b="1" dirty="0">
                <a:latin typeface="Calibri" panose="020F0502020204030204" pitchFamily="34" charset="0"/>
                <a:cs typeface="Times New Roman" panose="02020603050405020304" pitchFamily="18" charset="0"/>
              </a:rPr>
              <a:t>The  cost of a “pension point” under the AGIRC/ARRCO scheme is the same irrespective of the employee’s age- intergenerational solidarity</a:t>
            </a:r>
          </a:p>
          <a:p>
            <a:pPr marL="1200150" lvl="1" indent="-285750">
              <a:lnSpc>
                <a:spcPct val="107000"/>
              </a:lnSpc>
              <a:buFont typeface="Wingdings" pitchFamily="2" charset="2"/>
              <a:buChar char="Ø"/>
            </a:pPr>
            <a:endParaRPr lang="fr-FR" sz="1600" dirty="0">
              <a:solidFill>
                <a:srgbClr val="0070C0"/>
              </a:solidFill>
              <a:latin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759716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AGIRC/ARRCO: Safety valves</a:t>
            </a:r>
          </a:p>
        </p:txBody>
      </p:sp>
      <p:sp>
        <p:nvSpPr>
          <p:cNvPr id="3" name="Content Placeholder 2">
            <a:extLst>
              <a:ext uri="{FF2B5EF4-FFF2-40B4-BE49-F238E27FC236}">
                <a16:creationId xmlns:a16="http://schemas.microsoft.com/office/drawing/2014/main" id="{13BFB1BC-70B2-414A-DD3A-D4C826DEE878}"/>
              </a:ext>
            </a:extLst>
          </p:cNvPr>
          <p:cNvSpPr>
            <a:spLocks noGrp="1"/>
          </p:cNvSpPr>
          <p:nvPr>
            <p:ph idx="1"/>
          </p:nvPr>
        </p:nvSpPr>
        <p:spPr>
          <a:xfrm>
            <a:off x="838200" y="1825625"/>
            <a:ext cx="10515600" cy="4351338"/>
          </a:xfrm>
        </p:spPr>
        <p:txBody>
          <a:bodyPr>
            <a:normAutofit fontScale="85000" lnSpcReduction="20000"/>
          </a:bodyPr>
          <a:lstStyle/>
          <a:p>
            <a:r>
              <a:rPr lang="en-GB" dirty="0"/>
              <a:t>The safety valves: The following can be adjusted:</a:t>
            </a:r>
          </a:p>
          <a:p>
            <a:pPr lvl="1">
              <a:buFont typeface="Wingdings" pitchFamily="2" charset="2"/>
              <a:buChar char="Ø"/>
            </a:pPr>
            <a:r>
              <a:rPr lang="en-GB" dirty="0"/>
              <a:t>the conversion factor of how much of the contributions buys pension points (currently only 78.7%  ie 1/1.27)</a:t>
            </a:r>
          </a:p>
          <a:p>
            <a:pPr lvl="1">
              <a:buFont typeface="Wingdings" pitchFamily="2" charset="2"/>
              <a:buChar char="Ø"/>
            </a:pPr>
            <a:r>
              <a:rPr lang="en-GB" dirty="0"/>
              <a:t>the contribution rates</a:t>
            </a:r>
          </a:p>
          <a:p>
            <a:pPr lvl="1">
              <a:buFont typeface="Wingdings" pitchFamily="2" charset="2"/>
              <a:buChar char="Ø"/>
            </a:pPr>
            <a:r>
              <a:rPr lang="en-GB" dirty="0"/>
              <a:t>the cost of a pension point ( € 19.6321 in 2024)</a:t>
            </a:r>
          </a:p>
          <a:p>
            <a:pPr lvl="1">
              <a:buFont typeface="Wingdings" pitchFamily="2" charset="2"/>
              <a:buChar char="Ø"/>
            </a:pPr>
            <a:r>
              <a:rPr lang="en-GB" dirty="0"/>
              <a:t>the pension conversion factor ( € 1.4159)- this is adjusted periodically and reapplied to all pensions in payment to provide for increases to pensions in payment.</a:t>
            </a:r>
          </a:p>
          <a:p>
            <a:r>
              <a:rPr lang="en-GB" dirty="0"/>
              <a:t>The additional contributions collected (excess over those that buy pension points) are invested to provide a reserve fund to reduce the risk of having to reduce the pension conversion factor.</a:t>
            </a:r>
          </a:p>
          <a:p>
            <a:r>
              <a:rPr lang="en-GB" dirty="0"/>
              <a:t>The safety valves are </a:t>
            </a:r>
            <a:r>
              <a:rPr lang="en-GB" b="1" dirty="0"/>
              <a:t>negotiated</a:t>
            </a:r>
            <a:r>
              <a:rPr lang="en-GB" dirty="0"/>
              <a:t> by Trades Unions and employer organisations who signed the National AGIRC ARRCO agreement</a:t>
            </a:r>
            <a:r>
              <a:rPr lang="en-GB" b="0" i="0" u="none" strike="noStrike" dirty="0">
                <a:effectLst/>
                <a:highlight>
                  <a:srgbClr val="FFFFFF"/>
                </a:highlight>
                <a:latin typeface="Mulish"/>
              </a:rPr>
              <a:t>. </a:t>
            </a:r>
            <a:r>
              <a:rPr lang="en-US" dirty="0"/>
              <a:t>If change is necessary, </a:t>
            </a:r>
            <a:r>
              <a:rPr lang="en-GB" dirty="0"/>
              <a:t>parties</a:t>
            </a:r>
            <a:r>
              <a:rPr lang="en-US" dirty="0"/>
              <a:t> must collectively seek a solution. Failure to do so may result in the termination of the agreement which couldn’t be considered given </a:t>
            </a:r>
            <a:r>
              <a:rPr lang="en-US" dirty="0" err="1"/>
              <a:t>th</a:t>
            </a:r>
            <a:r>
              <a:rPr lang="en-GB" dirty="0"/>
              <a:t>e </a:t>
            </a:r>
            <a:r>
              <a:rPr lang="en-US" dirty="0"/>
              <a:t>social protection provided by the AGIRC ARRCO scheme. </a:t>
            </a:r>
          </a:p>
        </p:txBody>
      </p:sp>
    </p:spTree>
    <p:extLst>
      <p:ext uri="{BB962C8B-B14F-4D97-AF65-F5344CB8AC3E}">
        <p14:creationId xmlns:p14="http://schemas.microsoft.com/office/powerpoint/2010/main" val="9081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571A4-7A63-B561-EC63-C73A974435D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471BC82-A9DD-AF21-731E-FBF2FD764697}"/>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A24B726-5BBA-863E-C381-11DAA6CA04F6}"/>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763217FD-1AD9-5822-6C51-9A36366CE14A}"/>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4D9C7025-12DC-B610-89F3-70A580930F3E}"/>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3C230FAD-7DCF-54C7-CB8B-E4783DE04B76}"/>
              </a:ext>
            </a:extLst>
          </p:cNvPr>
          <p:cNvSpPr>
            <a:spLocks noGrp="1"/>
          </p:cNvSpPr>
          <p:nvPr>
            <p:ph type="title"/>
          </p:nvPr>
        </p:nvSpPr>
        <p:spPr/>
        <p:txBody>
          <a:bodyPr/>
          <a:lstStyle/>
          <a:p>
            <a:r>
              <a:rPr lang="en-GB" dirty="0"/>
              <a:t>III. Impact of very rapid increases in discount rates on DB scheme funding</a:t>
            </a:r>
          </a:p>
        </p:txBody>
      </p:sp>
      <p:sp>
        <p:nvSpPr>
          <p:cNvPr id="10" name="Text Placeholder 9">
            <a:extLst>
              <a:ext uri="{FF2B5EF4-FFF2-40B4-BE49-F238E27FC236}">
                <a16:creationId xmlns:a16="http://schemas.microsoft.com/office/drawing/2014/main" id="{1C89C53C-B404-92FA-8A45-23EF78D16D41}"/>
              </a:ext>
            </a:extLst>
          </p:cNvPr>
          <p:cNvSpPr>
            <a:spLocks noGrp="1"/>
          </p:cNvSpPr>
          <p:nvPr>
            <p:ph type="body" idx="1"/>
          </p:nvPr>
        </p:nvSpPr>
        <p:spPr>
          <a:xfrm>
            <a:off x="831850" y="6200587"/>
            <a:ext cx="320469" cy="45719"/>
          </a:xfrm>
        </p:spPr>
        <p:txBody>
          <a:bodyPr>
            <a:normAutofit fontScale="25000" lnSpcReduction="20000"/>
          </a:bodyPr>
          <a:lstStyle/>
          <a:p>
            <a:r>
              <a:rPr lang="en-GB" dirty="0"/>
              <a:t>x</a:t>
            </a:r>
            <a:endParaRPr lang="en-US" dirty="0"/>
          </a:p>
        </p:txBody>
      </p:sp>
    </p:spTree>
    <p:extLst>
      <p:ext uri="{BB962C8B-B14F-4D97-AF65-F5344CB8AC3E}">
        <p14:creationId xmlns:p14="http://schemas.microsoft.com/office/powerpoint/2010/main" val="3725104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Today we are covering:</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lstStyle/>
          <a:p>
            <a:pPr marL="571500" indent="-571500">
              <a:buFont typeface="+mj-lt"/>
              <a:buAutoNum type="romanUcPeriod"/>
            </a:pPr>
            <a:r>
              <a:rPr lang="en-GB" dirty="0"/>
              <a:t>Some background and context</a:t>
            </a:r>
          </a:p>
          <a:p>
            <a:pPr marL="571500" indent="-571500">
              <a:buFont typeface="+mj-lt"/>
              <a:buAutoNum type="romanUcPeriod"/>
            </a:pPr>
            <a:r>
              <a:rPr lang="en-GB" dirty="0"/>
              <a:t>Pillar 2 and Pillar 3 pensions in France: A different approach</a:t>
            </a:r>
          </a:p>
          <a:p>
            <a:pPr marL="571500" indent="-571500">
              <a:buFont typeface="+mj-lt"/>
              <a:buAutoNum type="romanUcPeriod"/>
            </a:pPr>
            <a:r>
              <a:rPr lang="en-GB" dirty="0"/>
              <a:t>Impact of very rapid increases in discount rates</a:t>
            </a:r>
          </a:p>
          <a:p>
            <a:pPr marL="571500" indent="-571500">
              <a:buFont typeface="+mj-lt"/>
              <a:buAutoNum type="romanUcPeriod"/>
            </a:pPr>
            <a:r>
              <a:rPr lang="en-GB" dirty="0"/>
              <a:t>Liability for deficits </a:t>
            </a:r>
          </a:p>
          <a:p>
            <a:pPr marL="571500" indent="-571500">
              <a:buFont typeface="+mj-lt"/>
              <a:buAutoNum type="romanUcPeriod"/>
            </a:pPr>
            <a:r>
              <a:rPr lang="en-GB" dirty="0"/>
              <a:t>LDI and LLDI:  A search for stability and affordability</a:t>
            </a:r>
          </a:p>
          <a:p>
            <a:pPr marL="571500" indent="-571500">
              <a:buFont typeface="+mj-lt"/>
              <a:buAutoNum type="romanUcPeriod"/>
            </a:pPr>
            <a:r>
              <a:rPr lang="en-GB" dirty="0"/>
              <a:t>Using funding surplus to derisk with an insurance company</a:t>
            </a:r>
          </a:p>
          <a:p>
            <a:pPr marL="571500" indent="-571500">
              <a:buFont typeface="+mj-lt"/>
              <a:buAutoNum type="romanUcPeriod"/>
            </a:pPr>
            <a:r>
              <a:rPr lang="en-GB" dirty="0"/>
              <a:t>Issues arising from insolvency of insurance company</a:t>
            </a:r>
          </a:p>
          <a:p>
            <a:pPr marL="571500" indent="-571500">
              <a:buFont typeface="+mj-lt"/>
              <a:buAutoNum type="romanUcPeriod"/>
            </a:pPr>
            <a:r>
              <a:rPr lang="en-GB" dirty="0"/>
              <a:t>Using surplus to provide benefits for future service </a:t>
            </a:r>
          </a:p>
        </p:txBody>
      </p:sp>
    </p:spTree>
    <p:extLst>
      <p:ext uri="{BB962C8B-B14F-4D97-AF65-F5344CB8AC3E}">
        <p14:creationId xmlns:p14="http://schemas.microsoft.com/office/powerpoint/2010/main" val="2572070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Discount rates</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Autofit/>
          </a:bodyPr>
          <a:lstStyle/>
          <a:p>
            <a:r>
              <a:rPr lang="en-GB" sz="1500" dirty="0"/>
              <a:t>Reminder</a:t>
            </a:r>
          </a:p>
          <a:p>
            <a:pPr lvl="1">
              <a:buFont typeface="Wingdings" panose="05000000000000000000" pitchFamily="2" charset="2"/>
              <a:buChar char="Ø"/>
            </a:pPr>
            <a:r>
              <a:rPr lang="en-GB" sz="1500" dirty="0"/>
              <a:t>Use to calculate today amount of future payment obligations of pension plan</a:t>
            </a:r>
          </a:p>
          <a:p>
            <a:pPr lvl="1">
              <a:buFont typeface="Wingdings" panose="05000000000000000000" pitchFamily="2" charset="2"/>
              <a:buChar char="Ø"/>
            </a:pPr>
            <a:r>
              <a:rPr lang="en-GB" sz="1500" dirty="0"/>
              <a:t>Could be the inverse of the expected investment return on the assets of the pension plan (where funded)</a:t>
            </a:r>
          </a:p>
          <a:p>
            <a:r>
              <a:rPr lang="en-GB" sz="1500" dirty="0"/>
              <a:t>Different discount rates can be used for different purposes:</a:t>
            </a:r>
          </a:p>
          <a:p>
            <a:pPr lvl="1">
              <a:buFont typeface="Wingdings" panose="05000000000000000000" pitchFamily="2" charset="2"/>
              <a:buChar char="Ø"/>
            </a:pPr>
            <a:endParaRPr lang="en-GB" sz="1500" dirty="0"/>
          </a:p>
          <a:p>
            <a:pPr lvl="1">
              <a:buFont typeface="Wingdings" panose="05000000000000000000" pitchFamily="2" charset="2"/>
              <a:buChar char="Ø"/>
            </a:pPr>
            <a:r>
              <a:rPr lang="en-GB" sz="1500" dirty="0"/>
              <a:t>In the accounts of the sponsoring employer where the plan deficit or surplus will appear as a liability or asset in the balance sheet </a:t>
            </a:r>
          </a:p>
          <a:p>
            <a:pPr lvl="1">
              <a:buFont typeface="Wingdings" panose="05000000000000000000" pitchFamily="2" charset="2"/>
              <a:buChar char="Ø"/>
            </a:pPr>
            <a:r>
              <a:rPr lang="en-GB" sz="1500" dirty="0"/>
              <a:t>Funding purposes for the pension plan</a:t>
            </a:r>
          </a:p>
          <a:p>
            <a:pPr lvl="1">
              <a:buFont typeface="Wingdings" panose="05000000000000000000" pitchFamily="2" charset="2"/>
              <a:buChar char="Ø"/>
            </a:pPr>
            <a:r>
              <a:rPr lang="en-GB" sz="1500" dirty="0"/>
              <a:t>Calculation of transfer values, plan termination, or conversion of pension into retirement lump sum (or vice versa)</a:t>
            </a:r>
          </a:p>
          <a:p>
            <a:r>
              <a:rPr lang="en-GB" sz="1500" dirty="0"/>
              <a:t>Discount rate for accounting purposes specified in applicable accounting standard</a:t>
            </a:r>
          </a:p>
          <a:p>
            <a:pPr lvl="1">
              <a:buFont typeface="Wingdings" panose="05000000000000000000" pitchFamily="2" charset="2"/>
              <a:buChar char="Ø"/>
            </a:pPr>
            <a:r>
              <a:rPr lang="en-GB" sz="1500" dirty="0"/>
              <a:t>For stock exchange listed companies in Belgium, France and UK under IAS 19</a:t>
            </a:r>
          </a:p>
          <a:p>
            <a:pPr lvl="1">
              <a:buFont typeface="Wingdings" panose="05000000000000000000" pitchFamily="2" charset="2"/>
              <a:buChar char="Ø"/>
            </a:pPr>
            <a:r>
              <a:rPr lang="en-GB" sz="1500" dirty="0"/>
              <a:t>In US: FASB ASC 715</a:t>
            </a:r>
          </a:p>
          <a:p>
            <a:r>
              <a:rPr lang="en-GB" sz="1500" dirty="0"/>
              <a:t>Discount rate prescribed under both sets of accounting standards as derived, in general terms,  from yield at balance sheet date of bonds (AA credit rating) of corresponding maturities to the retirement obligations of pension plan</a:t>
            </a:r>
          </a:p>
        </p:txBody>
      </p:sp>
    </p:spTree>
    <p:extLst>
      <p:ext uri="{BB962C8B-B14F-4D97-AF65-F5344CB8AC3E}">
        <p14:creationId xmlns:p14="http://schemas.microsoft.com/office/powerpoint/2010/main" val="2516474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Discount rates for funding purposes</a:t>
            </a:r>
          </a:p>
        </p:txBody>
      </p:sp>
      <p:graphicFrame>
        <p:nvGraphicFramePr>
          <p:cNvPr id="10" name="Content Placeholder 3">
            <a:extLst>
              <a:ext uri="{FF2B5EF4-FFF2-40B4-BE49-F238E27FC236}">
                <a16:creationId xmlns:a16="http://schemas.microsoft.com/office/drawing/2014/main" id="{A1858AC3-8A4F-2720-4A16-727A9FDFB890}"/>
              </a:ext>
            </a:extLst>
          </p:cNvPr>
          <p:cNvGraphicFramePr>
            <a:graphicFrameLocks noGrp="1"/>
          </p:cNvGraphicFramePr>
          <p:nvPr>
            <p:ph idx="1"/>
            <p:extLst>
              <p:ext uri="{D42A27DB-BD31-4B8C-83A1-F6EECF244321}">
                <p14:modId xmlns:p14="http://schemas.microsoft.com/office/powerpoint/2010/main" val="189683954"/>
              </p:ext>
            </p:extLst>
          </p:nvPr>
        </p:nvGraphicFramePr>
        <p:xfrm>
          <a:off x="838200" y="1825626"/>
          <a:ext cx="10515597" cy="3718560"/>
        </p:xfrm>
        <a:graphic>
          <a:graphicData uri="http://schemas.openxmlformats.org/drawingml/2006/table">
            <a:tbl>
              <a:tblPr firstRow="1" bandRow="1">
                <a:tableStyleId>{5C22544A-7EE6-4342-B048-85BDC9FD1C3A}</a:tableStyleId>
              </a:tblPr>
              <a:tblGrid>
                <a:gridCol w="1533939">
                  <a:extLst>
                    <a:ext uri="{9D8B030D-6E8A-4147-A177-3AD203B41FA5}">
                      <a16:colId xmlns:a16="http://schemas.microsoft.com/office/drawing/2014/main" val="892229348"/>
                    </a:ext>
                  </a:extLst>
                </a:gridCol>
                <a:gridCol w="6202018">
                  <a:extLst>
                    <a:ext uri="{9D8B030D-6E8A-4147-A177-3AD203B41FA5}">
                      <a16:colId xmlns:a16="http://schemas.microsoft.com/office/drawing/2014/main" val="1157423898"/>
                    </a:ext>
                  </a:extLst>
                </a:gridCol>
                <a:gridCol w="2779640">
                  <a:extLst>
                    <a:ext uri="{9D8B030D-6E8A-4147-A177-3AD203B41FA5}">
                      <a16:colId xmlns:a16="http://schemas.microsoft.com/office/drawing/2014/main" val="1599415290"/>
                    </a:ext>
                  </a:extLst>
                </a:gridCol>
              </a:tblGrid>
              <a:tr h="350167">
                <a:tc>
                  <a:txBody>
                    <a:bodyPr/>
                    <a:lstStyle/>
                    <a:p>
                      <a:r>
                        <a:rPr lang="en-GB"/>
                        <a:t>Jurisdiction</a:t>
                      </a:r>
                      <a:endParaRPr lang="en-GB" dirty="0"/>
                    </a:p>
                  </a:txBody>
                  <a:tcPr/>
                </a:tc>
                <a:tc>
                  <a:txBody>
                    <a:bodyPr/>
                    <a:lstStyle/>
                    <a:p>
                      <a:r>
                        <a:rPr lang="en-GB"/>
                        <a:t>How determined</a:t>
                      </a:r>
                      <a:endParaRPr lang="en-GB" dirty="0"/>
                    </a:p>
                  </a:txBody>
                  <a:tcPr/>
                </a:tc>
                <a:tc>
                  <a:txBody>
                    <a:bodyPr/>
                    <a:lstStyle/>
                    <a:p>
                      <a:r>
                        <a:rPr lang="en-GB"/>
                        <a:t>Notes</a:t>
                      </a:r>
                      <a:endParaRPr lang="en-GB" dirty="0"/>
                    </a:p>
                  </a:txBody>
                  <a:tcPr/>
                </a:tc>
                <a:extLst>
                  <a:ext uri="{0D108BD9-81ED-4DB2-BD59-A6C34878D82A}">
                    <a16:rowId xmlns:a16="http://schemas.microsoft.com/office/drawing/2014/main" val="1436587289"/>
                  </a:ext>
                </a:extLst>
              </a:tr>
              <a:tr h="1108861">
                <a:tc>
                  <a:txBody>
                    <a:bodyPr/>
                    <a:lstStyle/>
                    <a:p>
                      <a:r>
                        <a:rPr lang="en-GB" sz="1400" baseline="0" dirty="0"/>
                        <a:t>Belgium</a:t>
                      </a:r>
                    </a:p>
                  </a:txBody>
                  <a:tcPr/>
                </a:tc>
                <a:tc>
                  <a:txBody>
                    <a:bodyPr/>
                    <a:lstStyle/>
                    <a:p>
                      <a:r>
                        <a:rPr lang="en-GB" sz="1400" baseline="0" dirty="0"/>
                        <a:t>1.1  Prudent discount rate.</a:t>
                      </a:r>
                    </a:p>
                    <a:p>
                      <a:r>
                        <a:rPr lang="en-GB" sz="1400" baseline="0" dirty="0">
                          <a:solidFill>
                            <a:schemeClr val="tx1"/>
                          </a:solidFill>
                        </a:rPr>
                        <a:t>1.2  Derived from expected return on pension fund/insurance company investments </a:t>
                      </a:r>
                      <a:r>
                        <a:rPr lang="en-GB" sz="1400" b="1" baseline="0" dirty="0">
                          <a:solidFill>
                            <a:schemeClr val="tx1"/>
                          </a:solidFill>
                        </a:rPr>
                        <a:t>OR </a:t>
                      </a:r>
                      <a:r>
                        <a:rPr lang="en-GB" sz="1400" b="0" baseline="0" dirty="0">
                          <a:solidFill>
                            <a:schemeClr val="tx1"/>
                          </a:solidFill>
                        </a:rPr>
                        <a:t>high quality bonds </a:t>
                      </a:r>
                      <a:r>
                        <a:rPr lang="en-GB" sz="1400" b="1" baseline="0" dirty="0">
                          <a:solidFill>
                            <a:schemeClr val="tx1"/>
                          </a:solidFill>
                        </a:rPr>
                        <a:t>OR </a:t>
                      </a:r>
                      <a:r>
                        <a:rPr lang="en-GB" sz="1400" b="0" baseline="0" dirty="0">
                          <a:solidFill>
                            <a:schemeClr val="tx1"/>
                          </a:solidFill>
                        </a:rPr>
                        <a:t>a combination.</a:t>
                      </a:r>
                    </a:p>
                    <a:p>
                      <a:r>
                        <a:rPr lang="en-GB" sz="1400" b="0" baseline="0" dirty="0">
                          <a:solidFill>
                            <a:schemeClr val="tx1"/>
                          </a:solidFill>
                        </a:rPr>
                        <a:t>1.3  Legal maximum of 6% pa. FSMA (Belgium regulator) to consider prudent rate on a case-by-case assessment.</a:t>
                      </a:r>
                    </a:p>
                  </a:txBody>
                  <a:tcPr/>
                </a:tc>
                <a:tc>
                  <a:txBody>
                    <a:bodyPr/>
                    <a:lstStyle/>
                    <a:p>
                      <a:r>
                        <a:rPr lang="en-GB" sz="1400" baseline="0" dirty="0"/>
                        <a:t>Under Belgian legislation transposing IORP II Directive, Article 13(4)</a:t>
                      </a:r>
                    </a:p>
                  </a:txBody>
                  <a:tcPr/>
                </a:tc>
                <a:extLst>
                  <a:ext uri="{0D108BD9-81ED-4DB2-BD59-A6C34878D82A}">
                    <a16:rowId xmlns:a16="http://schemas.microsoft.com/office/drawing/2014/main" val="3980697856"/>
                  </a:ext>
                </a:extLst>
              </a:tr>
              <a:tr h="1517389">
                <a:tc>
                  <a:txBody>
                    <a:bodyPr/>
                    <a:lstStyle/>
                    <a:p>
                      <a:r>
                        <a:rPr lang="en-GB" sz="1400" baseline="0"/>
                        <a:t>France</a:t>
                      </a:r>
                      <a:endParaRPr lang="en-GB" sz="1400" baseline="0" dirty="0"/>
                    </a:p>
                  </a:txBody>
                  <a:tcPr/>
                </a:tc>
                <a:tc>
                  <a:txBody>
                    <a:bodyPr/>
                    <a:lstStyle/>
                    <a:p>
                      <a:r>
                        <a:rPr lang="en-GB" sz="1400" baseline="0" dirty="0"/>
                        <a:t>2.1  Prudent discount rate.</a:t>
                      </a:r>
                    </a:p>
                    <a:p>
                      <a:r>
                        <a:rPr lang="en-GB" sz="1400" baseline="0" dirty="0"/>
                        <a:t>2.2  Derived from expected return on pension fund/insurance company investments </a:t>
                      </a:r>
                      <a:r>
                        <a:rPr lang="en-GB" sz="1400" b="1" baseline="0" dirty="0">
                          <a:solidFill>
                            <a:schemeClr val="accent5">
                              <a:lumMod val="75000"/>
                            </a:schemeClr>
                          </a:solidFill>
                        </a:rPr>
                        <a:t>OR</a:t>
                      </a:r>
                      <a:r>
                        <a:rPr lang="en-GB" sz="1400" b="1" baseline="0" dirty="0"/>
                        <a:t> </a:t>
                      </a:r>
                      <a:r>
                        <a:rPr lang="en-GB" sz="1400" b="0" baseline="0" dirty="0"/>
                        <a:t>high quality bonds </a:t>
                      </a:r>
                      <a:r>
                        <a:rPr lang="en-GB" sz="1400" b="1" baseline="0" dirty="0">
                          <a:solidFill>
                            <a:schemeClr val="accent5">
                              <a:lumMod val="75000"/>
                            </a:schemeClr>
                          </a:solidFill>
                        </a:rPr>
                        <a:t>OR</a:t>
                      </a:r>
                      <a:r>
                        <a:rPr lang="en-GB" sz="1400" b="1" baseline="0" dirty="0"/>
                        <a:t> </a:t>
                      </a:r>
                      <a:r>
                        <a:rPr lang="en-GB" sz="1400" b="0" baseline="0" dirty="0"/>
                        <a:t>a combination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aseline="0" dirty="0"/>
                        <a:t>2.1 Under French legislation transposing IORP II Directive, Article 13(4) for French IORPs</a:t>
                      </a:r>
                      <a:endParaRPr lang="en-GB" sz="1400" i="1" baseline="0" dirty="0">
                        <a:highlight>
                          <a:srgbClr val="FFFF00"/>
                        </a:highlight>
                      </a:endParaRPr>
                    </a:p>
                    <a:p>
                      <a:r>
                        <a:rPr lang="en-GB" sz="1400" i="0" baseline="0" dirty="0"/>
                        <a:t>2.2  Not applicable to French Pillar 2 pension schemes (as pay as you go – unfunded but not book reserve)</a:t>
                      </a:r>
                    </a:p>
                  </a:txBody>
                  <a:tcPr/>
                </a:tc>
                <a:extLst>
                  <a:ext uri="{0D108BD9-81ED-4DB2-BD59-A6C34878D82A}">
                    <a16:rowId xmlns:a16="http://schemas.microsoft.com/office/drawing/2014/main" val="2321918415"/>
                  </a:ext>
                </a:extLst>
              </a:tr>
              <a:tr h="291806">
                <a:tc>
                  <a:txBody>
                    <a:bodyPr/>
                    <a:lstStyle/>
                    <a:p>
                      <a:endParaRPr lang="en-GB" sz="1400" baseline="0" dirty="0"/>
                    </a:p>
                  </a:txBody>
                  <a:tcPr/>
                </a:tc>
                <a:tc>
                  <a:txBody>
                    <a:bodyPr/>
                    <a:lstStyle/>
                    <a:p>
                      <a:endParaRPr lang="en-GB" sz="1400" b="0" baseline="0" dirty="0"/>
                    </a:p>
                  </a:txBody>
                  <a:tcPr/>
                </a:tc>
                <a:tc>
                  <a:txBody>
                    <a:bodyPr/>
                    <a:lstStyle/>
                    <a:p>
                      <a:endParaRPr lang="en-GB" sz="1400" baseline="0" dirty="0"/>
                    </a:p>
                  </a:txBody>
                  <a:tcPr/>
                </a:tc>
                <a:extLst>
                  <a:ext uri="{0D108BD9-81ED-4DB2-BD59-A6C34878D82A}">
                    <a16:rowId xmlns:a16="http://schemas.microsoft.com/office/drawing/2014/main" val="3779667387"/>
                  </a:ext>
                </a:extLst>
              </a:tr>
              <a:tr h="304019">
                <a:tc>
                  <a:txBody>
                    <a:bodyPr/>
                    <a:lstStyle/>
                    <a:p>
                      <a:endParaRPr lang="en-GB" sz="1400" b="0" kern="1200" baseline="0" dirty="0">
                        <a:solidFill>
                          <a:schemeClr val="dk1"/>
                        </a:solidFill>
                        <a:latin typeface="+mn-lt"/>
                        <a:ea typeface="+mn-ea"/>
                        <a:cs typeface="+mn-cs"/>
                      </a:endParaRPr>
                    </a:p>
                  </a:txBody>
                  <a:tcPr/>
                </a:tc>
                <a:tc>
                  <a:txBody>
                    <a:bodyPr/>
                    <a:lstStyle/>
                    <a:p>
                      <a:endParaRPr lang="en-GB" sz="1400" b="0" kern="1200" baseline="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kern="1200" baseline="0" dirty="0">
                        <a:solidFill>
                          <a:schemeClr val="dk1"/>
                        </a:solidFill>
                        <a:latin typeface="+mn-lt"/>
                        <a:ea typeface="+mn-ea"/>
                        <a:cs typeface="+mn-cs"/>
                      </a:endParaRPr>
                    </a:p>
                  </a:txBody>
                  <a:tcPr/>
                </a:tc>
                <a:extLst>
                  <a:ext uri="{0D108BD9-81ED-4DB2-BD59-A6C34878D82A}">
                    <a16:rowId xmlns:a16="http://schemas.microsoft.com/office/drawing/2014/main" val="3959169891"/>
                  </a:ext>
                </a:extLst>
              </a:tr>
            </a:tbl>
          </a:graphicData>
        </a:graphic>
      </p:graphicFrame>
    </p:spTree>
    <p:extLst>
      <p:ext uri="{BB962C8B-B14F-4D97-AF65-F5344CB8AC3E}">
        <p14:creationId xmlns:p14="http://schemas.microsoft.com/office/powerpoint/2010/main" val="1882263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Discount rates for funding purposes (Cont’d)</a:t>
            </a:r>
          </a:p>
        </p:txBody>
      </p:sp>
      <p:graphicFrame>
        <p:nvGraphicFramePr>
          <p:cNvPr id="10" name="Content Placeholder 3">
            <a:extLst>
              <a:ext uri="{FF2B5EF4-FFF2-40B4-BE49-F238E27FC236}">
                <a16:creationId xmlns:a16="http://schemas.microsoft.com/office/drawing/2014/main" id="{A1858AC3-8A4F-2720-4A16-727A9FDFB890}"/>
              </a:ext>
            </a:extLst>
          </p:cNvPr>
          <p:cNvGraphicFramePr>
            <a:graphicFrameLocks noGrp="1"/>
          </p:cNvGraphicFramePr>
          <p:nvPr>
            <p:ph idx="1"/>
            <p:extLst>
              <p:ext uri="{D42A27DB-BD31-4B8C-83A1-F6EECF244321}">
                <p14:modId xmlns:p14="http://schemas.microsoft.com/office/powerpoint/2010/main" val="835733148"/>
              </p:ext>
            </p:extLst>
          </p:nvPr>
        </p:nvGraphicFramePr>
        <p:xfrm>
          <a:off x="838200" y="1397000"/>
          <a:ext cx="10515597" cy="4069080"/>
        </p:xfrm>
        <a:graphic>
          <a:graphicData uri="http://schemas.openxmlformats.org/drawingml/2006/table">
            <a:tbl>
              <a:tblPr firstRow="1" bandRow="1">
                <a:tableStyleId>{5C22544A-7EE6-4342-B048-85BDC9FD1C3A}</a:tableStyleId>
              </a:tblPr>
              <a:tblGrid>
                <a:gridCol w="1533939">
                  <a:extLst>
                    <a:ext uri="{9D8B030D-6E8A-4147-A177-3AD203B41FA5}">
                      <a16:colId xmlns:a16="http://schemas.microsoft.com/office/drawing/2014/main" val="892229348"/>
                    </a:ext>
                  </a:extLst>
                </a:gridCol>
                <a:gridCol w="6202018">
                  <a:extLst>
                    <a:ext uri="{9D8B030D-6E8A-4147-A177-3AD203B41FA5}">
                      <a16:colId xmlns:a16="http://schemas.microsoft.com/office/drawing/2014/main" val="1157423898"/>
                    </a:ext>
                  </a:extLst>
                </a:gridCol>
                <a:gridCol w="2779640">
                  <a:extLst>
                    <a:ext uri="{9D8B030D-6E8A-4147-A177-3AD203B41FA5}">
                      <a16:colId xmlns:a16="http://schemas.microsoft.com/office/drawing/2014/main" val="1599415290"/>
                    </a:ext>
                  </a:extLst>
                </a:gridCol>
              </a:tblGrid>
              <a:tr h="370840">
                <a:tc>
                  <a:txBody>
                    <a:bodyPr/>
                    <a:lstStyle/>
                    <a:p>
                      <a:r>
                        <a:rPr lang="en-GB"/>
                        <a:t>Jurisdiction</a:t>
                      </a:r>
                      <a:endParaRPr lang="en-GB" dirty="0"/>
                    </a:p>
                  </a:txBody>
                  <a:tcPr/>
                </a:tc>
                <a:tc>
                  <a:txBody>
                    <a:bodyPr/>
                    <a:lstStyle/>
                    <a:p>
                      <a:r>
                        <a:rPr lang="en-GB"/>
                        <a:t>How determined</a:t>
                      </a:r>
                      <a:endParaRPr lang="en-GB" dirty="0"/>
                    </a:p>
                  </a:txBody>
                  <a:tcPr/>
                </a:tc>
                <a:tc>
                  <a:txBody>
                    <a:bodyPr/>
                    <a:lstStyle/>
                    <a:p>
                      <a:r>
                        <a:rPr lang="en-GB"/>
                        <a:t>Notes</a:t>
                      </a:r>
                      <a:endParaRPr lang="en-GB" dirty="0"/>
                    </a:p>
                  </a:txBody>
                  <a:tcPr/>
                </a:tc>
                <a:extLst>
                  <a:ext uri="{0D108BD9-81ED-4DB2-BD59-A6C34878D82A}">
                    <a16:rowId xmlns:a16="http://schemas.microsoft.com/office/drawing/2014/main" val="1436587289"/>
                  </a:ext>
                </a:extLst>
              </a:tr>
              <a:tr h="370840">
                <a:tc>
                  <a:txBody>
                    <a:bodyPr/>
                    <a:lstStyle/>
                    <a:p>
                      <a:endParaRPr lang="en-GB" sz="1400" baseline="0" dirty="0"/>
                    </a:p>
                  </a:txBody>
                  <a:tcPr/>
                </a:tc>
                <a:tc>
                  <a:txBody>
                    <a:bodyPr/>
                    <a:lstStyle/>
                    <a:p>
                      <a:endParaRPr lang="en-GB" sz="1400" b="0" baseline="0" dirty="0">
                        <a:solidFill>
                          <a:schemeClr val="tx1"/>
                        </a:solidFill>
                      </a:endParaRPr>
                    </a:p>
                  </a:txBody>
                  <a:tcPr/>
                </a:tc>
                <a:tc>
                  <a:txBody>
                    <a:bodyPr/>
                    <a:lstStyle/>
                    <a:p>
                      <a:endParaRPr lang="en-GB" sz="1400" baseline="0" dirty="0"/>
                    </a:p>
                  </a:txBody>
                  <a:tcPr/>
                </a:tc>
                <a:extLst>
                  <a:ext uri="{0D108BD9-81ED-4DB2-BD59-A6C34878D82A}">
                    <a16:rowId xmlns:a16="http://schemas.microsoft.com/office/drawing/2014/main" val="3980697856"/>
                  </a:ext>
                </a:extLst>
              </a:tr>
              <a:tr h="370840">
                <a:tc>
                  <a:txBody>
                    <a:bodyPr/>
                    <a:lstStyle/>
                    <a:p>
                      <a:endParaRPr lang="en-GB" sz="1400" baseline="0" dirty="0"/>
                    </a:p>
                  </a:txBody>
                  <a:tcPr/>
                </a:tc>
                <a:tc>
                  <a:txBody>
                    <a:bodyPr/>
                    <a:lstStyle/>
                    <a:p>
                      <a:endParaRPr lang="en-GB" sz="1400" baseline="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i="0" baseline="0" dirty="0"/>
                    </a:p>
                  </a:txBody>
                  <a:tcPr/>
                </a:tc>
                <a:extLst>
                  <a:ext uri="{0D108BD9-81ED-4DB2-BD59-A6C34878D82A}">
                    <a16:rowId xmlns:a16="http://schemas.microsoft.com/office/drawing/2014/main" val="2321918415"/>
                  </a:ext>
                </a:extLst>
              </a:tr>
              <a:tr h="137022">
                <a:tc>
                  <a:txBody>
                    <a:bodyPr/>
                    <a:lstStyle/>
                    <a:p>
                      <a:r>
                        <a:rPr lang="en-GB" sz="1400" baseline="0"/>
                        <a:t>UK</a:t>
                      </a:r>
                      <a:endParaRPr lang="en-GB" sz="1400" baseline="0" dirty="0"/>
                    </a:p>
                  </a:txBody>
                  <a:tcPr/>
                </a:tc>
                <a:tc>
                  <a:txBody>
                    <a:bodyPr/>
                    <a:lstStyle/>
                    <a:p>
                      <a:r>
                        <a:rPr lang="en-GB" sz="1400" baseline="0" dirty="0"/>
                        <a:t>3.1  Prudent discount rate.</a:t>
                      </a:r>
                    </a:p>
                    <a:p>
                      <a:r>
                        <a:rPr lang="en-GB" sz="1400" baseline="0" dirty="0"/>
                        <a:t>3.2  Derived from expected return on pension fund  investments </a:t>
                      </a:r>
                      <a:r>
                        <a:rPr lang="en-GB" sz="1400" b="1" baseline="0" dirty="0">
                          <a:solidFill>
                            <a:schemeClr val="accent5">
                              <a:lumMod val="75000"/>
                            </a:schemeClr>
                          </a:solidFill>
                        </a:rPr>
                        <a:t>OR</a:t>
                      </a:r>
                      <a:r>
                        <a:rPr lang="en-GB" sz="1400" b="1" baseline="0" dirty="0"/>
                        <a:t> </a:t>
                      </a:r>
                      <a:r>
                        <a:rPr lang="en-GB" sz="1400" b="0" baseline="0" dirty="0"/>
                        <a:t>high quality bonds </a:t>
                      </a:r>
                      <a:r>
                        <a:rPr lang="en-GB" sz="1400" b="1" baseline="0" dirty="0">
                          <a:solidFill>
                            <a:schemeClr val="accent5">
                              <a:lumMod val="75000"/>
                            </a:schemeClr>
                          </a:solidFill>
                        </a:rPr>
                        <a:t>OR</a:t>
                      </a:r>
                      <a:r>
                        <a:rPr lang="en-GB" sz="1400" b="1" baseline="0" dirty="0"/>
                        <a:t> </a:t>
                      </a:r>
                      <a:r>
                        <a:rPr lang="en-GB" sz="1400" b="0" baseline="0" dirty="0"/>
                        <a:t>a combination.</a:t>
                      </a:r>
                    </a:p>
                    <a:p>
                      <a:r>
                        <a:rPr lang="en-GB" sz="1400" b="0" baseline="0" dirty="0"/>
                        <a:t>3.3  Rate usually to be determined by plan trustee/fiduciary and employer.  In default of agreement fixed by UK Pensions Regulator (no reported determination as parties usually agree  given what Regulator may determine)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aseline="0" dirty="0"/>
                        <a:t>3.1  Under UK legislation transposing IORP II Directive Article 13(4)</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baseline="0" dirty="0"/>
                        <a:t>3.2  Currently unaffected by Brexit</a:t>
                      </a:r>
                    </a:p>
                    <a:p>
                      <a:endParaRPr lang="en-GB" sz="1400" baseline="0" dirty="0"/>
                    </a:p>
                  </a:txBody>
                  <a:tcPr/>
                </a:tc>
                <a:extLst>
                  <a:ext uri="{0D108BD9-81ED-4DB2-BD59-A6C34878D82A}">
                    <a16:rowId xmlns:a16="http://schemas.microsoft.com/office/drawing/2014/main" val="3779667387"/>
                  </a:ext>
                </a:extLst>
              </a:tr>
              <a:tr h="370840">
                <a:tc>
                  <a:txBody>
                    <a:bodyPr/>
                    <a:lstStyle/>
                    <a:p>
                      <a:r>
                        <a:rPr lang="en-GB" sz="1400" b="0" kern="1200" baseline="0">
                          <a:solidFill>
                            <a:schemeClr val="dk1"/>
                          </a:solidFill>
                          <a:latin typeface="+mn-lt"/>
                          <a:ea typeface="+mn-ea"/>
                          <a:cs typeface="+mn-cs"/>
                        </a:rPr>
                        <a:t>USA</a:t>
                      </a:r>
                      <a:endParaRPr lang="en-GB" sz="1400" b="0" kern="1200" baseline="0" dirty="0">
                        <a:solidFill>
                          <a:schemeClr val="dk1"/>
                        </a:solidFill>
                        <a:latin typeface="+mn-lt"/>
                        <a:ea typeface="+mn-ea"/>
                        <a:cs typeface="+mn-cs"/>
                      </a:endParaRPr>
                    </a:p>
                  </a:txBody>
                  <a:tcPr/>
                </a:tc>
                <a:tc>
                  <a:txBody>
                    <a:bodyPr/>
                    <a:lstStyle/>
                    <a:p>
                      <a:r>
                        <a:rPr lang="en-GB" sz="1400" b="0" kern="1200" baseline="0" dirty="0">
                          <a:solidFill>
                            <a:schemeClr val="dk1"/>
                          </a:solidFill>
                          <a:latin typeface="+mn-lt"/>
                          <a:ea typeface="+mn-ea"/>
                          <a:cs typeface="+mn-cs"/>
                        </a:rPr>
                        <a:t>4.1  For private sector employer plans specified in regulations (no discretion)</a:t>
                      </a:r>
                    </a:p>
                    <a:p>
                      <a:r>
                        <a:rPr lang="en-GB" sz="1400" b="0" kern="1200" baseline="0" dirty="0">
                          <a:solidFill>
                            <a:schemeClr val="tx1"/>
                          </a:solidFill>
                          <a:latin typeface="+mn-lt"/>
                          <a:ea typeface="+mn-ea"/>
                          <a:cs typeface="+mn-cs"/>
                        </a:rPr>
                        <a:t>4.2  For collectively bargained plans covering more than one employer (multiemployer plans), must be reasonable and represent the actuary’s best estimate of anticipated experience </a:t>
                      </a:r>
                    </a:p>
                    <a:p>
                      <a:r>
                        <a:rPr lang="en-GB" sz="1400" b="0" kern="1200" baseline="0" dirty="0">
                          <a:solidFill>
                            <a:schemeClr val="tx1"/>
                          </a:solidFill>
                          <a:latin typeface="+mn-lt"/>
                          <a:ea typeface="+mn-ea"/>
                          <a:cs typeface="+mn-cs"/>
                        </a:rPr>
                        <a:t>4.3  For governmental plans specified in applicable local law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baseline="0" dirty="0">
                          <a:solidFill>
                            <a:schemeClr val="dk1"/>
                          </a:solidFill>
                          <a:latin typeface="+mn-lt"/>
                          <a:ea typeface="+mn-ea"/>
                          <a:cs typeface="+mn-cs"/>
                        </a:rPr>
                        <a:t>4.1 Internal Revenue Code and Regulations under it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baseline="0" dirty="0">
                          <a:solidFill>
                            <a:schemeClr val="dk1"/>
                          </a:solidFill>
                          <a:latin typeface="+mn-lt"/>
                          <a:ea typeface="+mn-ea"/>
                          <a:cs typeface="+mn-cs"/>
                        </a:rPr>
                        <a:t>4.2 Tax revenue incentive for Congress  to keep discount rate higher as reduces deficit (and therefore tax deductible employer contributions)</a:t>
                      </a:r>
                    </a:p>
                  </a:txBody>
                  <a:tcPr/>
                </a:tc>
                <a:extLst>
                  <a:ext uri="{0D108BD9-81ED-4DB2-BD59-A6C34878D82A}">
                    <a16:rowId xmlns:a16="http://schemas.microsoft.com/office/drawing/2014/main" val="3959169891"/>
                  </a:ext>
                </a:extLst>
              </a:tr>
            </a:tbl>
          </a:graphicData>
        </a:graphic>
      </p:graphicFrame>
    </p:spTree>
    <p:extLst>
      <p:ext uri="{BB962C8B-B14F-4D97-AF65-F5344CB8AC3E}">
        <p14:creationId xmlns:p14="http://schemas.microsoft.com/office/powerpoint/2010/main" val="3499836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Discount rates for funding purposes (cont’d)</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a:bodyPr>
          <a:lstStyle/>
          <a:p>
            <a:r>
              <a:rPr lang="en-GB" dirty="0"/>
              <a:t>Discount rate does not affect the amounts of retirement benefits payable in the future but does affect funding calculations</a:t>
            </a:r>
          </a:p>
          <a:p>
            <a:r>
              <a:rPr lang="en-GB" dirty="0"/>
              <a:t>Central banks lawfully rigged the interest rate market following the 2008 financial crisis to reduce interest rates to historically low levels (even negative in Euro zone)</a:t>
            </a:r>
          </a:p>
          <a:p>
            <a:r>
              <a:rPr lang="en-GB" dirty="0"/>
              <a:t>So where discount rate is derived from the yield on high quality bonds, present amount of future payment obligations is increased (with funding impact and accounting impact on employer balance sheet)</a:t>
            </a:r>
          </a:p>
          <a:p>
            <a:pPr marL="0" indent="0">
              <a:buNone/>
            </a:pPr>
            <a:endParaRPr lang="en-GB" dirty="0"/>
          </a:p>
        </p:txBody>
      </p:sp>
    </p:spTree>
    <p:extLst>
      <p:ext uri="{BB962C8B-B14F-4D97-AF65-F5344CB8AC3E}">
        <p14:creationId xmlns:p14="http://schemas.microsoft.com/office/powerpoint/2010/main" val="2198915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normAutofit fontScale="90000"/>
          </a:bodyPr>
          <a:lstStyle/>
          <a:p>
            <a:r>
              <a:rPr lang="en-GB" dirty="0"/>
              <a:t>Changes in interest rates on 10 year Government Bonds in the 2 years from January 2022</a:t>
            </a:r>
          </a:p>
        </p:txBody>
      </p:sp>
      <p:graphicFrame>
        <p:nvGraphicFramePr>
          <p:cNvPr id="4" name="Content Placeholder 3">
            <a:extLst>
              <a:ext uri="{FF2B5EF4-FFF2-40B4-BE49-F238E27FC236}">
                <a16:creationId xmlns:a16="http://schemas.microsoft.com/office/drawing/2014/main" id="{8CFA8B3B-C080-0DD1-16E0-AA83CDC006A2}"/>
              </a:ext>
            </a:extLst>
          </p:cNvPr>
          <p:cNvGraphicFramePr>
            <a:graphicFrameLocks noGrp="1"/>
          </p:cNvGraphicFramePr>
          <p:nvPr>
            <p:ph idx="1"/>
            <p:extLst>
              <p:ext uri="{D42A27DB-BD31-4B8C-83A1-F6EECF244321}">
                <p14:modId xmlns:p14="http://schemas.microsoft.com/office/powerpoint/2010/main" val="802087726"/>
              </p:ext>
            </p:extLst>
          </p:nvPr>
        </p:nvGraphicFramePr>
        <p:xfrm>
          <a:off x="838200" y="1825625"/>
          <a:ext cx="10515600" cy="267208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3162866149"/>
                    </a:ext>
                  </a:extLst>
                </a:gridCol>
                <a:gridCol w="2103120">
                  <a:extLst>
                    <a:ext uri="{9D8B030D-6E8A-4147-A177-3AD203B41FA5}">
                      <a16:colId xmlns:a16="http://schemas.microsoft.com/office/drawing/2014/main" val="1966790955"/>
                    </a:ext>
                  </a:extLst>
                </a:gridCol>
                <a:gridCol w="2103120">
                  <a:extLst>
                    <a:ext uri="{9D8B030D-6E8A-4147-A177-3AD203B41FA5}">
                      <a16:colId xmlns:a16="http://schemas.microsoft.com/office/drawing/2014/main" val="2309895292"/>
                    </a:ext>
                  </a:extLst>
                </a:gridCol>
                <a:gridCol w="2103120">
                  <a:extLst>
                    <a:ext uri="{9D8B030D-6E8A-4147-A177-3AD203B41FA5}">
                      <a16:colId xmlns:a16="http://schemas.microsoft.com/office/drawing/2014/main" val="3811504491"/>
                    </a:ext>
                  </a:extLst>
                </a:gridCol>
                <a:gridCol w="2103120">
                  <a:extLst>
                    <a:ext uri="{9D8B030D-6E8A-4147-A177-3AD203B41FA5}">
                      <a16:colId xmlns:a16="http://schemas.microsoft.com/office/drawing/2014/main" val="3490268426"/>
                    </a:ext>
                  </a:extLst>
                </a:gridCol>
              </a:tblGrid>
              <a:tr h="370840">
                <a:tc>
                  <a:txBody>
                    <a:bodyPr/>
                    <a:lstStyle/>
                    <a:p>
                      <a:r>
                        <a:rPr lang="en-GB" dirty="0"/>
                        <a:t>Country</a:t>
                      </a:r>
                    </a:p>
                  </a:txBody>
                  <a:tcPr/>
                </a:tc>
                <a:tc>
                  <a:txBody>
                    <a:bodyPr/>
                    <a:lstStyle/>
                    <a:p>
                      <a:r>
                        <a:rPr lang="en-GB" dirty="0"/>
                        <a:t>1</a:t>
                      </a:r>
                      <a:r>
                        <a:rPr lang="en-GB" baseline="30000" dirty="0"/>
                        <a:t>st</a:t>
                      </a:r>
                      <a:r>
                        <a:rPr lang="en-GB" dirty="0"/>
                        <a:t> January, 2022</a:t>
                      </a:r>
                    </a:p>
                  </a:txBody>
                  <a:tcPr/>
                </a:tc>
                <a:tc>
                  <a:txBody>
                    <a:bodyPr/>
                    <a:lstStyle/>
                    <a:p>
                      <a:r>
                        <a:rPr lang="en-GB" dirty="0"/>
                        <a:t>1</a:t>
                      </a:r>
                      <a:r>
                        <a:rPr lang="en-GB" baseline="30000" dirty="0"/>
                        <a:t>st</a:t>
                      </a:r>
                      <a:r>
                        <a:rPr lang="en-GB" dirty="0"/>
                        <a:t> January, 2023</a:t>
                      </a:r>
                    </a:p>
                  </a:txBody>
                  <a:tcPr/>
                </a:tc>
                <a:tc>
                  <a:txBody>
                    <a:bodyPr/>
                    <a:lstStyle/>
                    <a:p>
                      <a:r>
                        <a:rPr lang="en-GB" dirty="0"/>
                        <a:t>1</a:t>
                      </a:r>
                      <a:r>
                        <a:rPr lang="en-GB" baseline="30000" dirty="0"/>
                        <a:t>st</a:t>
                      </a:r>
                      <a:r>
                        <a:rPr lang="en-GB" dirty="0"/>
                        <a:t> January, 2024</a:t>
                      </a:r>
                    </a:p>
                  </a:txBody>
                  <a:tcPr/>
                </a:tc>
                <a:tc>
                  <a:txBody>
                    <a:bodyPr/>
                    <a:lstStyle/>
                    <a:p>
                      <a:r>
                        <a:rPr lang="en-GB" dirty="0"/>
                        <a:t>Interest rate in Column 4 ÷ Interest rate in Column 2</a:t>
                      </a:r>
                    </a:p>
                  </a:txBody>
                  <a:tcPr/>
                </a:tc>
                <a:extLst>
                  <a:ext uri="{0D108BD9-81ED-4DB2-BD59-A6C34878D82A}">
                    <a16:rowId xmlns:a16="http://schemas.microsoft.com/office/drawing/2014/main" val="3069330162"/>
                  </a:ext>
                </a:extLst>
              </a:tr>
              <a:tr h="370840">
                <a:tc>
                  <a:txBody>
                    <a:bodyPr/>
                    <a:lstStyle/>
                    <a:p>
                      <a:r>
                        <a:rPr lang="en-GB" dirty="0"/>
                        <a:t>Belgium</a:t>
                      </a:r>
                    </a:p>
                  </a:txBody>
                  <a:tcPr/>
                </a:tc>
                <a:tc>
                  <a:txBody>
                    <a:bodyPr/>
                    <a:lstStyle/>
                    <a:p>
                      <a:r>
                        <a:rPr lang="en-GB" dirty="0"/>
                        <a:t>0.55%</a:t>
                      </a:r>
                    </a:p>
                  </a:txBody>
                  <a:tcPr/>
                </a:tc>
                <a:tc>
                  <a:txBody>
                    <a:bodyPr/>
                    <a:lstStyle/>
                    <a:p>
                      <a:r>
                        <a:rPr lang="en-GB" dirty="0"/>
                        <a:t>2.93%</a:t>
                      </a:r>
                    </a:p>
                  </a:txBody>
                  <a:tcPr/>
                </a:tc>
                <a:tc>
                  <a:txBody>
                    <a:bodyPr/>
                    <a:lstStyle/>
                    <a:p>
                      <a:r>
                        <a:rPr lang="en-GB" dirty="0"/>
                        <a:t>2.79%</a:t>
                      </a:r>
                    </a:p>
                  </a:txBody>
                  <a:tcPr/>
                </a:tc>
                <a:tc>
                  <a:txBody>
                    <a:bodyPr/>
                    <a:lstStyle/>
                    <a:p>
                      <a:r>
                        <a:rPr lang="en-GB" dirty="0">
                          <a:highlight>
                            <a:srgbClr val="FFFF00"/>
                          </a:highlight>
                        </a:rPr>
                        <a:t>5.25</a:t>
                      </a:r>
                      <a:r>
                        <a:rPr lang="en-GB" dirty="0"/>
                        <a:t> </a:t>
                      </a:r>
                    </a:p>
                  </a:txBody>
                  <a:tcPr/>
                </a:tc>
                <a:extLst>
                  <a:ext uri="{0D108BD9-81ED-4DB2-BD59-A6C34878D82A}">
                    <a16:rowId xmlns:a16="http://schemas.microsoft.com/office/drawing/2014/main" val="1453499358"/>
                  </a:ext>
                </a:extLst>
              </a:tr>
              <a:tr h="370840">
                <a:tc>
                  <a:txBody>
                    <a:bodyPr/>
                    <a:lstStyle/>
                    <a:p>
                      <a:r>
                        <a:rPr lang="en-GB" dirty="0"/>
                        <a:t>France</a:t>
                      </a:r>
                    </a:p>
                  </a:txBody>
                  <a:tcPr/>
                </a:tc>
                <a:tc>
                  <a:txBody>
                    <a:bodyPr/>
                    <a:lstStyle/>
                    <a:p>
                      <a:r>
                        <a:rPr lang="en-GB" dirty="0"/>
                        <a:t>0.31%</a:t>
                      </a:r>
                    </a:p>
                  </a:txBody>
                  <a:tcPr/>
                </a:tc>
                <a:tc>
                  <a:txBody>
                    <a:bodyPr/>
                    <a:lstStyle/>
                    <a:p>
                      <a:r>
                        <a:rPr lang="en-GB" dirty="0"/>
                        <a:t>2.69%</a:t>
                      </a:r>
                    </a:p>
                  </a:txBody>
                  <a:tcPr/>
                </a:tc>
                <a:tc>
                  <a:txBody>
                    <a:bodyPr/>
                    <a:lstStyle/>
                    <a:p>
                      <a:r>
                        <a:rPr lang="en-GB" dirty="0"/>
                        <a:t>2.74%</a:t>
                      </a:r>
                    </a:p>
                  </a:txBody>
                  <a:tcPr/>
                </a:tc>
                <a:tc>
                  <a:txBody>
                    <a:bodyPr/>
                    <a:lstStyle/>
                    <a:p>
                      <a:r>
                        <a:rPr lang="en-GB" dirty="0">
                          <a:highlight>
                            <a:srgbClr val="00FFFF"/>
                          </a:highlight>
                        </a:rPr>
                        <a:t>8.84</a:t>
                      </a:r>
                    </a:p>
                  </a:txBody>
                  <a:tcPr/>
                </a:tc>
                <a:extLst>
                  <a:ext uri="{0D108BD9-81ED-4DB2-BD59-A6C34878D82A}">
                    <a16:rowId xmlns:a16="http://schemas.microsoft.com/office/drawing/2014/main" val="746233592"/>
                  </a:ext>
                </a:extLst>
              </a:tr>
              <a:tr h="370840">
                <a:tc>
                  <a:txBody>
                    <a:bodyPr/>
                    <a:lstStyle/>
                    <a:p>
                      <a:r>
                        <a:rPr lang="en-GB" dirty="0"/>
                        <a:t>UK</a:t>
                      </a:r>
                    </a:p>
                  </a:txBody>
                  <a:tcPr/>
                </a:tc>
                <a:tc>
                  <a:txBody>
                    <a:bodyPr/>
                    <a:lstStyle/>
                    <a:p>
                      <a:r>
                        <a:rPr lang="en-GB" dirty="0"/>
                        <a:t>1.20%</a:t>
                      </a:r>
                    </a:p>
                  </a:txBody>
                  <a:tcPr/>
                </a:tc>
                <a:tc>
                  <a:txBody>
                    <a:bodyPr/>
                    <a:lstStyle/>
                    <a:p>
                      <a:r>
                        <a:rPr lang="en-GB" dirty="0"/>
                        <a:t>3.51%</a:t>
                      </a:r>
                    </a:p>
                  </a:txBody>
                  <a:tcPr/>
                </a:tc>
                <a:tc>
                  <a:txBody>
                    <a:bodyPr/>
                    <a:lstStyle/>
                    <a:p>
                      <a:r>
                        <a:rPr lang="en-GB" dirty="0"/>
                        <a:t>3.93%</a:t>
                      </a:r>
                    </a:p>
                  </a:txBody>
                  <a:tcPr/>
                </a:tc>
                <a:tc>
                  <a:txBody>
                    <a:bodyPr/>
                    <a:lstStyle/>
                    <a:p>
                      <a:r>
                        <a:rPr lang="en-GB" dirty="0">
                          <a:highlight>
                            <a:srgbClr val="FFFF00"/>
                          </a:highlight>
                        </a:rPr>
                        <a:t>3.28</a:t>
                      </a:r>
                    </a:p>
                  </a:txBody>
                  <a:tcPr/>
                </a:tc>
                <a:extLst>
                  <a:ext uri="{0D108BD9-81ED-4DB2-BD59-A6C34878D82A}">
                    <a16:rowId xmlns:a16="http://schemas.microsoft.com/office/drawing/2014/main" val="3772815147"/>
                  </a:ext>
                </a:extLst>
              </a:tr>
              <a:tr h="370840">
                <a:tc>
                  <a:txBody>
                    <a:bodyPr/>
                    <a:lstStyle/>
                    <a:p>
                      <a:r>
                        <a:rPr lang="en-GB" dirty="0"/>
                        <a:t>USA</a:t>
                      </a:r>
                    </a:p>
                  </a:txBody>
                  <a:tcPr/>
                </a:tc>
                <a:tc>
                  <a:txBody>
                    <a:bodyPr/>
                    <a:lstStyle/>
                    <a:p>
                      <a:r>
                        <a:rPr lang="en-GB" dirty="0"/>
                        <a:t>1.76%</a:t>
                      </a:r>
                    </a:p>
                  </a:txBody>
                  <a:tcPr/>
                </a:tc>
                <a:tc>
                  <a:txBody>
                    <a:bodyPr/>
                    <a:lstStyle/>
                    <a:p>
                      <a:r>
                        <a:rPr lang="en-GB" dirty="0"/>
                        <a:t>3.53%</a:t>
                      </a:r>
                    </a:p>
                  </a:txBody>
                  <a:tcPr/>
                </a:tc>
                <a:tc>
                  <a:txBody>
                    <a:bodyPr/>
                    <a:lstStyle/>
                    <a:p>
                      <a:r>
                        <a:rPr lang="en-GB" dirty="0"/>
                        <a:t>4.06%</a:t>
                      </a:r>
                    </a:p>
                  </a:txBody>
                  <a:tcPr/>
                </a:tc>
                <a:tc>
                  <a:txBody>
                    <a:bodyPr/>
                    <a:lstStyle/>
                    <a:p>
                      <a:r>
                        <a:rPr lang="en-GB" dirty="0">
                          <a:highlight>
                            <a:srgbClr val="00FFFF"/>
                          </a:highlight>
                        </a:rPr>
                        <a:t>2.3</a:t>
                      </a:r>
                    </a:p>
                  </a:txBody>
                  <a:tcPr/>
                </a:tc>
                <a:extLst>
                  <a:ext uri="{0D108BD9-81ED-4DB2-BD59-A6C34878D82A}">
                    <a16:rowId xmlns:a16="http://schemas.microsoft.com/office/drawing/2014/main" val="3662647865"/>
                  </a:ext>
                </a:extLst>
              </a:tr>
            </a:tbl>
          </a:graphicData>
        </a:graphic>
      </p:graphicFrame>
    </p:spTree>
    <p:extLst>
      <p:ext uri="{BB962C8B-B14F-4D97-AF65-F5344CB8AC3E}">
        <p14:creationId xmlns:p14="http://schemas.microsoft.com/office/powerpoint/2010/main" val="40248537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D8730-E067-4CCD-9956-6AD7B57C1B7C}"/>
              </a:ext>
            </a:extLst>
          </p:cNvPr>
          <p:cNvSpPr>
            <a:spLocks noGrp="1"/>
          </p:cNvSpPr>
          <p:nvPr>
            <p:ph type="title"/>
          </p:nvPr>
        </p:nvSpPr>
        <p:spPr/>
        <p:txBody>
          <a:bodyPr>
            <a:normAutofit/>
          </a:bodyPr>
          <a:lstStyle/>
          <a:p>
            <a:r>
              <a:rPr lang="en-GB" dirty="0"/>
              <a:t>Changes in interest rates in the 2 years from January 2022: Impact on DB plan funding </a:t>
            </a:r>
            <a:endParaRPr lang="en-US" dirty="0"/>
          </a:p>
        </p:txBody>
      </p:sp>
      <p:sp>
        <p:nvSpPr>
          <p:cNvPr id="3" name="Content Placeholder 2">
            <a:extLst>
              <a:ext uri="{FF2B5EF4-FFF2-40B4-BE49-F238E27FC236}">
                <a16:creationId xmlns:a16="http://schemas.microsoft.com/office/drawing/2014/main" id="{87900525-E531-3DA7-0AF4-83A51BC99298}"/>
              </a:ext>
            </a:extLst>
          </p:cNvPr>
          <p:cNvSpPr>
            <a:spLocks noGrp="1"/>
          </p:cNvSpPr>
          <p:nvPr>
            <p:ph idx="1"/>
          </p:nvPr>
        </p:nvSpPr>
        <p:spPr/>
        <p:txBody>
          <a:bodyPr>
            <a:normAutofit fontScale="85000" lnSpcReduction="10000"/>
          </a:bodyPr>
          <a:lstStyle/>
          <a:p>
            <a:r>
              <a:rPr lang="en-GB" dirty="0"/>
              <a:t>Could the rapid increases have been anticipated after 13 years of ultra low rates?</a:t>
            </a:r>
          </a:p>
          <a:p>
            <a:r>
              <a:rPr lang="en-GB" dirty="0"/>
              <a:t>But for LDI and LLDI (more later), a massive improvement in funding </a:t>
            </a:r>
          </a:p>
          <a:p>
            <a:r>
              <a:rPr lang="en-GB" dirty="0"/>
              <a:t>Suddenly surpluses have replaced deficits for many DB pension plans (even if asset values may be down substantially) </a:t>
            </a:r>
          </a:p>
          <a:p>
            <a:r>
              <a:rPr lang="en-GB" dirty="0"/>
              <a:t>But some using LLDI ended up the wrong side of a long/short carry trade (more later)</a:t>
            </a:r>
          </a:p>
          <a:p>
            <a:r>
              <a:rPr lang="en-GB" dirty="0"/>
              <a:t>Surpluses are leading to a substantial increase in </a:t>
            </a:r>
            <a:r>
              <a:rPr lang="en-GB" dirty="0" err="1"/>
              <a:t>derisking</a:t>
            </a:r>
            <a:r>
              <a:rPr lang="en-GB" dirty="0"/>
              <a:t>/LDI/buy-in or plan termination and buy-out for DB benefits with insurance companies</a:t>
            </a:r>
          </a:p>
          <a:p>
            <a:r>
              <a:rPr lang="en-GB" dirty="0"/>
              <a:t>Is this just transferring DB pension risk to another part of the financial world – insurance companies- with a potential boomerang liability for plan employers</a:t>
            </a:r>
            <a:endParaRPr lang="en-US" dirty="0"/>
          </a:p>
        </p:txBody>
      </p:sp>
    </p:spTree>
    <p:extLst>
      <p:ext uri="{BB962C8B-B14F-4D97-AF65-F5344CB8AC3E}">
        <p14:creationId xmlns:p14="http://schemas.microsoft.com/office/powerpoint/2010/main" val="1925643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571A4-7A63-B561-EC63-C73A974435D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471BC82-A9DD-AF21-731E-FBF2FD764697}"/>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A24B726-5BBA-863E-C381-11DAA6CA04F6}"/>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763217FD-1AD9-5822-6C51-9A36366CE14A}"/>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4D9C7025-12DC-B610-89F3-70A580930F3E}"/>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3C230FAD-7DCF-54C7-CB8B-E4783DE04B76}"/>
              </a:ext>
            </a:extLst>
          </p:cNvPr>
          <p:cNvSpPr>
            <a:spLocks noGrp="1"/>
          </p:cNvSpPr>
          <p:nvPr>
            <p:ph type="title"/>
          </p:nvPr>
        </p:nvSpPr>
        <p:spPr/>
        <p:txBody>
          <a:bodyPr/>
          <a:lstStyle/>
          <a:p>
            <a:r>
              <a:rPr lang="en-GB" dirty="0"/>
              <a:t>IV. Liability for deficits </a:t>
            </a:r>
          </a:p>
        </p:txBody>
      </p:sp>
      <p:sp>
        <p:nvSpPr>
          <p:cNvPr id="3" name="Text Placeholder 2">
            <a:extLst>
              <a:ext uri="{FF2B5EF4-FFF2-40B4-BE49-F238E27FC236}">
                <a16:creationId xmlns:a16="http://schemas.microsoft.com/office/drawing/2014/main" id="{ED94B870-6B35-333C-6EFB-972B68B42CDE}"/>
              </a:ext>
            </a:extLst>
          </p:cNvPr>
          <p:cNvSpPr>
            <a:spLocks noGrp="1"/>
          </p:cNvSpPr>
          <p:nvPr>
            <p:ph type="body" idx="1"/>
          </p:nvPr>
        </p:nvSpPr>
        <p:spPr>
          <a:xfrm flipV="1">
            <a:off x="838200" y="6281098"/>
            <a:ext cx="627969" cy="89588"/>
          </a:xfrm>
        </p:spPr>
        <p:txBody>
          <a:bodyPr>
            <a:normAutofit fontScale="25000" lnSpcReduction="20000"/>
          </a:bodyPr>
          <a:lstStyle/>
          <a:p>
            <a:r>
              <a:rPr lang="en-GB" dirty="0"/>
              <a:t>x</a:t>
            </a:r>
          </a:p>
        </p:txBody>
      </p:sp>
    </p:spTree>
    <p:extLst>
      <p:ext uri="{BB962C8B-B14F-4D97-AF65-F5344CB8AC3E}">
        <p14:creationId xmlns:p14="http://schemas.microsoft.com/office/powerpoint/2010/main" val="27343965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Employer liability for deficit: DB Pillar 2 private sector funded plans (</a:t>
            </a:r>
            <a:r>
              <a:rPr lang="en-GB" dirty="0">
                <a:highlight>
                  <a:srgbClr val="00FFFF"/>
                </a:highlight>
              </a:rPr>
              <a:t>Pillar 3 for France</a:t>
            </a:r>
            <a:r>
              <a:rPr lang="en-GB" dirty="0"/>
              <a:t>)</a:t>
            </a:r>
          </a:p>
        </p:txBody>
      </p:sp>
      <p:graphicFrame>
        <p:nvGraphicFramePr>
          <p:cNvPr id="4" name="Content Placeholder 3">
            <a:extLst>
              <a:ext uri="{FF2B5EF4-FFF2-40B4-BE49-F238E27FC236}">
                <a16:creationId xmlns:a16="http://schemas.microsoft.com/office/drawing/2014/main" id="{7EC98028-16CE-FB08-C51F-E74F131C491A}"/>
              </a:ext>
            </a:extLst>
          </p:cNvPr>
          <p:cNvGraphicFramePr>
            <a:graphicFrameLocks noGrp="1"/>
          </p:cNvGraphicFramePr>
          <p:nvPr>
            <p:ph idx="1"/>
            <p:extLst>
              <p:ext uri="{D42A27DB-BD31-4B8C-83A1-F6EECF244321}">
                <p14:modId xmlns:p14="http://schemas.microsoft.com/office/powerpoint/2010/main" val="2710353321"/>
              </p:ext>
            </p:extLst>
          </p:nvPr>
        </p:nvGraphicFramePr>
        <p:xfrm>
          <a:off x="838200" y="1825625"/>
          <a:ext cx="10515597" cy="3205480"/>
        </p:xfrm>
        <a:graphic>
          <a:graphicData uri="http://schemas.openxmlformats.org/drawingml/2006/table">
            <a:tbl>
              <a:tblPr firstRow="1" bandRow="1">
                <a:tableStyleId>{5C22544A-7EE6-4342-B048-85BDC9FD1C3A}</a:tableStyleId>
              </a:tblPr>
              <a:tblGrid>
                <a:gridCol w="1427922">
                  <a:extLst>
                    <a:ext uri="{9D8B030D-6E8A-4147-A177-3AD203B41FA5}">
                      <a16:colId xmlns:a16="http://schemas.microsoft.com/office/drawing/2014/main" val="3511322000"/>
                    </a:ext>
                  </a:extLst>
                </a:gridCol>
                <a:gridCol w="6069495">
                  <a:extLst>
                    <a:ext uri="{9D8B030D-6E8A-4147-A177-3AD203B41FA5}">
                      <a16:colId xmlns:a16="http://schemas.microsoft.com/office/drawing/2014/main" val="3401631878"/>
                    </a:ext>
                  </a:extLst>
                </a:gridCol>
                <a:gridCol w="3018180">
                  <a:extLst>
                    <a:ext uri="{9D8B030D-6E8A-4147-A177-3AD203B41FA5}">
                      <a16:colId xmlns:a16="http://schemas.microsoft.com/office/drawing/2014/main" val="1434219876"/>
                    </a:ext>
                  </a:extLst>
                </a:gridCol>
              </a:tblGrid>
              <a:tr h="370840">
                <a:tc>
                  <a:txBody>
                    <a:bodyPr/>
                    <a:lstStyle/>
                    <a:p>
                      <a:r>
                        <a:rPr lang="en-GB" dirty="0"/>
                        <a:t>Jurisdiction</a:t>
                      </a:r>
                    </a:p>
                  </a:txBody>
                  <a:tcPr/>
                </a:tc>
                <a:tc>
                  <a:txBody>
                    <a:bodyPr/>
                    <a:lstStyle/>
                    <a:p>
                      <a:r>
                        <a:rPr lang="en-GB" dirty="0"/>
                        <a:t>Legislative requirement</a:t>
                      </a:r>
                    </a:p>
                  </a:txBody>
                  <a:tcPr/>
                </a:tc>
                <a:tc>
                  <a:txBody>
                    <a:bodyPr/>
                    <a:lstStyle/>
                    <a:p>
                      <a:r>
                        <a:rPr lang="en-GB" dirty="0"/>
                        <a:t>Notes</a:t>
                      </a:r>
                    </a:p>
                  </a:txBody>
                  <a:tcPr/>
                </a:tc>
                <a:extLst>
                  <a:ext uri="{0D108BD9-81ED-4DB2-BD59-A6C34878D82A}">
                    <a16:rowId xmlns:a16="http://schemas.microsoft.com/office/drawing/2014/main" val="1100871031"/>
                  </a:ext>
                </a:extLst>
              </a:tr>
              <a:tr h="370840">
                <a:tc>
                  <a:txBody>
                    <a:bodyPr/>
                    <a:lstStyle/>
                    <a:p>
                      <a:r>
                        <a:rPr lang="en-GB" dirty="0"/>
                        <a:t>Belgium</a:t>
                      </a:r>
                    </a:p>
                  </a:txBody>
                  <a:tcPr/>
                </a:tc>
                <a:tc>
                  <a:txBody>
                    <a:bodyPr/>
                    <a:lstStyle/>
                    <a:p>
                      <a:r>
                        <a:rPr lang="en-GB" dirty="0"/>
                        <a:t>Yes,  if insufficient amounts can be paid by pension fund/insurance company on trigger point occurring</a:t>
                      </a:r>
                    </a:p>
                  </a:txBody>
                  <a:tcPr/>
                </a:tc>
                <a:tc rowSpan="4">
                  <a:txBody>
                    <a:bodyPr/>
                    <a:lstStyle/>
                    <a:p>
                      <a:endParaRPr lang="en-GB" dirty="0"/>
                    </a:p>
                    <a:p>
                      <a:endParaRPr lang="en-GB" dirty="0"/>
                    </a:p>
                    <a:p>
                      <a:r>
                        <a:rPr lang="en-GB" dirty="0"/>
                        <a:t>Trigger points vary from jurisdiction to jurisdiction as does calculation methodology and amount of additional employer contributions payable</a:t>
                      </a:r>
                    </a:p>
                  </a:txBody>
                  <a:tcPr/>
                </a:tc>
                <a:extLst>
                  <a:ext uri="{0D108BD9-81ED-4DB2-BD59-A6C34878D82A}">
                    <a16:rowId xmlns:a16="http://schemas.microsoft.com/office/drawing/2014/main" val="1557274510"/>
                  </a:ext>
                </a:extLst>
              </a:tr>
              <a:tr h="370840">
                <a:tc>
                  <a:txBody>
                    <a:bodyPr/>
                    <a:lstStyle/>
                    <a:p>
                      <a:r>
                        <a:rPr lang="en-GB" dirty="0"/>
                        <a:t>France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Yes, if  insufficient amounts can be paid by pension fund/insurance company on trigger point occurring</a:t>
                      </a:r>
                    </a:p>
                  </a:txBody>
                  <a:tcPr/>
                </a:tc>
                <a:tc vMerge="1">
                  <a:txBody>
                    <a:bodyPr/>
                    <a:lstStyle/>
                    <a:p>
                      <a:endParaRPr lang="en-GB" dirty="0"/>
                    </a:p>
                  </a:txBody>
                  <a:tcPr/>
                </a:tc>
                <a:extLst>
                  <a:ext uri="{0D108BD9-81ED-4DB2-BD59-A6C34878D82A}">
                    <a16:rowId xmlns:a16="http://schemas.microsoft.com/office/drawing/2014/main" val="2315319204"/>
                  </a:ext>
                </a:extLst>
              </a:tr>
              <a:tr h="370840">
                <a:tc>
                  <a:txBody>
                    <a:bodyPr/>
                    <a:lstStyle/>
                    <a:p>
                      <a:r>
                        <a:rPr lang="en-GB" dirty="0"/>
                        <a:t>UK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Yes, if insufficient  amounts can be paid by pension fund/insurance company on trigger point occurring</a:t>
                      </a:r>
                    </a:p>
                  </a:txBody>
                  <a:tcPr/>
                </a:tc>
                <a:tc vMerge="1">
                  <a:txBody>
                    <a:bodyPr/>
                    <a:lstStyle/>
                    <a:p>
                      <a:endParaRPr lang="en-GB" dirty="0"/>
                    </a:p>
                  </a:txBody>
                  <a:tcPr/>
                </a:tc>
                <a:extLst>
                  <a:ext uri="{0D108BD9-81ED-4DB2-BD59-A6C34878D82A}">
                    <a16:rowId xmlns:a16="http://schemas.microsoft.com/office/drawing/2014/main" val="212454191"/>
                  </a:ext>
                </a:extLst>
              </a:tr>
              <a:tr h="370840">
                <a:tc>
                  <a:txBody>
                    <a:bodyPr/>
                    <a:lstStyle/>
                    <a:p>
                      <a:r>
                        <a:rPr lang="en-GB" dirty="0"/>
                        <a:t>USA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Yes,  if insufficient amounts can be paid by pension fund/insurance company on trigger point occurring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Note: Exceptions for US multiemployer plans </a:t>
                      </a:r>
                    </a:p>
                  </a:txBody>
                  <a:tcPr/>
                </a:tc>
                <a:tc vMerge="1">
                  <a:txBody>
                    <a:bodyPr/>
                    <a:lstStyle/>
                    <a:p>
                      <a:endParaRPr lang="en-GB" dirty="0"/>
                    </a:p>
                  </a:txBody>
                  <a:tcPr/>
                </a:tc>
                <a:extLst>
                  <a:ext uri="{0D108BD9-81ED-4DB2-BD59-A6C34878D82A}">
                    <a16:rowId xmlns:a16="http://schemas.microsoft.com/office/drawing/2014/main" val="3994431763"/>
                  </a:ext>
                </a:extLst>
              </a:tr>
            </a:tbl>
          </a:graphicData>
        </a:graphic>
      </p:graphicFrame>
    </p:spTree>
    <p:extLst>
      <p:ext uri="{BB962C8B-B14F-4D97-AF65-F5344CB8AC3E}">
        <p14:creationId xmlns:p14="http://schemas.microsoft.com/office/powerpoint/2010/main" val="847188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Employer liability for deficit in </a:t>
            </a:r>
            <a:r>
              <a:rPr lang="en-GB" dirty="0">
                <a:highlight>
                  <a:srgbClr val="00FFFF"/>
                </a:highlight>
              </a:rPr>
              <a:t>these plans</a:t>
            </a:r>
            <a:r>
              <a:rPr lang="en-GB" dirty="0"/>
              <a:t> (cont’d)</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fontScale="85000" lnSpcReduction="10000"/>
          </a:bodyPr>
          <a:lstStyle/>
          <a:p>
            <a:r>
              <a:rPr lang="en-GB" b="1" dirty="0"/>
              <a:t>Belgium/France:</a:t>
            </a:r>
            <a:r>
              <a:rPr lang="en-GB" dirty="0"/>
              <a:t>Where </a:t>
            </a:r>
            <a:r>
              <a:rPr lang="en-GB"/>
              <a:t>insurance company/ </a:t>
            </a:r>
            <a:r>
              <a:rPr lang="en-GB" dirty="0"/>
              <a:t>IORP becomes insolvent employer still fully liable for 100% of shortfall. If employer then becomes insolvent then Article 8 of Directive 2008/94/EC will apply (requiring at least 50% of the members’ benefits to be covered – by compensation scheme – which may not be sufficient to satisfy Article 8 requirement) </a:t>
            </a:r>
            <a:endParaRPr lang="en-GB" i="1" dirty="0">
              <a:solidFill>
                <a:schemeClr val="accent6">
                  <a:lumMod val="50000"/>
                </a:schemeClr>
              </a:solidFill>
              <a:highlight>
                <a:srgbClr val="3298BA"/>
              </a:highlight>
            </a:endParaRPr>
          </a:p>
          <a:p>
            <a:r>
              <a:rPr lang="en-GB" b="1" dirty="0"/>
              <a:t>UK</a:t>
            </a:r>
            <a:r>
              <a:rPr lang="en-GB" dirty="0"/>
              <a:t>: </a:t>
            </a:r>
          </a:p>
          <a:p>
            <a:pPr lvl="1">
              <a:buFont typeface="Wingdings" pitchFamily="2" charset="2"/>
              <a:buChar char="Ø"/>
            </a:pPr>
            <a:r>
              <a:rPr lang="en-GB" dirty="0"/>
              <a:t>Employer fully liable for 100% of shortfall with the employer’s obligations, in general, back-stopped by the UK Pension Protection Fund up to a certain percentage of the benefits with at least Article 8 50% value post ECJ in </a:t>
            </a:r>
            <a:r>
              <a:rPr lang="en-GB" i="1" dirty="0"/>
              <a:t>Hampshire (</a:t>
            </a:r>
            <a:r>
              <a:rPr lang="en-GB" dirty="0"/>
              <a:t>but, post Brexit, for employer insolvencies after 1</a:t>
            </a:r>
            <a:r>
              <a:rPr lang="en-GB" baseline="30000" dirty="0"/>
              <a:t>st</a:t>
            </a:r>
            <a:r>
              <a:rPr lang="en-GB" dirty="0"/>
              <a:t> January, 2024, excluding ECJ </a:t>
            </a:r>
            <a:r>
              <a:rPr lang="en-GB" i="1" dirty="0"/>
              <a:t>Bauer</a:t>
            </a:r>
            <a:r>
              <a:rPr lang="en-GB" dirty="0"/>
              <a:t> underpin), unless</a:t>
            </a:r>
          </a:p>
          <a:p>
            <a:pPr lvl="1">
              <a:buFont typeface="Wingdings" pitchFamily="2" charset="2"/>
              <a:buChar char="Ø"/>
            </a:pPr>
            <a:r>
              <a:rPr lang="en-GB" dirty="0"/>
              <a:t>DB plan fully wound up and good discharge received on buy-out of benefits with insurance company (or other good discharge buy-outs occur while plan continues for groups of bought-out members in respect of those groups of members)</a:t>
            </a:r>
          </a:p>
          <a:p>
            <a:endParaRPr lang="en-GB" dirty="0"/>
          </a:p>
          <a:p>
            <a:endParaRPr lang="en-GB" dirty="0"/>
          </a:p>
        </p:txBody>
      </p:sp>
    </p:spTree>
    <p:extLst>
      <p:ext uri="{BB962C8B-B14F-4D97-AF65-F5344CB8AC3E}">
        <p14:creationId xmlns:p14="http://schemas.microsoft.com/office/powerpoint/2010/main" val="24472797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Employer liability for deficit in </a:t>
            </a:r>
            <a:r>
              <a:rPr lang="en-GB" dirty="0">
                <a:highlight>
                  <a:srgbClr val="00FFFF"/>
                </a:highlight>
              </a:rPr>
              <a:t>these plans</a:t>
            </a:r>
            <a:r>
              <a:rPr lang="en-GB" dirty="0"/>
              <a:t> (cont’d)</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fontScale="85000" lnSpcReduction="10000"/>
          </a:bodyPr>
          <a:lstStyle/>
          <a:p>
            <a:r>
              <a:rPr lang="en-GB" b="1" dirty="0"/>
              <a:t>US</a:t>
            </a:r>
            <a:r>
              <a:rPr lang="en-GB" dirty="0"/>
              <a:t>:  </a:t>
            </a:r>
          </a:p>
          <a:p>
            <a:pPr>
              <a:buFont typeface="Wingdings" pitchFamily="2" charset="2"/>
              <a:buChar char="Ø"/>
            </a:pPr>
            <a:r>
              <a:rPr lang="en-GB" dirty="0"/>
              <a:t>Employer (including all companies in employer control group) fully liable for 100% of any shortfall of assets as compared to the employer’s obligations</a:t>
            </a:r>
          </a:p>
          <a:p>
            <a:pPr>
              <a:buFont typeface="Wingdings" pitchFamily="2" charset="2"/>
              <a:buChar char="Ø"/>
            </a:pPr>
            <a:r>
              <a:rPr lang="en-GB" dirty="0"/>
              <a:t>If the employer does not have sufficient resources to satisfy all obligations to the plan while remaining a going concern, liabilities to participants are back-stopped by the US Pension Benefit Guaranty Corporation (</a:t>
            </a:r>
            <a:r>
              <a:rPr lang="en-GB" b="1" dirty="0"/>
              <a:t>PBGC</a:t>
            </a:r>
            <a:r>
              <a:rPr lang="en-GB" dirty="0"/>
              <a:t>) up to a maximum guarantee, which is approximately</a:t>
            </a:r>
            <a:r>
              <a:rPr lang="en-GB" b="1" dirty="0">
                <a:highlight>
                  <a:srgbClr val="FFFF00"/>
                </a:highlight>
              </a:rPr>
              <a:t> $7,000</a:t>
            </a:r>
            <a:r>
              <a:rPr lang="en-GB" dirty="0"/>
              <a:t> monthly at age 65 in 2024 (generally requires PBGC agreement or determination in bankruptcy)</a:t>
            </a:r>
          </a:p>
          <a:p>
            <a:pPr>
              <a:buFont typeface="Wingdings" pitchFamily="2" charset="2"/>
              <a:buChar char="Ø"/>
            </a:pPr>
            <a:r>
              <a:rPr lang="en-GB" dirty="0"/>
              <a:t>If PBGC agrees that assets are sufficient (including by employer satisfying liability for 100% of any shortfall at the time), DB plan fully wound up and good discharge received on buy-out of benefits with insurance company (or other good discharge buy-outs occur while plan continues for groups of bought-out members in respect of those groups of members)</a:t>
            </a:r>
          </a:p>
          <a:p>
            <a:endParaRPr lang="en-GB" dirty="0"/>
          </a:p>
        </p:txBody>
      </p:sp>
    </p:spTree>
    <p:extLst>
      <p:ext uri="{BB962C8B-B14F-4D97-AF65-F5344CB8AC3E}">
        <p14:creationId xmlns:p14="http://schemas.microsoft.com/office/powerpoint/2010/main" val="4014058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571A4-7A63-B561-EC63-C73A974435D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471BC82-A9DD-AF21-731E-FBF2FD764697}"/>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A24B726-5BBA-863E-C381-11DAA6CA04F6}"/>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763217FD-1AD9-5822-6C51-9A36366CE14A}"/>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4D9C7025-12DC-B610-89F3-70A580930F3E}"/>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3C230FAD-7DCF-54C7-CB8B-E4783DE04B76}"/>
              </a:ext>
            </a:extLst>
          </p:cNvPr>
          <p:cNvSpPr>
            <a:spLocks noGrp="1"/>
          </p:cNvSpPr>
          <p:nvPr>
            <p:ph type="title"/>
          </p:nvPr>
        </p:nvSpPr>
        <p:spPr/>
        <p:txBody>
          <a:bodyPr/>
          <a:lstStyle/>
          <a:p>
            <a:r>
              <a:rPr lang="en-GB" dirty="0"/>
              <a:t>I.  Some background and context</a:t>
            </a:r>
          </a:p>
        </p:txBody>
      </p:sp>
      <p:sp>
        <p:nvSpPr>
          <p:cNvPr id="3" name="Text Placeholder 2">
            <a:extLst>
              <a:ext uri="{FF2B5EF4-FFF2-40B4-BE49-F238E27FC236}">
                <a16:creationId xmlns:a16="http://schemas.microsoft.com/office/drawing/2014/main" id="{ED94B870-6B35-333C-6EFB-972B68B42CDE}"/>
              </a:ext>
            </a:extLst>
          </p:cNvPr>
          <p:cNvSpPr>
            <a:spLocks noGrp="1"/>
          </p:cNvSpPr>
          <p:nvPr>
            <p:ph type="body" idx="1"/>
          </p:nvPr>
        </p:nvSpPr>
        <p:spPr/>
        <p:txBody>
          <a:bodyPr/>
          <a:lstStyle/>
          <a:p>
            <a:r>
              <a:rPr lang="en-GB" b="1" dirty="0"/>
              <a:t> </a:t>
            </a:r>
          </a:p>
        </p:txBody>
      </p:sp>
    </p:spTree>
    <p:extLst>
      <p:ext uri="{BB962C8B-B14F-4D97-AF65-F5344CB8AC3E}">
        <p14:creationId xmlns:p14="http://schemas.microsoft.com/office/powerpoint/2010/main" val="9934970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571A4-7A63-B561-EC63-C73A974435D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471BC82-A9DD-AF21-731E-FBF2FD764697}"/>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A24B726-5BBA-863E-C381-11DAA6CA04F6}"/>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763217FD-1AD9-5822-6C51-9A36366CE14A}"/>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4D9C7025-12DC-B610-89F3-70A580930F3E}"/>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3C230FAD-7DCF-54C7-CB8B-E4783DE04B76}"/>
              </a:ext>
            </a:extLst>
          </p:cNvPr>
          <p:cNvSpPr>
            <a:spLocks noGrp="1"/>
          </p:cNvSpPr>
          <p:nvPr>
            <p:ph type="title"/>
          </p:nvPr>
        </p:nvSpPr>
        <p:spPr/>
        <p:txBody>
          <a:bodyPr/>
          <a:lstStyle/>
          <a:p>
            <a:r>
              <a:rPr lang="en-GB" dirty="0"/>
              <a:t>V. LDI and LLDI: A search for stability and affordability</a:t>
            </a:r>
          </a:p>
        </p:txBody>
      </p:sp>
      <p:sp>
        <p:nvSpPr>
          <p:cNvPr id="3" name="Text Placeholder 2">
            <a:extLst>
              <a:ext uri="{FF2B5EF4-FFF2-40B4-BE49-F238E27FC236}">
                <a16:creationId xmlns:a16="http://schemas.microsoft.com/office/drawing/2014/main" id="{ED94B870-6B35-333C-6EFB-972B68B42CDE}"/>
              </a:ext>
            </a:extLst>
          </p:cNvPr>
          <p:cNvSpPr>
            <a:spLocks noGrp="1"/>
          </p:cNvSpPr>
          <p:nvPr>
            <p:ph type="body" idx="1"/>
          </p:nvPr>
        </p:nvSpPr>
        <p:spPr>
          <a:xfrm flipV="1">
            <a:off x="-6722393" y="5042646"/>
            <a:ext cx="15108485" cy="105615"/>
          </a:xfrm>
        </p:spPr>
        <p:txBody>
          <a:bodyPr>
            <a:normAutofit fontScale="25000" lnSpcReduction="20000"/>
          </a:bodyPr>
          <a:lstStyle/>
          <a:p>
            <a:r>
              <a:rPr lang="en-GB" dirty="0"/>
              <a:t>x</a:t>
            </a:r>
          </a:p>
        </p:txBody>
      </p:sp>
    </p:spTree>
    <p:extLst>
      <p:ext uri="{BB962C8B-B14F-4D97-AF65-F5344CB8AC3E}">
        <p14:creationId xmlns:p14="http://schemas.microsoft.com/office/powerpoint/2010/main" val="2333958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LDI and LLDI:  A search for stability and affordability</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fontScale="92500" lnSpcReduction="10000"/>
          </a:bodyPr>
          <a:lstStyle/>
          <a:p>
            <a:r>
              <a:rPr lang="en-GB" dirty="0"/>
              <a:t>What is it?</a:t>
            </a:r>
          </a:p>
          <a:p>
            <a:pPr lvl="1">
              <a:buFont typeface="Wingdings" panose="05000000000000000000" pitchFamily="2" charset="2"/>
              <a:buChar char="Ø"/>
            </a:pPr>
            <a:r>
              <a:rPr lang="en-GB" dirty="0"/>
              <a:t>LDI = liability driven investment</a:t>
            </a:r>
          </a:p>
          <a:p>
            <a:pPr lvl="1">
              <a:buFont typeface="Wingdings" panose="05000000000000000000" pitchFamily="2" charset="2"/>
              <a:buChar char="Ø"/>
            </a:pPr>
            <a:r>
              <a:rPr lang="en-GB" dirty="0"/>
              <a:t>LLDI = leverage liability driven investment</a:t>
            </a:r>
          </a:p>
          <a:p>
            <a:r>
              <a:rPr lang="en-GB" dirty="0"/>
              <a:t>Why use LDI?</a:t>
            </a:r>
          </a:p>
          <a:p>
            <a:pPr lvl="1">
              <a:buFont typeface="Wingdings" panose="05000000000000000000" pitchFamily="2" charset="2"/>
              <a:buChar char="Ø"/>
            </a:pPr>
            <a:r>
              <a:rPr lang="en-GB" dirty="0"/>
              <a:t>Aim is for the value of plan assets to align with the amount of the plan benefit payment obligations to avoid/dampen down size of deficit as at an annual or triannual valuation date</a:t>
            </a:r>
          </a:p>
          <a:p>
            <a:r>
              <a:rPr lang="en-GB" dirty="0"/>
              <a:t>Why use LLDI?</a:t>
            </a:r>
          </a:p>
          <a:p>
            <a:pPr lvl="1">
              <a:buFont typeface="Wingdings" panose="05000000000000000000" pitchFamily="2" charset="2"/>
              <a:buChar char="Ø"/>
            </a:pPr>
            <a:r>
              <a:rPr lang="en-GB" dirty="0"/>
              <a:t>To use economic borrowing or gearing to reduce the size of the deficit</a:t>
            </a:r>
          </a:p>
          <a:p>
            <a:pPr lvl="1">
              <a:buFont typeface="Wingdings" panose="05000000000000000000" pitchFamily="2" charset="2"/>
              <a:buChar char="Ø"/>
            </a:pPr>
            <a:r>
              <a:rPr lang="en-GB" dirty="0"/>
              <a:t>Genius investment strategy in period from 2008 to start of 2022</a:t>
            </a:r>
          </a:p>
          <a:p>
            <a:pPr lvl="1">
              <a:buFont typeface="Wingdings" panose="05000000000000000000" pitchFamily="2" charset="2"/>
              <a:buChar char="Ø"/>
            </a:pPr>
            <a:r>
              <a:rPr lang="en-GB" dirty="0"/>
              <a:t>A good idea until it ceased to be a good idea in September 2022</a:t>
            </a:r>
          </a:p>
          <a:p>
            <a:pPr lvl="1">
              <a:buFont typeface="Wingdings" panose="05000000000000000000" pitchFamily="2" charset="2"/>
              <a:buChar char="Ø"/>
            </a:pPr>
            <a:r>
              <a:rPr lang="en-GB" dirty="0"/>
              <a:t>Nothing more than a long/short interest rate arbitrage or speculation</a:t>
            </a:r>
          </a:p>
        </p:txBody>
      </p:sp>
    </p:spTree>
    <p:extLst>
      <p:ext uri="{BB962C8B-B14F-4D97-AF65-F5344CB8AC3E}">
        <p14:creationId xmlns:p14="http://schemas.microsoft.com/office/powerpoint/2010/main" val="37718613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Example of LDI</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fontScale="85000" lnSpcReduction="20000"/>
          </a:bodyPr>
          <a:lstStyle/>
          <a:p>
            <a:r>
              <a:rPr lang="en-GB" dirty="0"/>
              <a:t>Belgium:  </a:t>
            </a:r>
          </a:p>
          <a:p>
            <a:pPr lvl="1">
              <a:buFont typeface="Wingdings" panose="05000000000000000000" pitchFamily="2" charset="2"/>
              <a:buChar char="Ø"/>
            </a:pPr>
            <a:r>
              <a:rPr lang="en-GB" dirty="0"/>
              <a:t>Employer uses a “</a:t>
            </a:r>
            <a:r>
              <a:rPr lang="en-GB" dirty="0" err="1"/>
              <a:t>branche</a:t>
            </a:r>
            <a:r>
              <a:rPr lang="en-GB" dirty="0"/>
              <a:t> 21 insurance  contract” for its DC guarantee minimum return pension plan AND insurer guarantees the minimum required return NB: Employer always must guarantee a minimum return. Employer can choose for </a:t>
            </a:r>
            <a:r>
              <a:rPr lang="en-GB" dirty="0" err="1"/>
              <a:t>branche</a:t>
            </a:r>
            <a:r>
              <a:rPr lang="en-GB" dirty="0"/>
              <a:t> 21 (also minimum guarantee to be offered by the insurance company) or </a:t>
            </a:r>
            <a:r>
              <a:rPr lang="en-GB" dirty="0" err="1"/>
              <a:t>branche</a:t>
            </a:r>
            <a:r>
              <a:rPr lang="en-GB" dirty="0"/>
              <a:t> 23 (no minimum guarantee to be offered by insurance company or pension fund)</a:t>
            </a:r>
          </a:p>
          <a:p>
            <a:r>
              <a:rPr lang="en-GB" dirty="0"/>
              <a:t>France: </a:t>
            </a:r>
          </a:p>
          <a:p>
            <a:pPr lvl="1">
              <a:buFont typeface="Wingdings" panose="05000000000000000000" pitchFamily="2" charset="2"/>
              <a:buChar char="Ø"/>
            </a:pPr>
            <a:r>
              <a:rPr lang="en-GB" dirty="0"/>
              <a:t>Not applicable for Pillar 2 pensions (and Pillar 3 DB pension plans relatively small)</a:t>
            </a:r>
            <a:endParaRPr lang="en-GB" i="1" dirty="0">
              <a:highlight>
                <a:srgbClr val="00FFFF"/>
              </a:highlight>
            </a:endParaRPr>
          </a:p>
          <a:p>
            <a:r>
              <a:rPr lang="en-GB" dirty="0"/>
              <a:t>UK:  </a:t>
            </a:r>
          </a:p>
          <a:p>
            <a:pPr lvl="1">
              <a:buFont typeface="Wingdings" panose="05000000000000000000" pitchFamily="2" charset="2"/>
              <a:buChar char="Ø"/>
            </a:pPr>
            <a:r>
              <a:rPr lang="en-GB" dirty="0"/>
              <a:t>Holding matching assets when cash flow from the asset closely matches the benefit obligation payment dates </a:t>
            </a:r>
            <a:r>
              <a:rPr lang="en-GB" b="1" dirty="0"/>
              <a:t>or</a:t>
            </a:r>
            <a:endParaRPr lang="en-GB" dirty="0"/>
          </a:p>
          <a:p>
            <a:pPr lvl="1">
              <a:buFont typeface="Wingdings" panose="05000000000000000000" pitchFamily="2" charset="2"/>
              <a:buChar char="Ø"/>
            </a:pPr>
            <a:r>
              <a:rPr lang="en-GB" dirty="0"/>
              <a:t>“Synthetically” using fixed/floating interest rate swap derivatives </a:t>
            </a:r>
            <a:r>
              <a:rPr lang="en-GB" b="1" dirty="0"/>
              <a:t>or</a:t>
            </a:r>
            <a:endParaRPr lang="en-GB" dirty="0"/>
          </a:p>
          <a:p>
            <a:pPr lvl="1">
              <a:buFont typeface="Wingdings" panose="05000000000000000000" pitchFamily="2" charset="2"/>
              <a:buChar char="Ø"/>
            </a:pPr>
            <a:r>
              <a:rPr lang="en-GB" dirty="0"/>
              <a:t>Insurance company “buy in” policies </a:t>
            </a:r>
          </a:p>
          <a:p>
            <a:r>
              <a:rPr lang="en-GB" dirty="0"/>
              <a:t>US:  As for the UK</a:t>
            </a:r>
            <a:r>
              <a:rPr lang="en-GB" dirty="0">
                <a:solidFill>
                  <a:schemeClr val="accent5">
                    <a:lumMod val="60000"/>
                    <a:lumOff val="40000"/>
                  </a:schemeClr>
                </a:solidFill>
              </a:rPr>
              <a:t> </a:t>
            </a:r>
            <a:r>
              <a:rPr lang="en-GB" dirty="0"/>
              <a:t>frequently monitored by reference to the employer’s funded status for financial accounting purposes </a:t>
            </a:r>
            <a:endParaRPr lang="en-GB" i="1" dirty="0">
              <a:highlight>
                <a:srgbClr val="FFFF00"/>
              </a:highlight>
            </a:endParaRPr>
          </a:p>
        </p:txBody>
      </p:sp>
    </p:spTree>
    <p:extLst>
      <p:ext uri="{BB962C8B-B14F-4D97-AF65-F5344CB8AC3E}">
        <p14:creationId xmlns:p14="http://schemas.microsoft.com/office/powerpoint/2010/main" val="24782800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LDI: Some legal issues</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fontScale="85000" lnSpcReduction="10000"/>
          </a:bodyPr>
          <a:lstStyle/>
          <a:p>
            <a:r>
              <a:rPr lang="en-GB" dirty="0"/>
              <a:t>Prudent person rule/duty of loyalty to pension plan</a:t>
            </a:r>
          </a:p>
          <a:p>
            <a:pPr lvl="1">
              <a:buFont typeface="Wingdings" panose="05000000000000000000" pitchFamily="2" charset="2"/>
              <a:buChar char="Ø"/>
            </a:pPr>
            <a:r>
              <a:rPr lang="en-GB" dirty="0"/>
              <a:t>Is this investing plan assets for the highest risk adjusted return, or</a:t>
            </a:r>
          </a:p>
          <a:p>
            <a:pPr lvl="1">
              <a:buFont typeface="Wingdings" panose="05000000000000000000" pitchFamily="2" charset="2"/>
              <a:buChar char="Ø"/>
            </a:pPr>
            <a:r>
              <a:rPr lang="en-GB" dirty="0"/>
              <a:t>Is it investing plan assets to be in balance with the discounted amount of the plan pension payment obligations as at a balance sheet date/valuation date for the benefit of the employer?</a:t>
            </a:r>
          </a:p>
          <a:p>
            <a:r>
              <a:rPr lang="en-GB" dirty="0"/>
              <a:t>US: ERISA Section 404 (see DoL advisory opinion:</a:t>
            </a:r>
            <a:r>
              <a:rPr lang="en-GB" sz="1800" u="sng" kern="0" dirty="0">
                <a:solidFill>
                  <a:srgbClr val="000000"/>
                </a:solidFill>
                <a:effectLst/>
                <a:latin typeface="Calibri" panose="020F0502020204030204" pitchFamily="34" charset="0"/>
                <a:ea typeface="Times New Roman" panose="02020603050405020304" pitchFamily="18" charset="0"/>
                <a:hlinkClick r:id="rId5"/>
              </a:rPr>
              <a:t>https://</a:t>
            </a:r>
            <a:r>
              <a:rPr lang="en-GB" sz="1800" u="sng" kern="0" dirty="0" err="1">
                <a:solidFill>
                  <a:srgbClr val="000000"/>
                </a:solidFill>
                <a:effectLst/>
                <a:latin typeface="Calibri" panose="020F0502020204030204" pitchFamily="34" charset="0"/>
                <a:ea typeface="Times New Roman" panose="02020603050405020304" pitchFamily="18" charset="0"/>
                <a:hlinkClick r:id="rId5"/>
              </a:rPr>
              <a:t>www.dol.gov</a:t>
            </a:r>
            <a:r>
              <a:rPr lang="en-GB" sz="1800" u="sng" kern="0" dirty="0">
                <a:solidFill>
                  <a:srgbClr val="000000"/>
                </a:solidFill>
                <a:effectLst/>
                <a:latin typeface="Calibri" panose="020F0502020204030204" pitchFamily="34" charset="0"/>
                <a:ea typeface="Times New Roman" panose="02020603050405020304" pitchFamily="18" charset="0"/>
                <a:hlinkClick r:id="rId5"/>
              </a:rPr>
              <a:t>/agencies/</a:t>
            </a:r>
            <a:r>
              <a:rPr lang="en-GB" sz="1800" u="sng" kern="0" dirty="0" err="1">
                <a:solidFill>
                  <a:srgbClr val="000000"/>
                </a:solidFill>
                <a:effectLst/>
                <a:latin typeface="Calibri" panose="020F0502020204030204" pitchFamily="34" charset="0"/>
                <a:ea typeface="Times New Roman" panose="02020603050405020304" pitchFamily="18" charset="0"/>
                <a:hlinkClick r:id="rId5"/>
              </a:rPr>
              <a:t>ebsa</a:t>
            </a:r>
            <a:r>
              <a:rPr lang="en-GB" sz="1800" u="sng" kern="0" dirty="0">
                <a:solidFill>
                  <a:srgbClr val="000000"/>
                </a:solidFill>
                <a:effectLst/>
                <a:latin typeface="Calibri" panose="020F0502020204030204" pitchFamily="34" charset="0"/>
                <a:ea typeface="Times New Roman" panose="02020603050405020304" pitchFamily="18" charset="0"/>
                <a:hlinkClick r:id="rId5"/>
              </a:rPr>
              <a:t>/</a:t>
            </a:r>
            <a:r>
              <a:rPr lang="en-GB" sz="1800" u="sng" kern="0" dirty="0" err="1">
                <a:solidFill>
                  <a:srgbClr val="000000"/>
                </a:solidFill>
                <a:effectLst/>
                <a:latin typeface="Calibri" panose="020F0502020204030204" pitchFamily="34" charset="0"/>
                <a:ea typeface="Times New Roman" panose="02020603050405020304" pitchFamily="18" charset="0"/>
                <a:hlinkClick r:id="rId5"/>
              </a:rPr>
              <a:t>about-ebsa</a:t>
            </a:r>
            <a:r>
              <a:rPr lang="en-GB" sz="1800" u="sng" kern="0" dirty="0">
                <a:solidFill>
                  <a:srgbClr val="000000"/>
                </a:solidFill>
                <a:effectLst/>
                <a:latin typeface="Calibri" panose="020F0502020204030204" pitchFamily="34" charset="0"/>
                <a:ea typeface="Times New Roman" panose="02020603050405020304" pitchFamily="18" charset="0"/>
                <a:hlinkClick r:id="rId5"/>
              </a:rPr>
              <a:t>/our-activities/</a:t>
            </a:r>
            <a:r>
              <a:rPr lang="en-GB" sz="1800" u="sng" kern="0" dirty="0" err="1">
                <a:solidFill>
                  <a:srgbClr val="000000"/>
                </a:solidFill>
                <a:effectLst/>
                <a:latin typeface="Calibri" panose="020F0502020204030204" pitchFamily="34" charset="0"/>
                <a:ea typeface="Times New Roman" panose="02020603050405020304" pitchFamily="18" charset="0"/>
                <a:hlinkClick r:id="rId5"/>
              </a:rPr>
              <a:t>resource-center</a:t>
            </a:r>
            <a:r>
              <a:rPr lang="en-GB" sz="1800" u="sng" kern="0" dirty="0">
                <a:solidFill>
                  <a:srgbClr val="000000"/>
                </a:solidFill>
                <a:effectLst/>
                <a:latin typeface="Calibri" panose="020F0502020204030204" pitchFamily="34" charset="0"/>
                <a:ea typeface="Times New Roman" panose="02020603050405020304" pitchFamily="18" charset="0"/>
                <a:hlinkClick r:id="rId5"/>
              </a:rPr>
              <a:t>/advisory-opinions/2006-08a</a:t>
            </a:r>
            <a:r>
              <a:rPr lang="en-GB" dirty="0">
                <a:effectLst/>
              </a:rPr>
              <a:t> </a:t>
            </a:r>
            <a:r>
              <a:rPr lang="en-GB" dirty="0"/>
              <a:t> ).</a:t>
            </a:r>
          </a:p>
          <a:p>
            <a:r>
              <a:rPr lang="en-GB" dirty="0"/>
              <a:t>Requirement under IORP II Directive, Article 19(1)(d) to invest “</a:t>
            </a:r>
            <a:r>
              <a:rPr lang="en-GB" i="1" dirty="0">
                <a:solidFill>
                  <a:srgbClr val="7030A0"/>
                </a:solidFill>
              </a:rPr>
              <a:t>predominantly on regulated markets with investments not traded on a regulated market being kept to prudent levels</a:t>
            </a:r>
            <a:r>
              <a:rPr lang="en-GB" dirty="0"/>
              <a:t>”</a:t>
            </a:r>
          </a:p>
          <a:p>
            <a:r>
              <a:rPr lang="en-GB" dirty="0"/>
              <a:t>Question: How does this square with plan assets invested predominately in buy-in policies transferring longevity and interest rate risk to the insurance company in exchange for credit risk on the insurance company?</a:t>
            </a:r>
          </a:p>
        </p:txBody>
      </p:sp>
    </p:spTree>
    <p:extLst>
      <p:ext uri="{BB962C8B-B14F-4D97-AF65-F5344CB8AC3E}">
        <p14:creationId xmlns:p14="http://schemas.microsoft.com/office/powerpoint/2010/main" val="1126117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LLDI: Some legal issues</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a:bodyPr>
          <a:lstStyle/>
          <a:p>
            <a:r>
              <a:rPr lang="en-GB" dirty="0"/>
              <a:t>IORP II Directive, Article 19(3) prohibits IORPs from borrowing other than for temporary liquidity purposes</a:t>
            </a:r>
          </a:p>
          <a:p>
            <a:r>
              <a:rPr lang="en-GB" dirty="0"/>
              <a:t>UK DB IORPs were using 6-12 month repos ( </a:t>
            </a:r>
            <a:r>
              <a:rPr lang="en-GB" b="1" dirty="0">
                <a:highlight>
                  <a:srgbClr val="00FFFF"/>
                </a:highlight>
              </a:rPr>
              <a:t>£64.6 billion</a:t>
            </a:r>
            <a:r>
              <a:rPr lang="en-GB" dirty="0"/>
              <a:t> in December 2019) to borrow in economic terms, invest in higher yielding/high return assets, and rolling the repos</a:t>
            </a:r>
          </a:p>
        </p:txBody>
      </p:sp>
    </p:spTree>
    <p:extLst>
      <p:ext uri="{BB962C8B-B14F-4D97-AF65-F5344CB8AC3E}">
        <p14:creationId xmlns:p14="http://schemas.microsoft.com/office/powerpoint/2010/main" val="2283266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LLDI: Some legal issues</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a:xfrm>
            <a:off x="1012513" y="1889124"/>
            <a:ext cx="10515600" cy="4351338"/>
          </a:xfrm>
        </p:spPr>
        <p:txBody>
          <a:bodyPr>
            <a:normAutofit fontScale="92500" lnSpcReduction="20000"/>
          </a:bodyPr>
          <a:lstStyle/>
          <a:p>
            <a:r>
              <a:rPr lang="en-GB" dirty="0"/>
              <a:t>Does the IORP II Directive, Article 19(3) restriction on borrowing extend to economic borrowing and repos?</a:t>
            </a:r>
          </a:p>
          <a:p>
            <a:r>
              <a:rPr lang="en-GB" dirty="0"/>
              <a:t>EIOPA Technical advice for review of the IORP II Directive (EIOPA-BoS-23/341 28 September 2023) EIOPA consultation on proposed changes to IORP II Directive at footnote 66:</a:t>
            </a:r>
          </a:p>
          <a:p>
            <a:r>
              <a:rPr lang="en-GB" dirty="0"/>
              <a:t>“</a:t>
            </a:r>
            <a:r>
              <a:rPr lang="en-GB" sz="2200" i="1" dirty="0">
                <a:solidFill>
                  <a:srgbClr val="7030A0"/>
                </a:solidFill>
              </a:rPr>
              <a:t>66 To keep the leveraged government bond position in place, this hedging strategy involves rolling over the short-term repo borrowing </a:t>
            </a:r>
            <a:r>
              <a:rPr lang="en-GB" sz="2200" b="1" i="1" dirty="0">
                <a:solidFill>
                  <a:srgbClr val="7030A0"/>
                </a:solidFill>
                <a:highlight>
                  <a:srgbClr val="00FFFF"/>
                </a:highlight>
              </a:rPr>
              <a:t>turning it into structural, long-term borrowing, which is not permitted by the IORP II Directive</a:t>
            </a:r>
            <a:r>
              <a:rPr lang="en-GB" sz="2200" i="1" dirty="0">
                <a:solidFill>
                  <a:srgbClr val="7030A0"/>
                </a:solidFill>
              </a:rPr>
              <a:t>. Article 19(3) of the provides that IORPs shall be prohibited from borrowing. Member States may only authorise IORPs to carry out some borrowing for liquidity purpose and on a temporary basis. Therefore, hedging strategies involving structural borrowing are not further considered in relation to IORPs.”</a:t>
            </a:r>
            <a:endParaRPr lang="en-GB" dirty="0"/>
          </a:p>
          <a:p>
            <a:r>
              <a:rPr lang="en-GB" dirty="0"/>
              <a:t>More here on the UK: </a:t>
            </a:r>
            <a:r>
              <a:rPr lang="en-GB" sz="1800" kern="0"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5"/>
              </a:rPr>
              <a:t> https://www.durham.ac.uk/media/durham-university/departments-/law-school/pdfs/news-pdfs/Leveraged-LDI---Prudent-deficit-risk-</a:t>
            </a:r>
            <a:r>
              <a:rPr lang="en-GB" sz="1800" kern="0" dirty="0" err="1">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5"/>
              </a:rPr>
              <a:t>manage-or-ultra-vires</a:t>
            </a:r>
            <a:r>
              <a:rPr lang="en-GB" sz="1800" kern="0"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5"/>
              </a:rPr>
              <a:t>-speculation.pdf</a:t>
            </a:r>
            <a:r>
              <a:rPr lang="en-GB" dirty="0">
                <a:effectLst/>
              </a:rPr>
              <a:t>  </a:t>
            </a:r>
          </a:p>
          <a:p>
            <a:pPr marL="0" indent="0">
              <a:buNone/>
            </a:pPr>
            <a:r>
              <a:rPr lang="en-GB" sz="1800" b="1" dirty="0"/>
              <a:t>Note:</a:t>
            </a:r>
            <a:r>
              <a:rPr lang="en-GB" sz="1800" dirty="0"/>
              <a:t> also looks at legality of using derivatives for leverage </a:t>
            </a:r>
          </a:p>
        </p:txBody>
      </p:sp>
    </p:spTree>
    <p:extLst>
      <p:ext uri="{BB962C8B-B14F-4D97-AF65-F5344CB8AC3E}">
        <p14:creationId xmlns:p14="http://schemas.microsoft.com/office/powerpoint/2010/main" val="22229267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LLDI: Some legal issues (cont’d)</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a:bodyPr>
          <a:lstStyle/>
          <a:p>
            <a:r>
              <a:rPr lang="en-GB" dirty="0"/>
              <a:t>Leveraged LDI not used in the US because tax rules on unrelated business taxable income make this unattractive.</a:t>
            </a:r>
          </a:p>
        </p:txBody>
      </p:sp>
    </p:spTree>
    <p:extLst>
      <p:ext uri="{BB962C8B-B14F-4D97-AF65-F5344CB8AC3E}">
        <p14:creationId xmlns:p14="http://schemas.microsoft.com/office/powerpoint/2010/main" val="20740720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571A4-7A63-B561-EC63-C73A974435D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471BC82-A9DD-AF21-731E-FBF2FD764697}"/>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A24B726-5BBA-863E-C381-11DAA6CA04F6}"/>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763217FD-1AD9-5822-6C51-9A36366CE14A}"/>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4D9C7025-12DC-B610-89F3-70A580930F3E}"/>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3C230FAD-7DCF-54C7-CB8B-E4783DE04B76}"/>
              </a:ext>
            </a:extLst>
          </p:cNvPr>
          <p:cNvSpPr>
            <a:spLocks noGrp="1"/>
          </p:cNvSpPr>
          <p:nvPr>
            <p:ph type="title"/>
          </p:nvPr>
        </p:nvSpPr>
        <p:spPr/>
        <p:txBody>
          <a:bodyPr/>
          <a:lstStyle/>
          <a:p>
            <a:r>
              <a:rPr lang="en-GB" dirty="0"/>
              <a:t>VI. Using funding surplus to derisk with an insurance company </a:t>
            </a:r>
          </a:p>
        </p:txBody>
      </p:sp>
      <p:sp>
        <p:nvSpPr>
          <p:cNvPr id="3" name="Text Placeholder 2">
            <a:extLst>
              <a:ext uri="{FF2B5EF4-FFF2-40B4-BE49-F238E27FC236}">
                <a16:creationId xmlns:a16="http://schemas.microsoft.com/office/drawing/2014/main" id="{ED94B870-6B35-333C-6EFB-972B68B42CDE}"/>
              </a:ext>
            </a:extLst>
          </p:cNvPr>
          <p:cNvSpPr>
            <a:spLocks noGrp="1"/>
          </p:cNvSpPr>
          <p:nvPr>
            <p:ph type="body" idx="1"/>
          </p:nvPr>
        </p:nvSpPr>
        <p:spPr>
          <a:xfrm>
            <a:off x="1055968" y="6032132"/>
            <a:ext cx="1495862" cy="213404"/>
          </a:xfrm>
        </p:spPr>
        <p:txBody>
          <a:bodyPr>
            <a:normAutofit fontScale="40000" lnSpcReduction="20000"/>
          </a:bodyPr>
          <a:lstStyle/>
          <a:p>
            <a:r>
              <a:rPr lang="en-GB" dirty="0"/>
              <a:t>x</a:t>
            </a:r>
          </a:p>
        </p:txBody>
      </p:sp>
    </p:spTree>
    <p:extLst>
      <p:ext uri="{BB962C8B-B14F-4D97-AF65-F5344CB8AC3E}">
        <p14:creationId xmlns:p14="http://schemas.microsoft.com/office/powerpoint/2010/main" val="13925629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Using funding surplus to derisk with an insurance company</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lnSpcReduction="10000"/>
          </a:bodyPr>
          <a:lstStyle/>
          <a:p>
            <a:r>
              <a:rPr lang="en-GB" dirty="0"/>
              <a:t>One consequence of the increase in interest rates for DB pension funds not using LDI/LLDI (or using to limited extent) is :</a:t>
            </a:r>
          </a:p>
          <a:p>
            <a:pPr lvl="1">
              <a:buFont typeface="Wingdings" panose="05000000000000000000" pitchFamily="2" charset="2"/>
              <a:buChar char="Ø"/>
            </a:pPr>
            <a:r>
              <a:rPr lang="en-GB" dirty="0"/>
              <a:t>Even if the value of Plan assets may have fallen, the present amount of future benefit payment obligations has fallen faster if the discount rate used is based on the yield of high quality bonds of corresponding durations and could have doubled or trebled (</a:t>
            </a:r>
            <a:r>
              <a:rPr lang="en-GB" b="1" dirty="0">
                <a:solidFill>
                  <a:srgbClr val="7030A0"/>
                </a:solidFill>
              </a:rPr>
              <a:t>see Table on earlier slide</a:t>
            </a:r>
            <a:r>
              <a:rPr lang="en-GB" dirty="0"/>
              <a:t>)</a:t>
            </a:r>
          </a:p>
          <a:p>
            <a:pPr lvl="1">
              <a:buFont typeface="Wingdings" panose="05000000000000000000" pitchFamily="2" charset="2"/>
              <a:buChar char="Ø"/>
            </a:pPr>
            <a:r>
              <a:rPr lang="en-GB" dirty="0"/>
              <a:t>Leading to large valuation surplus</a:t>
            </a:r>
          </a:p>
          <a:p>
            <a:pPr lvl="1">
              <a:buFont typeface="Wingdings" panose="05000000000000000000" pitchFamily="2" charset="2"/>
              <a:buChar char="Ø"/>
            </a:pPr>
            <a:r>
              <a:rPr lang="en-GB" dirty="0"/>
              <a:t>Leading to the use of this valuation surplus to de-risk/de-risk further for those plans not using LDI:</a:t>
            </a:r>
          </a:p>
          <a:p>
            <a:pPr lvl="2">
              <a:buFont typeface="Wingdings" panose="05000000000000000000" pitchFamily="2" charset="2"/>
              <a:buChar char="v"/>
            </a:pPr>
            <a:r>
              <a:rPr lang="en-GB" dirty="0"/>
              <a:t>One de-risking strategy is to purchase “buy-in” insurance contracts to cover as much of the  benefit payment obligations as can be afforded.</a:t>
            </a:r>
          </a:p>
          <a:p>
            <a:pPr lvl="2">
              <a:buFont typeface="Wingdings" panose="05000000000000000000" pitchFamily="2" charset="2"/>
              <a:buChar char="v"/>
            </a:pPr>
            <a:r>
              <a:rPr lang="en-GB" dirty="0"/>
              <a:t>This exchanges interest rate and longevity risk for credit risk on the insurance company.</a:t>
            </a:r>
          </a:p>
        </p:txBody>
      </p:sp>
    </p:spTree>
    <p:extLst>
      <p:ext uri="{BB962C8B-B14F-4D97-AF65-F5344CB8AC3E}">
        <p14:creationId xmlns:p14="http://schemas.microsoft.com/office/powerpoint/2010/main" val="23318285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Using funding surplus to derisk with an insurance company</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a:bodyPr>
          <a:lstStyle/>
          <a:p>
            <a:r>
              <a:rPr lang="en-GB" dirty="0"/>
              <a:t>This gives rise to some legal considerations including:</a:t>
            </a:r>
          </a:p>
          <a:p>
            <a:pPr lvl="1">
              <a:buFont typeface="Wingdings" panose="05000000000000000000" pitchFamily="2" charset="2"/>
              <a:buChar char="Ø"/>
            </a:pPr>
            <a:r>
              <a:rPr lang="en-GB" dirty="0"/>
              <a:t>Prudent person rule and diversification</a:t>
            </a:r>
          </a:p>
          <a:p>
            <a:pPr lvl="1">
              <a:buFont typeface="Wingdings" panose="05000000000000000000" pitchFamily="2" charset="2"/>
              <a:buChar char="Ø"/>
            </a:pPr>
            <a:r>
              <a:rPr lang="en-GB" dirty="0"/>
              <a:t>Duty of loyalty,</a:t>
            </a:r>
          </a:p>
          <a:p>
            <a:pPr lvl="1">
              <a:buFont typeface="Wingdings" panose="05000000000000000000" pitchFamily="2" charset="2"/>
              <a:buChar char="Ø"/>
            </a:pPr>
            <a:r>
              <a:rPr lang="en-GB" dirty="0"/>
              <a:t>insolvency risk on insurer</a:t>
            </a:r>
          </a:p>
          <a:p>
            <a:r>
              <a:rPr lang="en-GB" dirty="0"/>
              <a:t>In US, specific requirements placed on plan fiduciaries (</a:t>
            </a:r>
            <a:r>
              <a:rPr lang="en-GB" dirty="0">
                <a:highlight>
                  <a:srgbClr val="FFFF00"/>
                </a:highlight>
              </a:rPr>
              <a:t>see Slide 42 later</a:t>
            </a:r>
            <a:r>
              <a:rPr lang="en-GB" dirty="0"/>
              <a:t>)</a:t>
            </a:r>
          </a:p>
        </p:txBody>
      </p:sp>
    </p:spTree>
    <p:extLst>
      <p:ext uri="{BB962C8B-B14F-4D97-AF65-F5344CB8AC3E}">
        <p14:creationId xmlns:p14="http://schemas.microsoft.com/office/powerpoint/2010/main" val="3770099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Setting the scene</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fontScale="85000" lnSpcReduction="10000"/>
          </a:bodyPr>
          <a:lstStyle/>
          <a:p>
            <a:r>
              <a:rPr lang="en-GB" dirty="0"/>
              <a:t>The 3 pillar classification approach:</a:t>
            </a:r>
          </a:p>
          <a:p>
            <a:pPr lvl="1">
              <a:buFont typeface="Wingdings" panose="05000000000000000000" pitchFamily="2" charset="2"/>
              <a:buChar char="Ø"/>
            </a:pPr>
            <a:r>
              <a:rPr lang="en-GB" dirty="0"/>
              <a:t>Pillar 1:  State social security pension</a:t>
            </a:r>
          </a:p>
          <a:p>
            <a:pPr lvl="1">
              <a:buFont typeface="Wingdings" panose="05000000000000000000" pitchFamily="2" charset="2"/>
              <a:buChar char="Ø"/>
            </a:pPr>
            <a:r>
              <a:rPr lang="en-GB" dirty="0"/>
              <a:t>Pillar 2:  Employer sponsored occupational retirement pension or lump sum (but for France structured to be a type of social security pension complementing Pillar 1)</a:t>
            </a:r>
          </a:p>
          <a:p>
            <a:pPr lvl="1">
              <a:buFont typeface="Wingdings" panose="05000000000000000000" pitchFamily="2" charset="2"/>
              <a:buChar char="Ø"/>
            </a:pPr>
            <a:r>
              <a:rPr lang="en-GB" dirty="0"/>
              <a:t>Pillar 3:  Individual retirement savings (usually with tax advantages) except for France where Pillar 3 corresponds to Pillar 2 for the other 3 jurisdictions and individual plans</a:t>
            </a:r>
          </a:p>
          <a:p>
            <a:r>
              <a:rPr lang="en-GB" dirty="0"/>
              <a:t>What do we mean by DB pensions in this Workshop?</a:t>
            </a:r>
          </a:p>
          <a:p>
            <a:r>
              <a:rPr lang="en-GB" dirty="0"/>
              <a:t>Answer:  Anything which includes a “hard” or “soft” guarantee including:</a:t>
            </a:r>
          </a:p>
          <a:p>
            <a:pPr lvl="1">
              <a:buFont typeface="Wingdings" panose="05000000000000000000" pitchFamily="2" charset="2"/>
              <a:buChar char="Ø"/>
            </a:pPr>
            <a:r>
              <a:rPr lang="en-GB" dirty="0"/>
              <a:t>US:  Anything that is not a “DC” plan (such as cash balance plans</a:t>
            </a:r>
            <a:r>
              <a:rPr lang="en-GB" dirty="0">
                <a:solidFill>
                  <a:schemeClr val="accent5">
                    <a:lumMod val="60000"/>
                    <a:lumOff val="40000"/>
                  </a:schemeClr>
                </a:solidFill>
              </a:rPr>
              <a:t>)</a:t>
            </a:r>
            <a:r>
              <a:rPr lang="en-GB" dirty="0"/>
              <a:t> </a:t>
            </a:r>
          </a:p>
          <a:p>
            <a:pPr lvl="1">
              <a:buFont typeface="Wingdings" panose="05000000000000000000" pitchFamily="2" charset="2"/>
              <a:buChar char="Ø"/>
            </a:pPr>
            <a:r>
              <a:rPr lang="en-GB" dirty="0"/>
              <a:t>Belgium:  “DC” plans </a:t>
            </a:r>
          </a:p>
          <a:p>
            <a:pPr lvl="1">
              <a:buFont typeface="Wingdings" panose="05000000000000000000" pitchFamily="2" charset="2"/>
              <a:buChar char="Ø"/>
            </a:pPr>
            <a:r>
              <a:rPr lang="en-GB" dirty="0"/>
              <a:t>France:  AGIRC/ARRCO (see later) and insurance contracts offering  DB </a:t>
            </a:r>
          </a:p>
          <a:p>
            <a:pPr lvl="1">
              <a:buFont typeface="Wingdings" panose="05000000000000000000" pitchFamily="2" charset="2"/>
              <a:buChar char="Ø"/>
            </a:pPr>
            <a:r>
              <a:rPr lang="en-GB" dirty="0"/>
              <a:t>UK:  Anything which is not a “money purchase” benefit</a:t>
            </a:r>
          </a:p>
        </p:txBody>
      </p:sp>
    </p:spTree>
    <p:extLst>
      <p:ext uri="{BB962C8B-B14F-4D97-AF65-F5344CB8AC3E}">
        <p14:creationId xmlns:p14="http://schemas.microsoft.com/office/powerpoint/2010/main" val="19913472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571A4-7A63-B561-EC63-C73A974435D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471BC82-A9DD-AF21-731E-FBF2FD764697}"/>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A24B726-5BBA-863E-C381-11DAA6CA04F6}"/>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763217FD-1AD9-5822-6C51-9A36366CE14A}"/>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4D9C7025-12DC-B610-89F3-70A580930F3E}"/>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3C230FAD-7DCF-54C7-CB8B-E4783DE04B76}"/>
              </a:ext>
            </a:extLst>
          </p:cNvPr>
          <p:cNvSpPr>
            <a:spLocks noGrp="1"/>
          </p:cNvSpPr>
          <p:nvPr>
            <p:ph type="title"/>
          </p:nvPr>
        </p:nvSpPr>
        <p:spPr/>
        <p:txBody>
          <a:bodyPr/>
          <a:lstStyle/>
          <a:p>
            <a:r>
              <a:rPr lang="en-GB" dirty="0"/>
              <a:t>VII. Issues arising from insolvency of insurance company</a:t>
            </a:r>
          </a:p>
        </p:txBody>
      </p:sp>
      <p:sp>
        <p:nvSpPr>
          <p:cNvPr id="3" name="Text Placeholder 2">
            <a:extLst>
              <a:ext uri="{FF2B5EF4-FFF2-40B4-BE49-F238E27FC236}">
                <a16:creationId xmlns:a16="http://schemas.microsoft.com/office/drawing/2014/main" id="{ED94B870-6B35-333C-6EFB-972B68B42CDE}"/>
              </a:ext>
            </a:extLst>
          </p:cNvPr>
          <p:cNvSpPr>
            <a:spLocks noGrp="1"/>
          </p:cNvSpPr>
          <p:nvPr>
            <p:ph type="body" idx="1"/>
          </p:nvPr>
        </p:nvSpPr>
        <p:spPr>
          <a:xfrm>
            <a:off x="831850" y="5932446"/>
            <a:ext cx="1101926" cy="157204"/>
          </a:xfrm>
        </p:spPr>
        <p:txBody>
          <a:bodyPr>
            <a:normAutofit fontScale="25000" lnSpcReduction="20000"/>
          </a:bodyPr>
          <a:lstStyle/>
          <a:p>
            <a:r>
              <a:rPr lang="en-GB" dirty="0"/>
              <a:t>x</a:t>
            </a:r>
          </a:p>
        </p:txBody>
      </p:sp>
    </p:spTree>
    <p:extLst>
      <p:ext uri="{BB962C8B-B14F-4D97-AF65-F5344CB8AC3E}">
        <p14:creationId xmlns:p14="http://schemas.microsoft.com/office/powerpoint/2010/main" val="15302739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Issues arising from insolvency of insurance company: Belgium and France</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fontScale="77500" lnSpcReduction="20000"/>
          </a:bodyPr>
          <a:lstStyle/>
          <a:p>
            <a:r>
              <a:rPr lang="en-GB" dirty="0"/>
              <a:t>The Belgian experience:</a:t>
            </a:r>
          </a:p>
          <a:p>
            <a:pPr lvl="1">
              <a:buFont typeface="Wingdings" pitchFamily="2" charset="2"/>
              <a:buChar char="Ø"/>
            </a:pPr>
            <a:r>
              <a:rPr lang="en-GB" dirty="0"/>
              <a:t>Insolvency of an insurance company resulting in many supplementary pensions litigations</a:t>
            </a:r>
          </a:p>
          <a:p>
            <a:pPr lvl="1">
              <a:buFont typeface="Wingdings" pitchFamily="2" charset="2"/>
              <a:buChar char="Ø"/>
            </a:pPr>
            <a:r>
              <a:rPr lang="en-GB" dirty="0"/>
              <a:t>Discussion on who should pay:</a:t>
            </a:r>
          </a:p>
          <a:p>
            <a:pPr lvl="2">
              <a:buFont typeface="Wingdings" pitchFamily="2" charset="2"/>
              <a:buChar char="v"/>
            </a:pPr>
            <a:r>
              <a:rPr lang="en-GB" dirty="0"/>
              <a:t>Employers</a:t>
            </a:r>
          </a:p>
          <a:p>
            <a:pPr lvl="3"/>
            <a:r>
              <a:rPr lang="en-GB" dirty="0"/>
              <a:t>all types of legal questions (labour courts, constitutional court, </a:t>
            </a:r>
            <a:r>
              <a:rPr lang="en-GB" dirty="0" err="1"/>
              <a:t>cour</a:t>
            </a:r>
            <a:r>
              <a:rPr lang="en-GB" dirty="0"/>
              <a:t> de cassation) </a:t>
            </a:r>
          </a:p>
          <a:p>
            <a:pPr lvl="3"/>
            <a:r>
              <a:rPr lang="en-GB" dirty="0"/>
              <a:t>Employers are to be considered liable to pay</a:t>
            </a:r>
          </a:p>
          <a:p>
            <a:pPr lvl="3"/>
            <a:r>
              <a:rPr lang="en-GB" dirty="0"/>
              <a:t>Still some discussions how much</a:t>
            </a:r>
          </a:p>
          <a:p>
            <a:pPr lvl="2">
              <a:buFont typeface="Wingdings" pitchFamily="2" charset="2"/>
              <a:buChar char="v"/>
            </a:pPr>
            <a:r>
              <a:rPr lang="en-GB" dirty="0"/>
              <a:t>FSMA / NBB</a:t>
            </a:r>
          </a:p>
          <a:p>
            <a:pPr lvl="2">
              <a:buFont typeface="Wingdings" pitchFamily="2" charset="2"/>
              <a:buChar char="v"/>
            </a:pPr>
            <a:r>
              <a:rPr lang="en-GB" dirty="0"/>
              <a:t>Belgium / Guarantee Fund</a:t>
            </a:r>
            <a:endParaRPr lang="en-GB" dirty="0">
              <a:solidFill>
                <a:schemeClr val="accent5">
                  <a:lumMod val="60000"/>
                  <a:lumOff val="40000"/>
                </a:schemeClr>
              </a:solidFill>
            </a:endParaRPr>
          </a:p>
          <a:p>
            <a:r>
              <a:rPr lang="en-GB" dirty="0"/>
              <a:t>France: </a:t>
            </a:r>
          </a:p>
          <a:p>
            <a:pPr lvl="1">
              <a:buFont typeface="Wingdings" pitchFamily="2" charset="2"/>
              <a:buChar char="Ø"/>
            </a:pPr>
            <a:r>
              <a:rPr lang="en-GB" dirty="0">
                <a:solidFill>
                  <a:srgbClr val="024465"/>
                </a:solidFill>
              </a:rPr>
              <a:t>Specific and isolated cases of insolvency of </a:t>
            </a:r>
            <a:r>
              <a:rPr lang="fr-FR" b="0" dirty="0" err="1">
                <a:solidFill>
                  <a:srgbClr val="024465"/>
                </a:solidFill>
                <a:effectLst/>
                <a:latin typeface="Söhne"/>
              </a:rPr>
              <a:t>insurers</a:t>
            </a:r>
            <a:r>
              <a:rPr lang="fr-FR" b="0" dirty="0">
                <a:solidFill>
                  <a:srgbClr val="024465"/>
                </a:solidFill>
                <a:effectLst/>
                <a:latin typeface="Söhne"/>
              </a:rPr>
              <a:t> or</a:t>
            </a:r>
            <a:r>
              <a:rPr lang="en-GB" b="0" dirty="0">
                <a:solidFill>
                  <a:srgbClr val="024465"/>
                </a:solidFill>
                <a:effectLst/>
                <a:latin typeface="Söhne"/>
              </a:rPr>
              <a:t> French IORPs (Fond</a:t>
            </a:r>
            <a:r>
              <a:rPr lang="en-GB" dirty="0"/>
              <a:t> de Retraite </a:t>
            </a:r>
            <a:r>
              <a:rPr lang="en-GB" dirty="0" err="1"/>
              <a:t>Professionelle</a:t>
            </a:r>
            <a:r>
              <a:rPr lang="en-GB" dirty="0"/>
              <a:t> </a:t>
            </a:r>
            <a:r>
              <a:rPr lang="en-GB" dirty="0" err="1"/>
              <a:t>Supplémentaire</a:t>
            </a:r>
            <a:r>
              <a:rPr lang="en-GB" dirty="0"/>
              <a:t> or FRPS)</a:t>
            </a:r>
            <a:endParaRPr lang="fr-FR" b="0" dirty="0">
              <a:solidFill>
                <a:srgbClr val="024465"/>
              </a:solidFill>
              <a:effectLst/>
              <a:latin typeface="Söhne"/>
            </a:endParaRPr>
          </a:p>
          <a:p>
            <a:pPr lvl="1">
              <a:buFont typeface="Wingdings" pitchFamily="2" charset="2"/>
              <a:buChar char="Ø"/>
            </a:pPr>
            <a:r>
              <a:rPr lang="en-US" b="0" dirty="0">
                <a:solidFill>
                  <a:srgbClr val="024465"/>
                </a:solidFill>
                <a:effectLst/>
                <a:latin typeface="Söhne"/>
              </a:rPr>
              <a:t>regulatory and supervisory authorities typically intervene to address these situations and protect the interests of policyholders and pension beneficiaries</a:t>
            </a:r>
          </a:p>
          <a:p>
            <a:pPr lvl="1">
              <a:buFont typeface="Wingdings" pitchFamily="2" charset="2"/>
              <a:buChar char="Ø"/>
            </a:pPr>
            <a:r>
              <a:rPr lang="en-GB" dirty="0">
                <a:solidFill>
                  <a:srgbClr val="024465"/>
                </a:solidFill>
              </a:rPr>
              <a:t>Guarantee Fund could intervene but maximum level of compensation is limited to c. €100k </a:t>
            </a:r>
            <a:r>
              <a:rPr lang="en-GB" dirty="0">
                <a:solidFill>
                  <a:srgbClr val="024465"/>
                </a:solidFill>
                <a:highlight>
                  <a:srgbClr val="FFFF00"/>
                </a:highlight>
              </a:rPr>
              <a:t>maximum.</a:t>
            </a:r>
          </a:p>
        </p:txBody>
      </p:sp>
    </p:spTree>
    <p:extLst>
      <p:ext uri="{BB962C8B-B14F-4D97-AF65-F5344CB8AC3E}">
        <p14:creationId xmlns:p14="http://schemas.microsoft.com/office/powerpoint/2010/main" val="16447403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Issues arising from insolvency of insurance company: USA</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fontScale="70000" lnSpcReduction="20000"/>
          </a:bodyPr>
          <a:lstStyle/>
          <a:p>
            <a:endParaRPr lang="en-GB" i="1" dirty="0"/>
          </a:p>
          <a:p>
            <a:r>
              <a:rPr lang="en-GB" dirty="0"/>
              <a:t>The recent US experience:</a:t>
            </a:r>
          </a:p>
          <a:p>
            <a:pPr lvl="1">
              <a:buFont typeface="Wingdings" panose="05000000000000000000" pitchFamily="2" charset="2"/>
              <a:buChar char="Ø"/>
            </a:pPr>
            <a:r>
              <a:rPr lang="en-GB" dirty="0"/>
              <a:t>Law suits against pension plan fiduciary who selected a specific private equity backed insurance company to </a:t>
            </a:r>
            <a:r>
              <a:rPr lang="en-GB" dirty="0" err="1"/>
              <a:t>annuitise</a:t>
            </a:r>
            <a:r>
              <a:rPr lang="en-GB" dirty="0"/>
              <a:t> pensioners alleging that applicable ERISA fiduciary standards were not satisfied</a:t>
            </a:r>
          </a:p>
          <a:p>
            <a:pPr lvl="1">
              <a:buFont typeface="Wingdings" panose="05000000000000000000" pitchFamily="2" charset="2"/>
              <a:buChar char="Ø"/>
            </a:pPr>
            <a:r>
              <a:rPr lang="en-GB" dirty="0"/>
              <a:t>Plaintiffs allege, without evidence of an imprudent process, that a prudent ERISA fiduciary cannot possibly have selected a “private equity controlled insurance company with a highly risky offshore structure” without having violated its fiduciary duties</a:t>
            </a:r>
          </a:p>
          <a:p>
            <a:pPr lvl="1">
              <a:buFont typeface="Wingdings" panose="05000000000000000000" pitchFamily="2" charset="2"/>
              <a:buChar char="Ø"/>
            </a:pPr>
            <a:r>
              <a:rPr lang="en-GB" dirty="0"/>
              <a:t>Existing US Department of Labor guidance issued in 1995 requires ERISA fiduciaries to select a “safest annuity available” unless under the circumstances it would be in the interests of participants and beneficiaries to select a different insurer, which guidance Congress required the Department to review and report back on the findings of its review, including whether any changes to that guidance are warranted including due to the rise of private equity backed insurers, no later than </a:t>
            </a:r>
            <a:r>
              <a:rPr lang="en-GB" b="1" dirty="0">
                <a:highlight>
                  <a:srgbClr val="FFFF00"/>
                </a:highlight>
              </a:rPr>
              <a:t>December 29, 2023 </a:t>
            </a:r>
            <a:r>
              <a:rPr lang="en-GB" dirty="0"/>
              <a:t>(we’re still waiting)</a:t>
            </a:r>
          </a:p>
          <a:p>
            <a:pPr lvl="1">
              <a:buFont typeface="Wingdings" panose="05000000000000000000" pitchFamily="2" charset="2"/>
              <a:buChar char="Ø"/>
            </a:pPr>
            <a:r>
              <a:rPr lang="en-GB" dirty="0"/>
              <a:t>The existing guidance requires fiduciaries to conduct an objective, thorough, and analytical search that include evaluation of a number of factors relating to a potential annuity provider’s claims paying ability and creditworthiness</a:t>
            </a:r>
          </a:p>
          <a:p>
            <a:pPr lvl="1">
              <a:buFont typeface="Wingdings" panose="05000000000000000000" pitchFamily="2" charset="2"/>
              <a:buChar char="Ø"/>
            </a:pPr>
            <a:r>
              <a:rPr lang="en-GB" dirty="0"/>
              <a:t>The last insurance company failure in the US affecting annuitized pensioners occurred during 1991</a:t>
            </a:r>
          </a:p>
        </p:txBody>
      </p:sp>
    </p:spTree>
    <p:extLst>
      <p:ext uri="{BB962C8B-B14F-4D97-AF65-F5344CB8AC3E}">
        <p14:creationId xmlns:p14="http://schemas.microsoft.com/office/powerpoint/2010/main" val="26492318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Issues arising from insolvency of insurance company: UK</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lnSpcReduction="10000"/>
          </a:bodyPr>
          <a:lstStyle/>
          <a:p>
            <a:r>
              <a:rPr lang="en-GB" dirty="0"/>
              <a:t>UK: </a:t>
            </a:r>
          </a:p>
          <a:p>
            <a:pPr lvl="1">
              <a:buFont typeface="Wingdings" panose="05000000000000000000" pitchFamily="2" charset="2"/>
              <a:buChar char="Ø"/>
            </a:pPr>
            <a:r>
              <a:rPr lang="en-GB" dirty="0"/>
              <a:t>Due diligence done by plan trustee/fiduciary before entering into buy-in contract on creditworthiness of insurer</a:t>
            </a:r>
          </a:p>
          <a:p>
            <a:pPr lvl="1">
              <a:buFont typeface="Wingdings" panose="05000000000000000000" pitchFamily="2" charset="2"/>
              <a:buChar char="Ø"/>
            </a:pPr>
            <a:r>
              <a:rPr lang="en-GB" dirty="0"/>
              <a:t>Could include potential collateral arrangements</a:t>
            </a:r>
          </a:p>
          <a:p>
            <a:pPr lvl="1">
              <a:buFont typeface="Wingdings" panose="05000000000000000000" pitchFamily="2" charset="2"/>
              <a:buChar char="Ø"/>
            </a:pPr>
            <a:r>
              <a:rPr lang="en-GB" dirty="0"/>
              <a:t>Insolvency regime for insurance companies: direct policyholders rank ahead of most other unsecured creditors</a:t>
            </a:r>
          </a:p>
          <a:p>
            <a:pPr lvl="1">
              <a:buFont typeface="Wingdings" panose="05000000000000000000" pitchFamily="2" charset="2"/>
              <a:buChar char="Ø"/>
            </a:pPr>
            <a:r>
              <a:rPr lang="en-GB" dirty="0"/>
              <a:t>Backstop of UK Financial Services Compensation Scheme (but that, in theory, could run out of money as funded by industry levy with a cap)</a:t>
            </a:r>
          </a:p>
          <a:p>
            <a:pPr lvl="1">
              <a:buFont typeface="Wingdings" panose="05000000000000000000" pitchFamily="2" charset="2"/>
              <a:buChar char="Ø"/>
            </a:pPr>
            <a:r>
              <a:rPr lang="en-GB" i="1" dirty="0"/>
              <a:t>Prudential Assurance Company v. Rothesay Life </a:t>
            </a:r>
            <a:r>
              <a:rPr lang="en-GB" dirty="0"/>
              <a:t>[2020] EWHC Civ 1626: https://www.judiciary.uk/</a:t>
            </a:r>
            <a:r>
              <a:rPr lang="en-GB" dirty="0" err="1"/>
              <a:t>wp-content</a:t>
            </a:r>
            <a:r>
              <a:rPr lang="en-GB" dirty="0"/>
              <a:t>/uploads/2020/12/Prudential-Judgment.pdf </a:t>
            </a:r>
          </a:p>
          <a:p>
            <a:pPr lvl="1">
              <a:buFont typeface="Wingdings" panose="05000000000000000000" pitchFamily="2" charset="2"/>
              <a:buChar char="Ø"/>
            </a:pPr>
            <a:r>
              <a:rPr lang="en-GB" dirty="0"/>
              <a:t> </a:t>
            </a:r>
            <a:r>
              <a:rPr lang="en-GB" i="1" dirty="0"/>
              <a:t>Prudential Assurance Company v. Rothesay Life </a:t>
            </a:r>
            <a:r>
              <a:rPr lang="en-GB" dirty="0"/>
              <a:t>[2021] EWHC 3152 Ch: </a:t>
            </a:r>
            <a:r>
              <a:rPr lang="en-GB" dirty="0">
                <a:hlinkClick r:id="rId5"/>
              </a:rPr>
              <a:t>https://</a:t>
            </a:r>
            <a:r>
              <a:rPr lang="en-GB" dirty="0" err="1">
                <a:hlinkClick r:id="rId5"/>
              </a:rPr>
              <a:t>www.bailii.org</a:t>
            </a:r>
            <a:r>
              <a:rPr lang="en-GB" dirty="0">
                <a:hlinkClick r:id="rId5"/>
              </a:rPr>
              <a:t>/ew/cases/EWHC/Ch/2021/3152.html</a:t>
            </a:r>
            <a:r>
              <a:rPr lang="en-GB" dirty="0"/>
              <a:t> </a:t>
            </a:r>
            <a:endParaRPr lang="en-GB" i="1" dirty="0"/>
          </a:p>
        </p:txBody>
      </p:sp>
    </p:spTree>
    <p:extLst>
      <p:ext uri="{BB962C8B-B14F-4D97-AF65-F5344CB8AC3E}">
        <p14:creationId xmlns:p14="http://schemas.microsoft.com/office/powerpoint/2010/main" val="24050247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571A4-7A63-B561-EC63-C73A974435D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471BC82-A9DD-AF21-731E-FBF2FD764697}"/>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A24B726-5BBA-863E-C381-11DAA6CA04F6}"/>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763217FD-1AD9-5822-6C51-9A36366CE14A}"/>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4D9C7025-12DC-B610-89F3-70A580930F3E}"/>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3C230FAD-7DCF-54C7-CB8B-E4783DE04B76}"/>
              </a:ext>
            </a:extLst>
          </p:cNvPr>
          <p:cNvSpPr>
            <a:spLocks noGrp="1"/>
          </p:cNvSpPr>
          <p:nvPr>
            <p:ph type="title"/>
          </p:nvPr>
        </p:nvSpPr>
        <p:spPr/>
        <p:txBody>
          <a:bodyPr/>
          <a:lstStyle/>
          <a:p>
            <a:r>
              <a:rPr lang="en-GB" dirty="0"/>
              <a:t>VIII. Using surplus to provide benefits for future service </a:t>
            </a:r>
          </a:p>
        </p:txBody>
      </p:sp>
      <p:sp>
        <p:nvSpPr>
          <p:cNvPr id="3" name="Text Placeholder 2">
            <a:extLst>
              <a:ext uri="{FF2B5EF4-FFF2-40B4-BE49-F238E27FC236}">
                <a16:creationId xmlns:a16="http://schemas.microsoft.com/office/drawing/2014/main" id="{ED94B870-6B35-333C-6EFB-972B68B42CDE}"/>
              </a:ext>
            </a:extLst>
          </p:cNvPr>
          <p:cNvSpPr>
            <a:spLocks noGrp="1"/>
          </p:cNvSpPr>
          <p:nvPr>
            <p:ph type="body" idx="1"/>
          </p:nvPr>
        </p:nvSpPr>
        <p:spPr>
          <a:xfrm>
            <a:off x="831850" y="5963920"/>
            <a:ext cx="881308" cy="125730"/>
          </a:xfrm>
        </p:spPr>
        <p:txBody>
          <a:bodyPr>
            <a:normAutofit fontScale="25000" lnSpcReduction="20000"/>
          </a:bodyPr>
          <a:lstStyle/>
          <a:p>
            <a:r>
              <a:rPr lang="en-GB" dirty="0"/>
              <a:t>x</a:t>
            </a:r>
          </a:p>
        </p:txBody>
      </p:sp>
    </p:spTree>
    <p:extLst>
      <p:ext uri="{BB962C8B-B14F-4D97-AF65-F5344CB8AC3E}">
        <p14:creationId xmlns:p14="http://schemas.microsoft.com/office/powerpoint/2010/main" val="28638331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Using surplus to provide benefits for future service: Belgium and France</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lnSpcReduction="10000"/>
          </a:bodyPr>
          <a:lstStyle/>
          <a:p>
            <a:r>
              <a:rPr lang="en-GB" dirty="0"/>
              <a:t>Belgium: </a:t>
            </a:r>
          </a:p>
          <a:p>
            <a:pPr lvl="1">
              <a:buFont typeface="Wingdings" pitchFamily="2" charset="2"/>
              <a:buChar char="Ø"/>
            </a:pPr>
            <a:r>
              <a:rPr lang="en-GB" dirty="0"/>
              <a:t>When is there a surplus (extra benefits, contribution holidays)?</a:t>
            </a:r>
          </a:p>
          <a:p>
            <a:pPr lvl="1">
              <a:buFont typeface="Wingdings" pitchFamily="2" charset="2"/>
              <a:buChar char="Ø"/>
            </a:pPr>
            <a:r>
              <a:rPr lang="en-GB" dirty="0"/>
              <a:t>The money cannot return to the employer</a:t>
            </a:r>
          </a:p>
          <a:p>
            <a:pPr lvl="1">
              <a:buFont typeface="Wingdings" pitchFamily="2" charset="2"/>
              <a:buChar char="Ø"/>
            </a:pPr>
            <a:r>
              <a:rPr lang="en-GB" dirty="0"/>
              <a:t>Normally everything has to be paid to the last affiliates</a:t>
            </a:r>
          </a:p>
          <a:p>
            <a:pPr lvl="1">
              <a:buFont typeface="Wingdings" pitchFamily="2" charset="2"/>
              <a:buChar char="Ø"/>
            </a:pPr>
            <a:r>
              <a:rPr lang="en-GB" dirty="0"/>
              <a:t>Possibility to make sure the surplus can be used for financing another pension plan Use of surplus one employer pension plan to fund deficit in another Belgian pension plan (at the end date of the plan or in case of collective dismissal)</a:t>
            </a:r>
          </a:p>
          <a:p>
            <a:r>
              <a:rPr lang="en-GB" dirty="0"/>
              <a:t>France:  </a:t>
            </a:r>
          </a:p>
          <a:p>
            <a:pPr lvl="1">
              <a:buFont typeface="Wingdings" pitchFamily="2" charset="2"/>
              <a:buChar char="Ø"/>
            </a:pPr>
            <a:r>
              <a:rPr lang="en-GB" dirty="0"/>
              <a:t>the surplus are quite exceptional</a:t>
            </a:r>
          </a:p>
          <a:p>
            <a:pPr lvl="1">
              <a:buFont typeface="Wingdings" pitchFamily="2" charset="2"/>
              <a:buChar char="Ø"/>
            </a:pPr>
            <a:r>
              <a:rPr lang="en-GB" dirty="0"/>
              <a:t>If there are surplus : contribution holidays or could be used to fund the revaluation fund</a:t>
            </a:r>
            <a:endParaRPr lang="en-GB" i="1" dirty="0"/>
          </a:p>
          <a:p>
            <a:endParaRPr lang="en-GB" dirty="0"/>
          </a:p>
        </p:txBody>
      </p:sp>
    </p:spTree>
    <p:extLst>
      <p:ext uri="{BB962C8B-B14F-4D97-AF65-F5344CB8AC3E}">
        <p14:creationId xmlns:p14="http://schemas.microsoft.com/office/powerpoint/2010/main" val="15858729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Using surplus to provide benefits for future service: UK </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a:bodyPr>
          <a:lstStyle/>
          <a:p>
            <a:r>
              <a:rPr lang="en-GB" dirty="0"/>
              <a:t>UK: A example</a:t>
            </a:r>
          </a:p>
          <a:p>
            <a:pPr lvl="1">
              <a:buFont typeface="Wingdings" panose="05000000000000000000" pitchFamily="2" charset="2"/>
              <a:buChar char="Ø"/>
            </a:pPr>
            <a:r>
              <a:rPr lang="en-GB" dirty="0"/>
              <a:t>Claims by pensioner action groups that surplus should be used to provide discretionary pension increases</a:t>
            </a:r>
          </a:p>
          <a:p>
            <a:pPr lvl="1">
              <a:buFont typeface="Wingdings" panose="05000000000000000000" pitchFamily="2" charset="2"/>
              <a:buChar char="Ø"/>
            </a:pPr>
            <a:r>
              <a:rPr lang="en-GB" dirty="0"/>
              <a:t>Based on statements made on discretionary increases in plan member communications</a:t>
            </a:r>
          </a:p>
          <a:p>
            <a:pPr lvl="1">
              <a:buFont typeface="Wingdings" panose="05000000000000000000" pitchFamily="2" charset="2"/>
              <a:buChar char="Ø"/>
            </a:pPr>
            <a:r>
              <a:rPr lang="en-GB" dirty="0"/>
              <a:t>Example of BP pensioner action group: </a:t>
            </a:r>
            <a:r>
              <a:rPr lang="en-GB" dirty="0">
                <a:hlinkClick r:id="rId5"/>
              </a:rPr>
              <a:t>https://</a:t>
            </a:r>
            <a:r>
              <a:rPr lang="en-GB" dirty="0" err="1">
                <a:hlinkClick r:id="rId5"/>
              </a:rPr>
              <a:t>bppensionergroup.org</a:t>
            </a:r>
            <a:r>
              <a:rPr lang="en-GB" dirty="0"/>
              <a:t> </a:t>
            </a:r>
          </a:p>
          <a:p>
            <a:pPr lvl="1">
              <a:buFont typeface="Wingdings" panose="05000000000000000000" pitchFamily="2" charset="2"/>
              <a:buChar char="Ø"/>
            </a:pPr>
            <a:r>
              <a:rPr lang="en-GB" dirty="0"/>
              <a:t>Very fact dependent based on un-“</a:t>
            </a:r>
            <a:r>
              <a:rPr lang="en-GB" dirty="0" err="1"/>
              <a:t>boilerplated</a:t>
            </a:r>
            <a:r>
              <a:rPr lang="en-GB" dirty="0"/>
              <a:t>” communications on discretionary increase (NB: Prudential case – </a:t>
            </a:r>
            <a:r>
              <a:rPr lang="en-GB" i="1" dirty="0"/>
              <a:t>Prudential Staff Pensions v. Prudential Assurance</a:t>
            </a:r>
            <a:r>
              <a:rPr lang="en-GB" dirty="0"/>
              <a:t> [2001] EWHC 960: </a:t>
            </a:r>
            <a:r>
              <a:rPr lang="en-GB" dirty="0">
                <a:hlinkClick r:id="rId6"/>
              </a:rPr>
              <a:t>https://</a:t>
            </a:r>
            <a:r>
              <a:rPr lang="en-GB" dirty="0" err="1">
                <a:hlinkClick r:id="rId6"/>
              </a:rPr>
              <a:t>knyvet.bailii.org</a:t>
            </a:r>
            <a:r>
              <a:rPr lang="en-GB" dirty="0">
                <a:hlinkClick r:id="rId6"/>
              </a:rPr>
              <a:t>/ew/cases/EWHC/Ch/2011/960.html</a:t>
            </a:r>
            <a:r>
              <a:rPr lang="en-GB" dirty="0"/>
              <a:t> )</a:t>
            </a:r>
            <a:endParaRPr lang="en-GB" i="1" dirty="0"/>
          </a:p>
        </p:txBody>
      </p:sp>
    </p:spTree>
    <p:extLst>
      <p:ext uri="{BB962C8B-B14F-4D97-AF65-F5344CB8AC3E}">
        <p14:creationId xmlns:p14="http://schemas.microsoft.com/office/powerpoint/2010/main" val="34235198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Using surplus to provide benefits for future service: USA</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a:bodyPr>
          <a:lstStyle/>
          <a:p>
            <a:r>
              <a:rPr lang="en-GB" dirty="0"/>
              <a:t>US: Use of surplus to provide future service benefits by re-opening closed pension plan:</a:t>
            </a:r>
          </a:p>
          <a:p>
            <a:pPr lvl="1">
              <a:buFont typeface="Wingdings" panose="05000000000000000000" pitchFamily="2" charset="2"/>
              <a:buChar char="Ø"/>
            </a:pPr>
            <a:r>
              <a:rPr lang="en-GB" dirty="0"/>
              <a:t>IBM reopened its DB plan to include a cash balance component replacing employer contributions it previously made to its US DC plan</a:t>
            </a:r>
          </a:p>
          <a:p>
            <a:pPr lvl="1">
              <a:buFont typeface="Wingdings" panose="05000000000000000000" pitchFamily="2" charset="2"/>
              <a:buChar char="Ø"/>
            </a:pPr>
            <a:r>
              <a:rPr lang="en-GB" dirty="0"/>
              <a:t>Open question whether this may represent the start of a trend based on HR considerations (or given the annuitization lawsuits, litigation risks) or if it is merely opportunistic use of the plan’s $3.6 billion surplus (that IBM cannot access to fund DC plan contributions or receive without a significant reversion tax)</a:t>
            </a:r>
          </a:p>
          <a:p>
            <a:pPr lvl="1">
              <a:buFont typeface="Wingdings" panose="05000000000000000000" pitchFamily="2" charset="2"/>
              <a:buChar char="Ø"/>
            </a:pPr>
            <a:r>
              <a:rPr lang="en-GB" dirty="0"/>
              <a:t>Publicly available information indicates that IBM will save over $500 million annually by use of the DB surplus to fund cash balance contributions</a:t>
            </a:r>
          </a:p>
        </p:txBody>
      </p:sp>
    </p:spTree>
    <p:extLst>
      <p:ext uri="{BB962C8B-B14F-4D97-AF65-F5344CB8AC3E}">
        <p14:creationId xmlns:p14="http://schemas.microsoft.com/office/powerpoint/2010/main" val="3719917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571A4-7A63-B561-EC63-C73A974435D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471BC82-A9DD-AF21-731E-FBF2FD764697}"/>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A24B726-5BBA-863E-C381-11DAA6CA04F6}"/>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763217FD-1AD9-5822-6C51-9A36366CE14A}"/>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4D9C7025-12DC-B610-89F3-70A580930F3E}"/>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3C230FAD-7DCF-54C7-CB8B-E4783DE04B76}"/>
              </a:ext>
            </a:extLst>
          </p:cNvPr>
          <p:cNvSpPr>
            <a:spLocks noGrp="1"/>
          </p:cNvSpPr>
          <p:nvPr>
            <p:ph type="title"/>
          </p:nvPr>
        </p:nvSpPr>
        <p:spPr/>
        <p:txBody>
          <a:bodyPr/>
          <a:lstStyle/>
          <a:p>
            <a:pPr algn="ctr"/>
            <a:r>
              <a:rPr lang="en-GB" dirty="0"/>
              <a:t>Any questions</a:t>
            </a:r>
          </a:p>
        </p:txBody>
      </p:sp>
      <p:sp>
        <p:nvSpPr>
          <p:cNvPr id="3" name="Text Placeholder 2">
            <a:extLst>
              <a:ext uri="{FF2B5EF4-FFF2-40B4-BE49-F238E27FC236}">
                <a16:creationId xmlns:a16="http://schemas.microsoft.com/office/drawing/2014/main" id="{ED94B870-6B35-333C-6EFB-972B68B42CDE}"/>
              </a:ext>
            </a:extLst>
          </p:cNvPr>
          <p:cNvSpPr>
            <a:spLocks noGrp="1"/>
          </p:cNvSpPr>
          <p:nvPr>
            <p:ph type="body" idx="1"/>
          </p:nvPr>
        </p:nvSpPr>
        <p:spPr>
          <a:xfrm>
            <a:off x="831850" y="6032132"/>
            <a:ext cx="403174" cy="57518"/>
          </a:xfrm>
        </p:spPr>
        <p:txBody>
          <a:bodyPr>
            <a:normAutofit fontScale="25000" lnSpcReduction="20000"/>
          </a:bodyPr>
          <a:lstStyle/>
          <a:p>
            <a:r>
              <a:rPr lang="en-GB" dirty="0"/>
              <a:t>x</a:t>
            </a:r>
          </a:p>
        </p:txBody>
      </p:sp>
    </p:spTree>
    <p:extLst>
      <p:ext uri="{BB962C8B-B14F-4D97-AF65-F5344CB8AC3E}">
        <p14:creationId xmlns:p14="http://schemas.microsoft.com/office/powerpoint/2010/main" val="9347572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4D89DD-3E9F-04FF-56CB-1846AA1944A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FB78B34-6584-B896-31A9-4ECB48C9A520}"/>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39B92ECB-D864-0AD6-FF36-806AA99B2D26}"/>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EF0F13BD-05C2-C01A-863C-1454DB05998F}"/>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92511155-A4A2-3E38-68B9-E95A400EFC63}"/>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60F2C033-EFC8-F726-50B3-CA052192A628}"/>
              </a:ext>
            </a:extLst>
          </p:cNvPr>
          <p:cNvSpPr>
            <a:spLocks noGrp="1"/>
          </p:cNvSpPr>
          <p:nvPr>
            <p:ph type="title"/>
          </p:nvPr>
        </p:nvSpPr>
        <p:spPr/>
        <p:txBody>
          <a:bodyPr/>
          <a:lstStyle/>
          <a:p>
            <a:r>
              <a:rPr lang="en-GB" dirty="0"/>
              <a:t>Contacts</a:t>
            </a:r>
          </a:p>
        </p:txBody>
      </p:sp>
      <p:sp>
        <p:nvSpPr>
          <p:cNvPr id="3" name="Content Placeholder 2">
            <a:extLst>
              <a:ext uri="{FF2B5EF4-FFF2-40B4-BE49-F238E27FC236}">
                <a16:creationId xmlns:a16="http://schemas.microsoft.com/office/drawing/2014/main" id="{3A7A219C-BC0A-5985-CCD4-483245B03A71}"/>
              </a:ext>
            </a:extLst>
          </p:cNvPr>
          <p:cNvSpPr>
            <a:spLocks noGrp="1"/>
          </p:cNvSpPr>
          <p:nvPr>
            <p:ph idx="1"/>
          </p:nvPr>
        </p:nvSpPr>
        <p:spPr/>
        <p:txBody>
          <a:bodyPr>
            <a:normAutofit fontScale="85000" lnSpcReduction="20000"/>
          </a:bodyPr>
          <a:lstStyle/>
          <a:p>
            <a:r>
              <a:rPr lang="en-GB" dirty="0"/>
              <a:t>Jurgen de </a:t>
            </a:r>
            <a:r>
              <a:rPr lang="en-GB" dirty="0" err="1"/>
              <a:t>Vreese</a:t>
            </a:r>
            <a:r>
              <a:rPr lang="en-GB" dirty="0"/>
              <a:t>, Lydian </a:t>
            </a:r>
            <a:br>
              <a:rPr lang="en-GB" dirty="0"/>
            </a:br>
            <a:r>
              <a:rPr lang="en-GB" dirty="0"/>
              <a:t>(</a:t>
            </a:r>
            <a:r>
              <a:rPr lang="en-GB" sz="1800" u="sng" dirty="0">
                <a:solidFill>
                  <a:srgbClr val="467886"/>
                </a:solidFill>
                <a:effectLst/>
                <a:latin typeface="Aptos" panose="020B0004020202020204" pitchFamily="34" charset="0"/>
                <a:ea typeface="Times New Roman" panose="02020603050405020304" pitchFamily="18" charset="0"/>
                <a:cs typeface="Aptos" panose="020B0004020202020204" pitchFamily="34" charset="0"/>
                <a:hlinkClick r:id="rId5"/>
              </a:rPr>
              <a:t>Jurgen.DeVreese@lydian.be</a:t>
            </a:r>
            <a:r>
              <a:rPr lang="en-GB" dirty="0"/>
              <a:t>)</a:t>
            </a:r>
          </a:p>
          <a:p>
            <a:pPr marL="0" indent="0">
              <a:buNone/>
            </a:pPr>
            <a:endParaRPr lang="en-GB" dirty="0"/>
          </a:p>
          <a:p>
            <a:r>
              <a:rPr lang="en-GB" dirty="0" err="1"/>
              <a:t>Auriane</a:t>
            </a:r>
            <a:r>
              <a:rPr lang="en-GB" dirty="0"/>
              <a:t> Damez, </a:t>
            </a:r>
            <a:r>
              <a:rPr lang="en-GB" dirty="0" err="1"/>
              <a:t>Fromont</a:t>
            </a:r>
            <a:r>
              <a:rPr lang="en-GB" dirty="0"/>
              <a:t> </a:t>
            </a:r>
            <a:r>
              <a:rPr lang="en-GB" dirty="0" err="1"/>
              <a:t>Briens</a:t>
            </a:r>
            <a:r>
              <a:rPr lang="en-GB" dirty="0"/>
              <a:t> </a:t>
            </a:r>
            <a:br>
              <a:rPr lang="en-GB" dirty="0"/>
            </a:br>
            <a:r>
              <a:rPr lang="en-GB" dirty="0"/>
              <a:t>(</a:t>
            </a:r>
            <a:r>
              <a:rPr lang="en-GB" sz="1800" u="sng" dirty="0" err="1">
                <a:solidFill>
                  <a:srgbClr val="467886"/>
                </a:solidFill>
                <a:latin typeface="Aptos" panose="020B0004020202020204" pitchFamily="34" charset="0"/>
                <a:hlinkClick r:id="rId6">
                  <a:extLst>
                    <a:ext uri="{A12FA001-AC4F-418D-AE19-62706E023703}">
                      <ahyp:hlinkClr xmlns:ahyp="http://schemas.microsoft.com/office/drawing/2018/hyperlinkcolor" val="tx"/>
                    </a:ext>
                  </a:extLst>
                </a:hlinkClick>
              </a:rPr>
              <a:t>auriane.damez@fromont</a:t>
            </a:r>
            <a:r>
              <a:rPr lang="en-GB" sz="1800" u="sng" dirty="0">
                <a:solidFill>
                  <a:srgbClr val="467886"/>
                </a:solidFill>
                <a:latin typeface="Aptos" panose="020B0004020202020204" pitchFamily="34" charset="0"/>
                <a:hlinkClick r:id="rId6">
                  <a:extLst>
                    <a:ext uri="{A12FA001-AC4F-418D-AE19-62706E023703}">
                      <ahyp:hlinkClr xmlns:ahyp="http://schemas.microsoft.com/office/drawing/2018/hyperlinkcolor" val="tx"/>
                    </a:ext>
                  </a:extLst>
                </a:hlinkClick>
              </a:rPr>
              <a:t>-briens.com</a:t>
            </a:r>
            <a:r>
              <a:rPr lang="en-GB" dirty="0"/>
              <a:t>)</a:t>
            </a:r>
          </a:p>
          <a:p>
            <a:endParaRPr lang="en-GB" dirty="0"/>
          </a:p>
          <a:p>
            <a:r>
              <a:rPr lang="en-GB" dirty="0"/>
              <a:t>Philip Bennett, Durham University Law School </a:t>
            </a:r>
            <a:br>
              <a:rPr lang="en-GB" dirty="0"/>
            </a:br>
            <a:r>
              <a:rPr lang="en-GB" dirty="0"/>
              <a:t>(</a:t>
            </a:r>
            <a:r>
              <a:rPr lang="en-GB" sz="1800" u="sng" dirty="0">
                <a:solidFill>
                  <a:srgbClr val="467886"/>
                </a:solidFill>
                <a:latin typeface="Aptos" panose="020B0004020202020204" pitchFamily="34" charset="0"/>
                <a:hlinkClick r:id="rId7">
                  <a:extLst>
                    <a:ext uri="{A12FA001-AC4F-418D-AE19-62706E023703}">
                      <ahyp:hlinkClr xmlns:ahyp="http://schemas.microsoft.com/office/drawing/2018/hyperlinkcolor" val="tx"/>
                    </a:ext>
                  </a:extLst>
                </a:hlinkClick>
              </a:rPr>
              <a:t>philip.f.bennett@durham.ac.uk</a:t>
            </a:r>
            <a:r>
              <a:rPr lang="en-GB" sz="2800" u="sng" dirty="0">
                <a:solidFill>
                  <a:srgbClr val="467886"/>
                </a:solidFill>
                <a:effectLst/>
                <a:latin typeface="Aptos" panose="020B0004020202020204" pitchFamily="34" charset="0"/>
                <a:ea typeface="Times New Roman" panose="02020603050405020304" pitchFamily="18" charset="0"/>
                <a:cs typeface="Aptos" panose="020B0004020202020204" pitchFamily="34" charset="0"/>
              </a:rPr>
              <a:t>)</a:t>
            </a:r>
          </a:p>
          <a:p>
            <a:endParaRPr lang="en-GB" sz="2800" dirty="0">
              <a:effectLst/>
              <a:latin typeface="Aptos" panose="020B0004020202020204" pitchFamily="34" charset="0"/>
              <a:ea typeface="Aptos" panose="020B0004020202020204" pitchFamily="34" charset="0"/>
              <a:cs typeface="Aptos" panose="020B0004020202020204" pitchFamily="34" charset="0"/>
            </a:endParaRPr>
          </a:p>
          <a:p>
            <a:r>
              <a:rPr lang="en-GB" dirty="0"/>
              <a:t>Dominic </a:t>
            </a:r>
            <a:r>
              <a:rPr lang="en-GB" dirty="0" err="1"/>
              <a:t>DeMatties</a:t>
            </a:r>
            <a:r>
              <a:rPr lang="en-GB" dirty="0"/>
              <a:t>, Thompson Hine LLP </a:t>
            </a:r>
            <a:br>
              <a:rPr lang="en-GB" dirty="0"/>
            </a:br>
            <a:r>
              <a:rPr lang="en-GB" dirty="0"/>
              <a:t>(</a:t>
            </a:r>
            <a:r>
              <a:rPr lang="en-GB" sz="1800" u="sng" dirty="0">
                <a:solidFill>
                  <a:srgbClr val="467886"/>
                </a:solidFill>
                <a:latin typeface="Aptos" panose="020B0004020202020204" pitchFamily="34" charset="0"/>
                <a:hlinkClick r:id="rId8">
                  <a:extLst>
                    <a:ext uri="{A12FA001-AC4F-418D-AE19-62706E023703}">
                      <ahyp:hlinkClr xmlns:ahyp="http://schemas.microsoft.com/office/drawing/2018/hyperlinkcolor" val="tx"/>
                    </a:ext>
                  </a:extLst>
                </a:hlinkClick>
              </a:rPr>
              <a:t>Dominic.DeMatties@thompsonhine.com</a:t>
            </a:r>
            <a:r>
              <a:rPr lang="en-GB" dirty="0"/>
              <a:t>)</a:t>
            </a:r>
          </a:p>
          <a:p>
            <a:endParaRPr lang="en-GB" dirty="0"/>
          </a:p>
          <a:p>
            <a:r>
              <a:rPr lang="en-GB" sz="1800" dirty="0">
                <a:effectLst/>
                <a:latin typeface="Aptos" panose="020B0004020202020204" pitchFamily="34" charset="0"/>
                <a:ea typeface="Times New Roman" panose="02020603050405020304" pitchFamily="18" charset="0"/>
                <a:cs typeface="Aptos" panose="020B0004020202020204" pitchFamily="34" charset="0"/>
              </a:rPr>
              <a:t> </a:t>
            </a:r>
            <a:endParaRPr lang="en-GB" sz="1800" dirty="0">
              <a:effectLst/>
              <a:latin typeface="Aptos" panose="020B0004020202020204" pitchFamily="34" charset="0"/>
              <a:ea typeface="Aptos" panose="020B0004020202020204" pitchFamily="34" charset="0"/>
              <a:cs typeface="Aptos" panose="020B0004020202020204" pitchFamily="34" charset="0"/>
            </a:endParaRPr>
          </a:p>
          <a:p>
            <a:endParaRPr lang="en-GB" dirty="0"/>
          </a:p>
        </p:txBody>
      </p:sp>
    </p:spTree>
    <p:extLst>
      <p:ext uri="{BB962C8B-B14F-4D97-AF65-F5344CB8AC3E}">
        <p14:creationId xmlns:p14="http://schemas.microsoft.com/office/powerpoint/2010/main" val="1519230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Setting the scene (cont’d)</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fontScale="92500" lnSpcReduction="20000"/>
          </a:bodyPr>
          <a:lstStyle/>
          <a:p>
            <a:r>
              <a:rPr lang="en-GB" dirty="0"/>
              <a:t>Must DB Plans be funded?</a:t>
            </a:r>
          </a:p>
          <a:p>
            <a:pPr lvl="1">
              <a:buFont typeface="Wingdings" panose="05000000000000000000" pitchFamily="2" charset="2"/>
              <a:buChar char="Ø"/>
            </a:pPr>
            <a:r>
              <a:rPr lang="en-GB" dirty="0"/>
              <a:t>Belgium:  Pillar 2, yes</a:t>
            </a:r>
          </a:p>
          <a:p>
            <a:pPr lvl="1">
              <a:buFont typeface="Wingdings" panose="05000000000000000000" pitchFamily="2" charset="2"/>
              <a:buChar char="Ø"/>
            </a:pPr>
            <a:r>
              <a:rPr lang="en-GB" dirty="0"/>
              <a:t>France:  Pillar 2 = No.  Pillar 3 = Yes</a:t>
            </a:r>
          </a:p>
          <a:p>
            <a:pPr lvl="1">
              <a:buFont typeface="Wingdings" panose="05000000000000000000" pitchFamily="2" charset="2"/>
              <a:buChar char="Ø"/>
            </a:pPr>
            <a:r>
              <a:rPr lang="en-GB" dirty="0"/>
              <a:t>UK:  Pillar 2, free market but private sector is usually funded for tax and security reasons – unfunded are executive top ups (UK ignores Article 8 of Directive 2008/94/EC for these unfunded plans)</a:t>
            </a:r>
          </a:p>
          <a:p>
            <a:pPr lvl="1">
              <a:buFont typeface="Wingdings" panose="05000000000000000000" pitchFamily="2" charset="2"/>
              <a:buChar char="Ø"/>
            </a:pPr>
            <a:r>
              <a:rPr lang="en-GB" dirty="0"/>
              <a:t>US:  Private sector, yes required by law (ERISA, Internal Revenue Code, and/or applicable state/local law), but with some limited exceptions (executive top ups)</a:t>
            </a:r>
          </a:p>
          <a:p>
            <a:r>
              <a:rPr lang="en-GB" dirty="0"/>
              <a:t>For Belgium, France and UK: Directive 2008/94/EC, Article 8 and associated ECJ decisions:</a:t>
            </a:r>
          </a:p>
          <a:p>
            <a:pPr lvl="1">
              <a:buFont typeface="Wingdings" panose="05000000000000000000" pitchFamily="2" charset="2"/>
              <a:buChar char="Ø"/>
            </a:pPr>
            <a:r>
              <a:rPr lang="en-GB" dirty="0"/>
              <a:t>Robins (C-278/05)</a:t>
            </a:r>
          </a:p>
          <a:p>
            <a:pPr lvl="1">
              <a:buFont typeface="Wingdings" panose="05000000000000000000" pitchFamily="2" charset="2"/>
              <a:buChar char="Ø"/>
            </a:pPr>
            <a:r>
              <a:rPr lang="en-GB" dirty="0"/>
              <a:t>Hogan (C-398/11)</a:t>
            </a:r>
          </a:p>
          <a:p>
            <a:pPr lvl="1">
              <a:buFont typeface="Wingdings" panose="05000000000000000000" pitchFamily="2" charset="2"/>
              <a:buChar char="Ø"/>
            </a:pPr>
            <a:r>
              <a:rPr lang="en-GB" dirty="0"/>
              <a:t>Hampshire (C-17/17)</a:t>
            </a:r>
          </a:p>
          <a:p>
            <a:pPr lvl="1">
              <a:buFont typeface="Wingdings" panose="05000000000000000000" pitchFamily="2" charset="2"/>
              <a:buChar char="Ø"/>
            </a:pPr>
            <a:r>
              <a:rPr lang="en-GB" dirty="0"/>
              <a:t>Bauer (C-168/18)</a:t>
            </a:r>
          </a:p>
          <a:p>
            <a:pPr marL="0" indent="0">
              <a:buNone/>
            </a:pPr>
            <a:endParaRPr lang="en-GB" dirty="0"/>
          </a:p>
        </p:txBody>
      </p:sp>
    </p:spTree>
    <p:extLst>
      <p:ext uri="{BB962C8B-B14F-4D97-AF65-F5344CB8AC3E}">
        <p14:creationId xmlns:p14="http://schemas.microsoft.com/office/powerpoint/2010/main" val="3048992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Setting the scene (cont’d)</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a:bodyPr>
          <a:lstStyle/>
          <a:p>
            <a:r>
              <a:rPr lang="en-GB" dirty="0"/>
              <a:t>Can the traumas for employers with funded DB plans in the 2008-2023 be solved with a pay as you go DB plan?</a:t>
            </a:r>
          </a:p>
          <a:p>
            <a:r>
              <a:rPr lang="en-GB" dirty="0"/>
              <a:t>What issues does such an alternative approach raise in calculating the contributions and benefits for an unfunded DB plan with a stabilisation “reserve fund”?</a:t>
            </a:r>
          </a:p>
          <a:p>
            <a:r>
              <a:rPr lang="en-GB" dirty="0"/>
              <a:t>Let’s look at the approach in France</a:t>
            </a:r>
          </a:p>
          <a:p>
            <a:pPr marL="0" indent="0">
              <a:buNone/>
            </a:pPr>
            <a:endParaRPr lang="en-GB" dirty="0"/>
          </a:p>
        </p:txBody>
      </p:sp>
    </p:spTree>
    <p:extLst>
      <p:ext uri="{BB962C8B-B14F-4D97-AF65-F5344CB8AC3E}">
        <p14:creationId xmlns:p14="http://schemas.microsoft.com/office/powerpoint/2010/main" val="2135305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571A4-7A63-B561-EC63-C73A974435D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471BC82-A9DD-AF21-731E-FBF2FD764697}"/>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A24B726-5BBA-863E-C381-11DAA6CA04F6}"/>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763217FD-1AD9-5822-6C51-9A36366CE14A}"/>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4D9C7025-12DC-B610-89F3-70A580930F3E}"/>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3C230FAD-7DCF-54C7-CB8B-E4783DE04B76}"/>
              </a:ext>
            </a:extLst>
          </p:cNvPr>
          <p:cNvSpPr>
            <a:spLocks noGrp="1"/>
          </p:cNvSpPr>
          <p:nvPr>
            <p:ph type="title"/>
          </p:nvPr>
        </p:nvSpPr>
        <p:spPr/>
        <p:txBody>
          <a:bodyPr/>
          <a:lstStyle/>
          <a:p>
            <a:r>
              <a:rPr lang="en-GB" dirty="0"/>
              <a:t>II.	Pillar 2 and Pillar 3 pensions in France: A different approach</a:t>
            </a:r>
          </a:p>
        </p:txBody>
      </p:sp>
      <p:sp>
        <p:nvSpPr>
          <p:cNvPr id="3" name="Text Placeholder 2">
            <a:extLst>
              <a:ext uri="{FF2B5EF4-FFF2-40B4-BE49-F238E27FC236}">
                <a16:creationId xmlns:a16="http://schemas.microsoft.com/office/drawing/2014/main" id="{ED94B870-6B35-333C-6EFB-972B68B42CDE}"/>
              </a:ext>
            </a:extLst>
          </p:cNvPr>
          <p:cNvSpPr>
            <a:spLocks noGrp="1"/>
          </p:cNvSpPr>
          <p:nvPr>
            <p:ph type="body" idx="1"/>
          </p:nvPr>
        </p:nvSpPr>
        <p:spPr>
          <a:xfrm flipH="1" flipV="1">
            <a:off x="-112200" y="6330863"/>
            <a:ext cx="660043" cy="94164"/>
          </a:xfrm>
        </p:spPr>
        <p:txBody>
          <a:bodyPr>
            <a:normAutofit fontScale="25000" lnSpcReduction="20000"/>
          </a:bodyPr>
          <a:lstStyle/>
          <a:p>
            <a:r>
              <a:rPr lang="en-GB" dirty="0"/>
              <a:t>x</a:t>
            </a:r>
          </a:p>
        </p:txBody>
      </p:sp>
    </p:spTree>
    <p:extLst>
      <p:ext uri="{BB962C8B-B14F-4D97-AF65-F5344CB8AC3E}">
        <p14:creationId xmlns:p14="http://schemas.microsoft.com/office/powerpoint/2010/main" val="2108512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The pension system in France</a:t>
            </a:r>
          </a:p>
        </p:txBody>
      </p:sp>
      <p:sp>
        <p:nvSpPr>
          <p:cNvPr id="6" name="Content Placeholder 5">
            <a:extLst>
              <a:ext uri="{FF2B5EF4-FFF2-40B4-BE49-F238E27FC236}">
                <a16:creationId xmlns:a16="http://schemas.microsoft.com/office/drawing/2014/main" id="{70646363-50FF-12C9-42CA-107CB811C58D}"/>
              </a:ext>
            </a:extLst>
          </p:cNvPr>
          <p:cNvSpPr>
            <a:spLocks noGrp="1"/>
          </p:cNvSpPr>
          <p:nvPr>
            <p:ph idx="1"/>
          </p:nvPr>
        </p:nvSpPr>
        <p:spPr/>
        <p:txBody>
          <a:bodyPr/>
          <a:lstStyle/>
          <a:p>
            <a:endParaRPr lang="en-GB" dirty="0"/>
          </a:p>
        </p:txBody>
      </p:sp>
      <p:graphicFrame>
        <p:nvGraphicFramePr>
          <p:cNvPr id="10" name="Diagramme 1">
            <a:extLst>
              <a:ext uri="{FF2B5EF4-FFF2-40B4-BE49-F238E27FC236}">
                <a16:creationId xmlns:a16="http://schemas.microsoft.com/office/drawing/2014/main" id="{AF2F75A8-9C88-2E3C-CEAD-3DA0DD62AF84}"/>
              </a:ext>
            </a:extLst>
          </p:cNvPr>
          <p:cNvGraphicFramePr>
            <a:graphicFrameLocks/>
          </p:cNvGraphicFramePr>
          <p:nvPr>
            <p:extLst>
              <p:ext uri="{D42A27DB-BD31-4B8C-83A1-F6EECF244321}">
                <p14:modId xmlns:p14="http://schemas.microsoft.com/office/powerpoint/2010/main" val="2222686893"/>
              </p:ext>
            </p:extLst>
          </p:nvPr>
        </p:nvGraphicFramePr>
        <p:xfrm>
          <a:off x="838201" y="1825625"/>
          <a:ext cx="10515600" cy="450373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33578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0708C-5464-D276-F6C2-49400329F50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4F010D-9868-02DC-73B6-A3724E341E2E}"/>
              </a:ext>
            </a:extLst>
          </p:cNvPr>
          <p:cNvPicPr>
            <a:picLocks noGrp="1" noRot="1" noChangeAspect="1" noMove="1" noResize="1" noEditPoints="1" noAdjustHandles="1" noChangeArrowheads="1" noChangeShapeType="1" noCrop="1"/>
          </p:cNvPicPr>
          <p:nvPr/>
        </p:nvPicPr>
        <p:blipFill rotWithShape="1">
          <a:blip r:embed="rId2"/>
          <a:srcRect l="1114" t="15059" r="2305" b="50000"/>
          <a:stretch/>
        </p:blipFill>
        <p:spPr>
          <a:xfrm>
            <a:off x="0" y="0"/>
            <a:ext cx="12192000" cy="339767"/>
          </a:xfrm>
          <a:prstGeom prst="rect">
            <a:avLst/>
          </a:prstGeom>
        </p:spPr>
      </p:pic>
      <p:pic>
        <p:nvPicPr>
          <p:cNvPr id="7" name="Picture 6">
            <a:extLst>
              <a:ext uri="{FF2B5EF4-FFF2-40B4-BE49-F238E27FC236}">
                <a16:creationId xmlns:a16="http://schemas.microsoft.com/office/drawing/2014/main" id="{231B754E-8B85-57C5-15DC-84E85A8BA5F4}"/>
              </a:ext>
            </a:extLst>
          </p:cNvPr>
          <p:cNvPicPr>
            <a:picLocks noGrp="1" noRot="1" noChangeAspect="1" noMove="1" noResize="1" noEditPoints="1" noAdjustHandles="1" noChangeArrowheads="1" noChangeShapeType="1" noCrop="1"/>
          </p:cNvPicPr>
          <p:nvPr/>
        </p:nvPicPr>
        <p:blipFill rotWithShape="1">
          <a:blip r:embed="rId3"/>
          <a:srcRect l="1530" t="16833" r="1162" b="28571"/>
          <a:stretch/>
        </p:blipFill>
        <p:spPr>
          <a:xfrm>
            <a:off x="0" y="6438899"/>
            <a:ext cx="12192000" cy="444501"/>
          </a:xfrm>
          <a:prstGeom prst="rect">
            <a:avLst/>
          </a:prstGeom>
        </p:spPr>
      </p:pic>
      <p:pic>
        <p:nvPicPr>
          <p:cNvPr id="8" name="Picture 7">
            <a:extLst>
              <a:ext uri="{FF2B5EF4-FFF2-40B4-BE49-F238E27FC236}">
                <a16:creationId xmlns:a16="http://schemas.microsoft.com/office/drawing/2014/main" id="{B52D68AB-2A23-90D0-A0B9-1B0B05CC7861}"/>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Lst>
          </a:blip>
          <a:stretch>
            <a:fillRect/>
          </a:stretch>
        </p:blipFill>
        <p:spPr>
          <a:xfrm>
            <a:off x="11004550" y="5466080"/>
            <a:ext cx="775970" cy="497840"/>
          </a:xfrm>
          <a:prstGeom prst="rect">
            <a:avLst/>
          </a:prstGeom>
        </p:spPr>
      </p:pic>
      <p:sp>
        <p:nvSpPr>
          <p:cNvPr id="9" name="TextBox 8">
            <a:extLst>
              <a:ext uri="{FF2B5EF4-FFF2-40B4-BE49-F238E27FC236}">
                <a16:creationId xmlns:a16="http://schemas.microsoft.com/office/drawing/2014/main" id="{34C0AC71-76FD-6DB8-9603-53E7BA0CEB69}"/>
              </a:ext>
            </a:extLst>
          </p:cNvPr>
          <p:cNvSpPr txBox="1">
            <a:spLocks noGrp="1" noRot="1" noMove="1" noResize="1" noEditPoints="1" noAdjustHandles="1" noChangeArrowheads="1" noChangeShapeType="1"/>
          </p:cNvSpPr>
          <p:nvPr/>
        </p:nvSpPr>
        <p:spPr>
          <a:xfrm>
            <a:off x="9004300" y="6032132"/>
            <a:ext cx="3416300" cy="338554"/>
          </a:xfrm>
          <a:prstGeom prst="rect">
            <a:avLst/>
          </a:prstGeom>
          <a:noFill/>
        </p:spPr>
        <p:txBody>
          <a:bodyPr wrap="square" rtlCol="0">
            <a:spAutoFit/>
          </a:bodyPr>
          <a:lstStyle/>
          <a:p>
            <a:r>
              <a:rPr lang="en-US" sz="1600" dirty="0">
                <a:solidFill>
                  <a:srgbClr val="024465"/>
                </a:solidFill>
                <a:latin typeface="Calibri" panose="020F0502020204030204" pitchFamily="34" charset="0"/>
                <a:cs typeface="Calibri" panose="020F0502020204030204" pitchFamily="34" charset="0"/>
              </a:rPr>
              <a:t>2024 Biennial IPEBLA Conference</a:t>
            </a:r>
          </a:p>
        </p:txBody>
      </p:sp>
      <p:sp>
        <p:nvSpPr>
          <p:cNvPr id="2" name="Title 1">
            <a:extLst>
              <a:ext uri="{FF2B5EF4-FFF2-40B4-BE49-F238E27FC236}">
                <a16:creationId xmlns:a16="http://schemas.microsoft.com/office/drawing/2014/main" id="{434770E9-B8CE-32CB-D998-4989F6761FCF}"/>
              </a:ext>
            </a:extLst>
          </p:cNvPr>
          <p:cNvSpPr>
            <a:spLocks noGrp="1"/>
          </p:cNvSpPr>
          <p:nvPr>
            <p:ph type="title"/>
          </p:nvPr>
        </p:nvSpPr>
        <p:spPr/>
        <p:txBody>
          <a:bodyPr/>
          <a:lstStyle/>
          <a:p>
            <a:r>
              <a:rPr lang="en-GB" dirty="0"/>
              <a:t>The pension system in France (cont’d)</a:t>
            </a:r>
          </a:p>
        </p:txBody>
      </p:sp>
      <p:sp>
        <p:nvSpPr>
          <p:cNvPr id="3" name="Content Placeholder 2">
            <a:extLst>
              <a:ext uri="{FF2B5EF4-FFF2-40B4-BE49-F238E27FC236}">
                <a16:creationId xmlns:a16="http://schemas.microsoft.com/office/drawing/2014/main" id="{0B82E224-2C3D-5670-2386-66D83DE00B94}"/>
              </a:ext>
            </a:extLst>
          </p:cNvPr>
          <p:cNvSpPr>
            <a:spLocks noGrp="1"/>
          </p:cNvSpPr>
          <p:nvPr>
            <p:ph idx="1"/>
          </p:nvPr>
        </p:nvSpPr>
        <p:spPr/>
        <p:txBody>
          <a:bodyPr>
            <a:normAutofit fontScale="85000" lnSpcReduction="20000"/>
          </a:bodyPr>
          <a:lstStyle/>
          <a:p>
            <a:r>
              <a:rPr lang="en-GB" dirty="0"/>
              <a:t>More than 30 Pillar 1 and Pillar 2 pension schemes in France for different occupations and professions with compulsory contributions and membership</a:t>
            </a:r>
          </a:p>
          <a:p>
            <a:r>
              <a:rPr lang="en-GB" dirty="0"/>
              <a:t>In 2023, pension system reform unified few schemes – to continued …</a:t>
            </a:r>
          </a:p>
          <a:p>
            <a:r>
              <a:rPr lang="en-GB" dirty="0"/>
              <a:t>Pillar 2 pensions are pay as you go (unfunded except for any buffer or smoothing fund) with compulsory membership and contributions. </a:t>
            </a:r>
          </a:p>
          <a:p>
            <a:r>
              <a:rPr lang="en-GB" dirty="0"/>
              <a:t>IORP Directive (Directive 2003/41/EC replaced by Directive 2016/2341) does not apply to pay as you go schemes (Article 2(2)(c))</a:t>
            </a:r>
          </a:p>
          <a:p>
            <a:r>
              <a:rPr lang="en-GB" dirty="0"/>
              <a:t>Article 8 of Directive 2008/94/EC</a:t>
            </a:r>
            <a:r>
              <a:rPr lang="en-GB" i="1" dirty="0"/>
              <a:t> </a:t>
            </a:r>
            <a:r>
              <a:rPr lang="en-GB" dirty="0"/>
              <a:t>does not apply. The AGIRC ARRCO agreement (national </a:t>
            </a:r>
            <a:r>
              <a:rPr lang="fr-FR" dirty="0"/>
              <a:t>inter-occupational agreement </a:t>
            </a:r>
            <a:r>
              <a:rPr lang="fr-FR" dirty="0" err="1"/>
              <a:t>17th</a:t>
            </a:r>
            <a:r>
              <a:rPr lang="fr-FR" dirty="0"/>
              <a:t> </a:t>
            </a:r>
            <a:r>
              <a:rPr lang="en-GB" dirty="0"/>
              <a:t>November, </a:t>
            </a:r>
            <a:r>
              <a:rPr lang="fr-FR" dirty="0"/>
              <a:t>2017 </a:t>
            </a:r>
            <a:r>
              <a:rPr lang="en-GB" dirty="0"/>
              <a:t>article 55</a:t>
            </a:r>
            <a:r>
              <a:rPr lang="fr-FR" dirty="0"/>
              <a:t>)</a:t>
            </a:r>
            <a:r>
              <a:rPr lang="en-GB" dirty="0"/>
              <a:t> ensures that non-payment of contributions does not affect employees’ benefit entitlement (</a:t>
            </a:r>
            <a:r>
              <a:rPr lang="en-US" dirty="0"/>
              <a:t>so far as the employees’ contributions have been deducted at source from the remuneration paid and working period must have been validated by the basic scheme)</a:t>
            </a:r>
            <a:r>
              <a:rPr lang="en-GB" dirty="0"/>
              <a:t> </a:t>
            </a:r>
          </a:p>
        </p:txBody>
      </p:sp>
    </p:spTree>
    <p:extLst>
      <p:ext uri="{BB962C8B-B14F-4D97-AF65-F5344CB8AC3E}">
        <p14:creationId xmlns:p14="http://schemas.microsoft.com/office/powerpoint/2010/main" val="8017019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1 6 " ? > < p r o p e r t i e s   x m l n s = " h t t p : / / w w w . i m a n a g e . c o m / w o r k / x m l s c h e m a " >  
     < d o c u m e n t i d > U S E R F I L E S ! 7 4 9 3 6 6 . 1 < / d o c u m e n t i d >  
     < s e n d e r i d > J U R G E N . D E V R E E S E @ L Y D I A N . B E < / s e n d e r i d >  
     < s e n d e r e m a i l > J U R G E N . D E V R E E S E @ L Y D I A N . B E < / s e n d e r e m a i l >  
     < l a s t m o d i f i e d > 2 0 2 4 - 0 5 - 0 3 T 1 8 : 1 3 : 2 1 . 0 0 0 0 0 0 0 + 0 2 : 0 0 < / l a s t m o d i f i e d >  
     < d a t a b a s e > U S E R F I L E S < / d a t a b a s e >  
 < / 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DC7D48157484748A199ACACBD8E9F08" ma:contentTypeVersion="15" ma:contentTypeDescription="Create a new document." ma:contentTypeScope="" ma:versionID="a439fbeff5fa08334a2873d5fb62f7c3">
  <xsd:schema xmlns:xsd="http://www.w3.org/2001/XMLSchema" xmlns:xs="http://www.w3.org/2001/XMLSchema" xmlns:p="http://schemas.microsoft.com/office/2006/metadata/properties" xmlns:ns2="9c9004a1-997b-4284-ab12-4d6ae9ae0fba" xmlns:ns3="c1a83556-0ce7-40c9-8fbf-0b6546597522" targetNamespace="http://schemas.microsoft.com/office/2006/metadata/properties" ma:root="true" ma:fieldsID="0977906d2f13eadfbdb14350e1f90743" ns2:_="" ns3:_="">
    <xsd:import namespace="9c9004a1-997b-4284-ab12-4d6ae9ae0fba"/>
    <xsd:import namespace="c1a83556-0ce7-40c9-8fbf-0b654659752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9004a1-997b-4284-ab12-4d6ae9ae0fb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5d0a3d3-26e3-4438-bee1-aabab164233b}" ma:internalName="TaxCatchAll" ma:showField="CatchAllData" ma:web="9c9004a1-997b-4284-ab12-4d6ae9ae0fb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a83556-0ce7-40c9-8fbf-0b654659752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651d785-cc9b-461e-a4c9-c589c330ffeb"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89A35E-E137-4BBC-89E1-F7497DED13BE}">
  <ds:schemaRefs>
    <ds:schemaRef ds:uri="http://www.imanage.com/work/xmlschema"/>
  </ds:schemaRefs>
</ds:datastoreItem>
</file>

<file path=customXml/itemProps2.xml><?xml version="1.0" encoding="utf-8"?>
<ds:datastoreItem xmlns:ds="http://schemas.openxmlformats.org/officeDocument/2006/customXml" ds:itemID="{3DC1DA58-DF3F-495F-BF8C-2DAAB71E5D45}"/>
</file>

<file path=customXml/itemProps3.xml><?xml version="1.0" encoding="utf-8"?>
<ds:datastoreItem xmlns:ds="http://schemas.openxmlformats.org/officeDocument/2006/customXml" ds:itemID="{588B8D1B-37FD-485A-9F7A-7BA66659454A}"/>
</file>

<file path=docProps/app.xml><?xml version="1.0" encoding="utf-8"?>
<Properties xmlns="http://schemas.openxmlformats.org/officeDocument/2006/extended-properties" xmlns:vt="http://schemas.openxmlformats.org/officeDocument/2006/docPropsVTypes">
  <TotalTime>889</TotalTime>
  <Words>4930</Words>
  <Application>Microsoft Office PowerPoint</Application>
  <PresentationFormat>Widescreen</PresentationFormat>
  <Paragraphs>421</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Workshop 16 Current topics in DB Pension Plan Funding</vt:lpstr>
      <vt:lpstr>Today we are covering:</vt:lpstr>
      <vt:lpstr>I.  Some background and context</vt:lpstr>
      <vt:lpstr>Setting the scene</vt:lpstr>
      <vt:lpstr>Setting the scene (cont’d)</vt:lpstr>
      <vt:lpstr>Setting the scene (cont’d)</vt:lpstr>
      <vt:lpstr>II. Pillar 2 and Pillar 3 pensions in France: A different approach</vt:lpstr>
      <vt:lpstr>The pension system in France</vt:lpstr>
      <vt:lpstr>The pension system in France (cont’d)</vt:lpstr>
      <vt:lpstr>Pillar 3 pensions in France </vt:lpstr>
      <vt:lpstr> AGIRC/ARRCO: Some details</vt:lpstr>
      <vt:lpstr>How are AGIRC/ARRCO contributions calculated?</vt:lpstr>
      <vt:lpstr> How are AGIRC/ARRCO pension points calculated?: Point calculation rates Source: https://www.cleiss.fr/docs/regimes/regime_france/an_3.html </vt:lpstr>
      <vt:lpstr> AGIRC/ARRCO: Calculation of points obtained each year</vt:lpstr>
      <vt:lpstr>How is your AGIRC/ARRCO pension calculated?:</vt:lpstr>
      <vt:lpstr>Simplified example </vt:lpstr>
      <vt:lpstr> AGIRC/ARRCO ? Some additional considerations </vt:lpstr>
      <vt:lpstr>AGIRC/ARRCO: Safety valves</vt:lpstr>
      <vt:lpstr>III. Impact of very rapid increases in discount rates on DB scheme funding</vt:lpstr>
      <vt:lpstr>Discount rates</vt:lpstr>
      <vt:lpstr>Discount rates for funding purposes</vt:lpstr>
      <vt:lpstr>Discount rates for funding purposes (Cont’d)</vt:lpstr>
      <vt:lpstr>Discount rates for funding purposes (cont’d)</vt:lpstr>
      <vt:lpstr>Changes in interest rates on 10 year Government Bonds in the 2 years from January 2022</vt:lpstr>
      <vt:lpstr>Changes in interest rates in the 2 years from January 2022: Impact on DB plan funding </vt:lpstr>
      <vt:lpstr>IV. Liability for deficits </vt:lpstr>
      <vt:lpstr>Employer liability for deficit: DB Pillar 2 private sector funded plans (Pillar 3 for France)</vt:lpstr>
      <vt:lpstr>Employer liability for deficit in these plans (cont’d)</vt:lpstr>
      <vt:lpstr>Employer liability for deficit in these plans (cont’d)</vt:lpstr>
      <vt:lpstr>V. LDI and LLDI: A search for stability and affordability</vt:lpstr>
      <vt:lpstr>LDI and LLDI:  A search for stability and affordability</vt:lpstr>
      <vt:lpstr>Example of LDI</vt:lpstr>
      <vt:lpstr>LDI: Some legal issues</vt:lpstr>
      <vt:lpstr>LLDI: Some legal issues</vt:lpstr>
      <vt:lpstr>LLDI: Some legal issues</vt:lpstr>
      <vt:lpstr>LLDI: Some legal issues (cont’d)</vt:lpstr>
      <vt:lpstr>VI. Using funding surplus to derisk with an insurance company </vt:lpstr>
      <vt:lpstr>Using funding surplus to derisk with an insurance company</vt:lpstr>
      <vt:lpstr>Using funding surplus to derisk with an insurance company</vt:lpstr>
      <vt:lpstr>VII. Issues arising from insolvency of insurance company</vt:lpstr>
      <vt:lpstr>Issues arising from insolvency of insurance company: Belgium and France</vt:lpstr>
      <vt:lpstr>Issues arising from insolvency of insurance company: USA</vt:lpstr>
      <vt:lpstr>Issues arising from insolvency of insurance company: UK</vt:lpstr>
      <vt:lpstr>VIII. Using surplus to provide benefits for future service </vt:lpstr>
      <vt:lpstr>Using surplus to provide benefits for future service: Belgium and France</vt:lpstr>
      <vt:lpstr>Using surplus to provide benefits for future service: UK </vt:lpstr>
      <vt:lpstr>Using surplus to provide benefits for future service: USA</vt:lpstr>
      <vt:lpstr>Any questions</vt:lpstr>
      <vt:lpstr>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DAMEZ Auriane</dc:creator>
  <cp:lastModifiedBy>Philip Bennett</cp:lastModifiedBy>
  <cp:revision>31</cp:revision>
  <cp:lastPrinted>2024-05-06T08:04:24Z</cp:lastPrinted>
  <dcterms:created xsi:type="dcterms:W3CDTF">1900-01-01T05:00:00Z</dcterms:created>
  <dcterms:modified xsi:type="dcterms:W3CDTF">2024-06-25T12:18:31Z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07c798e-64a3-4e31-92d2-d35bb8a9dfbe_Enabled">
    <vt:lpwstr>true</vt:lpwstr>
  </property>
  <property fmtid="{D5CDD505-2E9C-101B-9397-08002B2CF9AE}" pid="3" name="MSIP_Label_307c798e-64a3-4e31-92d2-d35bb8a9dfbe_SetDate">
    <vt:lpwstr>2024-05-03T16:13:21Z</vt:lpwstr>
  </property>
  <property fmtid="{D5CDD505-2E9C-101B-9397-08002B2CF9AE}" pid="4" name="MSIP_Label_307c798e-64a3-4e31-92d2-d35bb8a9dfbe_Method">
    <vt:lpwstr>Standard</vt:lpwstr>
  </property>
  <property fmtid="{D5CDD505-2E9C-101B-9397-08002B2CF9AE}" pid="5" name="MSIP_Label_307c798e-64a3-4e31-92d2-d35bb8a9dfbe_Name">
    <vt:lpwstr>Limited distribution</vt:lpwstr>
  </property>
  <property fmtid="{D5CDD505-2E9C-101B-9397-08002B2CF9AE}" pid="6" name="MSIP_Label_307c798e-64a3-4e31-92d2-d35bb8a9dfbe_SiteId">
    <vt:lpwstr>f8d24231-86cb-403c-ab3e-341c81cceb18</vt:lpwstr>
  </property>
  <property fmtid="{D5CDD505-2E9C-101B-9397-08002B2CF9AE}" pid="7" name="MSIP_Label_307c798e-64a3-4e31-92d2-d35bb8a9dfbe_ActionId">
    <vt:lpwstr>390336b8-6b98-4c8d-9876-e8ca24f8ec1c</vt:lpwstr>
  </property>
  <property fmtid="{D5CDD505-2E9C-101B-9397-08002B2CF9AE}" pid="8" name="MSIP_Label_307c798e-64a3-4e31-92d2-d35bb8a9dfbe_ContentBits">
    <vt:lpwstr>3</vt:lpwstr>
  </property>
  <property fmtid="{D5CDD505-2E9C-101B-9397-08002B2CF9AE}" pid="9" name="ClassificationContentMarkingFooterLocations">
    <vt:lpwstr>Office Theme:8</vt:lpwstr>
  </property>
  <property fmtid="{D5CDD505-2E9C-101B-9397-08002B2CF9AE}" pid="10" name="ClassificationContentMarkingFooterText">
    <vt:lpwstr>- Limited distribution -</vt:lpwstr>
  </property>
</Properties>
</file>