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260" r:id="rId4"/>
    <p:sldId id="258" r:id="rId5"/>
    <p:sldId id="263" r:id="rId6"/>
    <p:sldId id="282" r:id="rId7"/>
    <p:sldId id="281" r:id="rId8"/>
    <p:sldId id="271" r:id="rId9"/>
    <p:sldId id="283" r:id="rId10"/>
    <p:sldId id="273" r:id="rId11"/>
    <p:sldId id="277" r:id="rId12"/>
    <p:sldId id="287" r:id="rId13"/>
    <p:sldId id="266" r:id="rId14"/>
    <p:sldId id="267" r:id="rId15"/>
    <p:sldId id="278" r:id="rId16"/>
    <p:sldId id="276" r:id="rId17"/>
    <p:sldId id="275" r:id="rId18"/>
    <p:sldId id="279" r:id="rId19"/>
    <p:sldId id="284" r:id="rId20"/>
    <p:sldId id="286" r:id="rId21"/>
    <p:sldId id="298" r:id="rId22"/>
    <p:sldId id="300" r:id="rId23"/>
    <p:sldId id="301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95" autoAdjust="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D7E3-B94C-420D-8938-7260E4D250D3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B2FEB-77B0-4901-842D-9380FB88A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A5B1A5-A80F-40AB-B4AF-0378A466E8D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3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6ECB11-DA61-4977-95B6-221861D9928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3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E748E-A1BB-470E-B570-49E9BA0B176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76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E748E-A1BB-470E-B570-49E9BA0B176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78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E748E-A1BB-470E-B570-49E9BA0B1761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05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E748E-A1BB-470E-B570-49E9BA0B1761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84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E748E-A1BB-470E-B570-49E9BA0B1761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6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5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4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8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8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5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05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31C8-E323-4E21-BC61-9C9E99D486F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496B-F86E-4BC2-A1AE-1FB30E41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STUDYING HISTORY AT DURHAM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515216"/>
            <a:ext cx="5216624" cy="108012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DAY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June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29" y="3671593"/>
            <a:ext cx="4013363" cy="265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95336"/>
            <a:ext cx="4548102" cy="27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 flipH="1" flipV="1">
            <a:off x="8458200" y="6096000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2875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xfrm>
            <a:off x="683568" y="558445"/>
            <a:ext cx="7924800" cy="78422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 Honours Third Year 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51520" y="1988839"/>
            <a:ext cx="2736779" cy="183338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Special Subject</a:t>
            </a:r>
          </a:p>
          <a:p>
            <a:pPr algn="ctr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(triple weighted)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131602" y="1988839"/>
            <a:ext cx="2736779" cy="183338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Dissertation</a:t>
            </a:r>
          </a:p>
          <a:p>
            <a:pPr algn="ctr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(double weighted)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011684" y="1988839"/>
            <a:ext cx="2736779" cy="183338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Option Module</a:t>
            </a:r>
          </a:p>
          <a:p>
            <a:pPr algn="ctr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(single module)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076030" y="4229472"/>
            <a:ext cx="2816449" cy="25922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Significant historical questions and debates, e.g.: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‘Interpreting Conflict in Post-Colonial Africa’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‘Revolution and History’ </a:t>
            </a:r>
            <a:endParaRPr lang="en-US" altLang="en-US" sz="2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53059" y="4229472"/>
            <a:ext cx="2736779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hour seminar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Every week 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Primary sources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dirty="0">
              <a:solidFill>
                <a:schemeClr val="bg1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210630" y="4229472"/>
            <a:ext cx="270432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Independent study 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 ideas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 questions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 research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2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Breadth of expertise for supervision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4108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 flipH="1" flipV="1">
            <a:off x="8458200" y="6096000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2875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xfrm>
            <a:off x="683568" y="558445"/>
            <a:ext cx="7924800" cy="78422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Third Year Special Subjects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2887613" y="3134841"/>
            <a:ext cx="2704324" cy="25922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Developing Africa</a:t>
            </a:r>
            <a:endParaRPr lang="en-US" altLang="en-US" sz="2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42875" y="1772816"/>
            <a:ext cx="2736779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67305" y="1772816"/>
            <a:ext cx="623694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American Civil War and Reconstruction </a:t>
            </a:r>
            <a:endParaRPr lang="en-US" altLang="en-US" sz="2200" dirty="0"/>
          </a:p>
        </p:txBody>
      </p:sp>
      <p:pic>
        <p:nvPicPr>
          <p:cNvPr id="5122" name="Picture 2" descr="https://www.dur.ac.uk/images/history/Staff/Waite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34" y="1661710"/>
            <a:ext cx="23812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dur.ac.uk/images/History/StaffPics07to08/Leonard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5"/>
          <a:stretch/>
        </p:blipFill>
        <p:spPr bwMode="auto">
          <a:xfrm>
            <a:off x="420059" y="2668140"/>
            <a:ext cx="2182409" cy="238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dur.ac.uk/images/History/StaffPics2013/AndyW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12" y="4077072"/>
            <a:ext cx="2581846" cy="25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6006457" y="4623564"/>
            <a:ext cx="270432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Popular Cultures in Early Modern England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71281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 flipH="1" flipV="1">
            <a:off x="8458200" y="6096000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2875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xfrm>
            <a:off x="683568" y="558445"/>
            <a:ext cx="7924800" cy="78422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Module Assessments 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42875" y="1772816"/>
            <a:ext cx="2736779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11560" y="2238212"/>
            <a:ext cx="8136904" cy="4586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alt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1: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Making History: 20% book review; 20% source analysis; 60% project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Option Modules: 40% essay; 60% exam 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2: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Conversations with History: 20% essay; 70% project; 10% presentation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first-term modules: 100% essay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second-term modules: 100% exam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3: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Special Subject: 40% exam; 20% essay; 20% essay; 20% source analysis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 option module: 40% essay; 60% exam (seen 72hrs before)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Dissertation: 100% essay 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6881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 flipH="1" flipV="1">
            <a:off x="8458200" y="6096000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42875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475" y="434684"/>
            <a:ext cx="79248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details: Joint Honours</a:t>
            </a:r>
          </a:p>
        </p:txBody>
      </p:sp>
      <p:sp>
        <p:nvSpPr>
          <p:cNvPr id="21509" name="Content Placeholder 3"/>
          <p:cNvSpPr>
            <a:spLocks noGrp="1"/>
          </p:cNvSpPr>
          <p:nvPr>
            <p:ph idx="1"/>
          </p:nvPr>
        </p:nvSpPr>
        <p:spPr>
          <a:xfrm>
            <a:off x="755576" y="1426186"/>
            <a:ext cx="7924800" cy="5486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1</a:t>
            </a:r>
          </a:p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modules in History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Char char=""/>
            </a:pPr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2 &amp; 3 (Ancient, Medieval and Modern)</a:t>
            </a:r>
          </a:p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Between 5 and 7 modules in History across the 2 years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2 &amp; 3 (History and English) 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Minimum of 40 credits per year in each department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Between 100 and 140 credit in each department across the two years</a:t>
            </a:r>
          </a:p>
          <a:p>
            <a:pPr>
              <a:lnSpc>
                <a:spcPct val="80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Usually: Special subject in History OR Dissertation and Single module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History and Modern Languages, level 3 is spent abroad, so your final year is level 4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19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https://www.dur.ac.uk/history/undergraduate/courses/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9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9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 flipH="1" flipV="1">
            <a:off x="8458200" y="6096000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42875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73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Combined Honours in the Arts/Liberal Arts</a:t>
            </a:r>
          </a:p>
        </p:txBody>
      </p:sp>
      <p:sp>
        <p:nvSpPr>
          <p:cNvPr id="22533" name="Content Placeholder 3"/>
          <p:cNvSpPr>
            <a:spLocks noGrp="1"/>
          </p:cNvSpPr>
          <p:nvPr>
            <p:ph idx="1"/>
          </p:nvPr>
        </p:nvSpPr>
        <p:spPr>
          <a:xfrm>
            <a:off x="683568" y="1652636"/>
            <a:ext cx="8077200" cy="5088732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1</a:t>
            </a:r>
          </a:p>
          <a:p>
            <a:r>
              <a:rPr lang="en-GB" alt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 to three modules in History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2</a:t>
            </a:r>
          </a:p>
          <a:p>
            <a:pPr algn="r"/>
            <a:r>
              <a:rPr lang="en-GB" alt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 to four modules in History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3</a:t>
            </a:r>
            <a:endParaRPr lang="en-GB" alt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 to 80 credits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in History</a:t>
            </a:r>
          </a:p>
          <a:p>
            <a:endParaRPr lang="en-GB" alt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alt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altLang="en-US" sz="1200" u="sng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altLang="en-US" sz="2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https://www.dur.ac.uk/liberal.arts/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13" t="40200" r="23226" b="13600"/>
          <a:stretch/>
        </p:blipFill>
        <p:spPr>
          <a:xfrm>
            <a:off x="3563888" y="3837236"/>
            <a:ext cx="54006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3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Placement Year/</a:t>
            </a:r>
            <a:b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Year Abroad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584" y="2204864"/>
            <a:ext cx="370790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2019-20, students could take a placement year between years 2 and 3</a:t>
            </a:r>
          </a:p>
          <a:p>
            <a:r>
              <a:rPr lang="en-GB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weeks paid work experience – did not have to be history related</a:t>
            </a:r>
          </a:p>
          <a:p>
            <a:r>
              <a:rPr lang="en-GB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wide range of international partners with options to study abroad 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00" t="19200" r="24013" b="18333"/>
          <a:stretch/>
        </p:blipFill>
        <p:spPr>
          <a:xfrm>
            <a:off x="0" y="0"/>
            <a:ext cx="5256584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900" t="13523" r="23614" b="15078"/>
          <a:stretch/>
        </p:blipFill>
        <p:spPr>
          <a:xfrm>
            <a:off x="0" y="3212977"/>
            <a:ext cx="52565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6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Research-Led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435280" cy="392129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Taught by world experts in the field</a:t>
            </a:r>
          </a:p>
          <a:p>
            <a:pPr lvl="1"/>
            <a:r>
              <a:rPr lang="en-GB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Importance of breadth and depth to students’ education</a:t>
            </a:r>
          </a:p>
          <a:p>
            <a:r>
              <a:rPr lang="en-GB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importantly, you learn through doing actual research </a:t>
            </a:r>
          </a:p>
          <a:p>
            <a:pPr lvl="1"/>
            <a:r>
              <a:rPr lang="en-GB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‘Making History’</a:t>
            </a:r>
          </a:p>
          <a:p>
            <a:pPr lvl="1"/>
            <a:r>
              <a:rPr lang="en-GB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‘Conversations with History’</a:t>
            </a:r>
          </a:p>
          <a:p>
            <a:pPr lvl="1"/>
            <a:r>
              <a:rPr lang="en-GB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‘Special Subject’ </a:t>
            </a:r>
          </a:p>
          <a:p>
            <a:pPr lvl="1"/>
            <a:r>
              <a:rPr lang="en-GB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‘Dissertation’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801036" cy="25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urham monk's dormi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460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day, part of the Cathedral Library, the Dormitory houses a reading room, and open stack shelves, where the Cathedral's less valuable collections are kept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06473"/>
            <a:ext cx="4860032" cy="325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512" y="476672"/>
            <a:ext cx="8695439" cy="5476826"/>
            <a:chOff x="130800" y="1210516"/>
            <a:chExt cx="8695439" cy="5476826"/>
          </a:xfrm>
        </p:grpSpPr>
        <p:pic>
          <p:nvPicPr>
            <p:cNvPr id="6" name="Picture 8" descr="Image result for durham learning and teaching cent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00" y="4058330"/>
              <a:ext cx="5258024" cy="2629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Image result for durham learning and teaching centr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749"/>
            <a:stretch/>
          </p:blipFill>
          <p:spPr bwMode="auto">
            <a:xfrm>
              <a:off x="1786984" y="1210516"/>
              <a:ext cx="6048672" cy="2847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 result for durham learning and teaching centr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5" r="21566"/>
            <a:stretch/>
          </p:blipFill>
          <p:spPr bwMode="auto">
            <a:xfrm>
              <a:off x="4361743" y="3514772"/>
              <a:ext cx="4464496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834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88" t="22400" r="5501" b="7601"/>
          <a:stretch/>
        </p:blipFill>
        <p:spPr>
          <a:xfrm>
            <a:off x="251520" y="1916832"/>
            <a:ext cx="8539344" cy="449439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Seventeen distinct colleges</a:t>
            </a:r>
          </a:p>
        </p:txBody>
      </p:sp>
    </p:spTree>
    <p:extLst>
      <p:ext uri="{BB962C8B-B14F-4D97-AF65-F5344CB8AC3E}">
        <p14:creationId xmlns:p14="http://schemas.microsoft.com/office/powerpoint/2010/main" val="303631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History Department</a:t>
            </a:r>
            <a:br>
              <a:rPr lang="en-GB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GB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43-46 North Bailey, </a:t>
            </a:r>
            <a:r>
              <a:rPr lang="en-GB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Cosin’s</a:t>
            </a:r>
            <a:r>
              <a:rPr lang="en-GB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Hall (Palace Green)</a:t>
            </a:r>
            <a:endParaRPr lang="en-GB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43" y="3068961"/>
            <a:ext cx="4221312" cy="31659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53946"/>
            <a:ext cx="4439026" cy="31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0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29" y="3671593"/>
            <a:ext cx="4013363" cy="265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95336"/>
            <a:ext cx="4548102" cy="27636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41414" y="404664"/>
            <a:ext cx="7772400" cy="2943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Breadth and depth:</a:t>
            </a:r>
            <a:r>
              <a:rPr lang="en-GB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diversity of options and ability to specialise</a:t>
            </a:r>
          </a:p>
          <a:p>
            <a:pPr algn="l"/>
            <a:endParaRPr lang="en-GB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Progression and independence: </a:t>
            </a:r>
            <a:r>
              <a:rPr lang="en-GB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developing your ideas and your identity </a:t>
            </a:r>
            <a:endParaRPr lang="en-GB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49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10" y="1337311"/>
            <a:ext cx="2744435" cy="1924989"/>
          </a:xfrm>
        </p:spPr>
        <p:txBody>
          <a:bodyPr rtlCol="0">
            <a:normAutofit/>
          </a:bodyPr>
          <a:lstStyle/>
          <a:p>
            <a:pPr rtl="0"/>
            <a:r>
              <a:rPr lang="en-GB" sz="2250" b="1" dirty="0">
                <a:solidFill>
                  <a:schemeClr val="bg1"/>
                </a:solidFill>
              </a:rPr>
              <a:t>History at Durham University:</a:t>
            </a:r>
            <a:br>
              <a:rPr lang="en-GB" sz="2250" b="1" dirty="0">
                <a:solidFill>
                  <a:schemeClr val="bg1"/>
                </a:solidFill>
              </a:rPr>
            </a:br>
            <a:r>
              <a:rPr lang="en-GB" sz="2250" b="1" dirty="0">
                <a:solidFill>
                  <a:schemeClr val="bg1"/>
                </a:solidFill>
              </a:rPr>
              <a:t>               Admissions</a:t>
            </a:r>
            <a:br>
              <a:rPr lang="en-GB" sz="2250" dirty="0">
                <a:solidFill>
                  <a:schemeClr val="bg1"/>
                </a:solidFill>
              </a:rPr>
            </a:br>
            <a:endParaRPr lang="en-GB" sz="2250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3" r="-1" b="10234"/>
          <a:stretch/>
        </p:blipFill>
        <p:spPr>
          <a:xfrm>
            <a:off x="3476319" y="857257"/>
            <a:ext cx="5667680" cy="253745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7C2FBC5-A1E9-F15A-ADE1-A43F4C918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64" r="-1" b="8062"/>
          <a:stretch/>
        </p:blipFill>
        <p:spPr>
          <a:xfrm>
            <a:off x="3476323" y="3394710"/>
            <a:ext cx="5667667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6" y="968086"/>
            <a:ext cx="8576088" cy="1254530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rtl="0"/>
            <a:r>
              <a:rPr lang="en-GB" sz="3975" b="1" dirty="0">
                <a:solidFill>
                  <a:schemeClr val="bg1"/>
                </a:solidFill>
              </a:rPr>
              <a:t>Employability</a:t>
            </a:r>
            <a:br>
              <a:rPr lang="en-GB" sz="3300" dirty="0">
                <a:solidFill>
                  <a:schemeClr val="bg1"/>
                </a:solidFill>
              </a:rPr>
            </a:br>
            <a:br>
              <a:rPr lang="en-GB" sz="3300" dirty="0">
                <a:solidFill>
                  <a:schemeClr val="bg1"/>
                </a:solidFill>
              </a:rPr>
            </a:br>
            <a:r>
              <a:rPr lang="en-GB" sz="2700" dirty="0">
                <a:solidFill>
                  <a:schemeClr val="bg1"/>
                </a:solidFill>
              </a:rPr>
              <a:t>History at Durham: diverse range of careers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D1671-3943-61BE-8EB5-4F4A540B236B}"/>
              </a:ext>
            </a:extLst>
          </p:cNvPr>
          <p:cNvSpPr txBox="1"/>
          <p:nvPr/>
        </p:nvSpPr>
        <p:spPr>
          <a:xfrm>
            <a:off x="464129" y="2444983"/>
            <a:ext cx="8527471" cy="362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Transferable skills: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Independence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Identification of sources/information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Interpretation of sources/divergent opinions: critical evaluation of information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and defence of arguments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Communication: written arguments; structuring an argument/report; oral presentations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10" y="980729"/>
            <a:ext cx="7543800" cy="64807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rtl="0"/>
            <a:r>
              <a:rPr lang="en-GB" sz="3300" b="1" dirty="0">
                <a:solidFill>
                  <a:schemeClr val="bg1"/>
                </a:solidFill>
              </a:rPr>
              <a:t>History: 'Standard offer</a:t>
            </a:r>
            <a:r>
              <a:rPr lang="en-GB" sz="3300" dirty="0">
                <a:solidFill>
                  <a:schemeClr val="bg1"/>
                </a:solidFill>
              </a:rPr>
              <a:t>'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D1671-3943-61BE-8EB5-4F4A540B236B}"/>
              </a:ext>
            </a:extLst>
          </p:cNvPr>
          <p:cNvSpPr txBox="1"/>
          <p:nvPr/>
        </p:nvSpPr>
        <p:spPr>
          <a:xfrm>
            <a:off x="103910" y="2424879"/>
            <a:ext cx="89361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level offer: A*AA (inc. History)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Cambridge Pre-U: D2D3D3 (inc. History)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BTEC Level 3 National Extended Diploma/OCR Cambridge Technical Extended Diploma: D*DD and History A level at grade A (or equivalent) is required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 Diploma score: 38 with 666 at Higher Level (inc. History)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other qualifications and deferred entry queries use the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AskUs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form: </a:t>
            </a:r>
          </a:p>
          <a:p>
            <a:r>
              <a:rPr lang="en-GB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https://www.durham.ac.uk/study/courses/v100/#entry-requirements-927478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4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548681"/>
            <a:ext cx="8075815" cy="100811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rtl="0"/>
            <a:r>
              <a:rPr lang="en-GB" sz="3300" dirty="0"/>
              <a:t> </a:t>
            </a:r>
            <a:r>
              <a:rPr lang="en-GB" sz="3300" b="1" dirty="0">
                <a:solidFill>
                  <a:schemeClr val="bg1"/>
                </a:solidFill>
              </a:rPr>
              <a:t>History: Assessment of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D1671-3943-61BE-8EB5-4F4A540B236B}"/>
              </a:ext>
            </a:extLst>
          </p:cNvPr>
          <p:cNvSpPr txBox="1"/>
          <p:nvPr/>
        </p:nvSpPr>
        <p:spPr>
          <a:xfrm>
            <a:off x="76200" y="2292983"/>
            <a:ext cx="9067800" cy="456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Applications via UCAS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approach to assessment of applications is 'holistic' - we consider the following: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Evidence of attainment (results and predictions)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Personal statement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Timing: we often wait until UCAS equal consideration deadline to get a sense of the strength of the cohort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means many offers granted in </a:t>
            </a: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February and March</a:t>
            </a:r>
            <a:endParaRPr lang="en-GB" sz="24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don't be discouraged if you don't hear from us immediately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02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57" y="1910403"/>
            <a:ext cx="7543800" cy="623248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rtl="0"/>
            <a:r>
              <a:rPr lang="en-GB" sz="3300" b="1" dirty="0">
                <a:solidFill>
                  <a:schemeClr val="bg1"/>
                </a:solidFill>
              </a:rPr>
              <a:t>Personal Statements: </a:t>
            </a:r>
            <a:br>
              <a:rPr lang="en-GB" sz="3300" b="1" dirty="0">
                <a:solidFill>
                  <a:schemeClr val="bg1"/>
                </a:solidFill>
              </a:rPr>
            </a:br>
            <a:r>
              <a:rPr lang="en-GB" sz="3300" b="1" dirty="0">
                <a:solidFill>
                  <a:schemeClr val="bg1"/>
                </a:solidFill>
              </a:rPr>
              <a:t>What are we looking for?</a:t>
            </a:r>
            <a:br>
              <a:rPr lang="en-GB" sz="3300" b="1" dirty="0">
                <a:solidFill>
                  <a:schemeClr val="bg1"/>
                </a:solidFill>
              </a:rPr>
            </a:br>
            <a:endParaRPr lang="en-GB" sz="33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D1671-3943-61BE-8EB5-4F4A540B236B}"/>
              </a:ext>
            </a:extLst>
          </p:cNvPr>
          <p:cNvSpPr txBox="1"/>
          <p:nvPr/>
        </p:nvSpPr>
        <p:spPr>
          <a:xfrm>
            <a:off x="325582" y="2533651"/>
            <a:ext cx="8818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statement - avoid templates!</a:t>
            </a: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Don't just list historians/books</a:t>
            </a: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enthusiasm, commitment, potential for:</a:t>
            </a: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 of thought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what 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think about the past; who you agree with and why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engagement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agree/disagree with a particular approach? Why do you want to study a specific field in greater depth? Etc.</a:t>
            </a:r>
          </a:p>
        </p:txBody>
      </p:sp>
    </p:spTree>
    <p:extLst>
      <p:ext uri="{BB962C8B-B14F-4D97-AF65-F5344CB8AC3E}">
        <p14:creationId xmlns:p14="http://schemas.microsoft.com/office/powerpoint/2010/main" val="33213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1756792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Every university offers its students something different but you have to choose which university is right for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8042"/>
            <a:ext cx="4932040" cy="32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268760"/>
            <a:ext cx="2841787" cy="25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TODAY’S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09.30-10.30	Welcome talk with Prof. Len 			Scales (Head of Department) 			and Dr Gaby Treglia 					(Admissions)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10.50-11.50	Sample teaching session with 			Prof. Graeme Small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12.10-13.10	Sample research session with 			Prof. Christina Riggs</a:t>
            </a:r>
            <a:endParaRPr lang="en-GB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13.30-14.30	Durham student experience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14.50-15.50	Roundtable Q&amp;A</a:t>
            </a:r>
          </a:p>
          <a:p>
            <a:endParaRPr lang="en-GB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 flipH="1" flipV="1">
            <a:off x="8458200" y="6096000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2875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xfrm>
            <a:off x="683568" y="558445"/>
            <a:ext cx="7924800" cy="78422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 Honours First Year </a:t>
            </a:r>
          </a:p>
        </p:txBody>
      </p:sp>
      <p:sp>
        <p:nvSpPr>
          <p:cNvPr id="18437" name="Content Placeholder 3"/>
          <p:cNvSpPr>
            <a:spLocks noGrp="1"/>
          </p:cNvSpPr>
          <p:nvPr>
            <p:ph idx="1"/>
          </p:nvPr>
        </p:nvSpPr>
        <p:spPr>
          <a:xfrm>
            <a:off x="4644008" y="4077072"/>
            <a:ext cx="4392488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Medieval, 1 x Early Modern, 2 x Modern Up to 2 modules in other departments</a:t>
            </a:r>
          </a:p>
          <a:p>
            <a:pPr marL="0" indent="0" eaLnBrk="1" hangingPunct="1">
              <a:buNone/>
            </a:pPr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from previous years include: </a:t>
            </a:r>
          </a:p>
          <a:p>
            <a:r>
              <a:rPr lang="en-US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‘Decline and Crisis? Europe 1300-1500’</a:t>
            </a:r>
          </a:p>
          <a:p>
            <a:r>
              <a:rPr lang="en-US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en-US" altLang="ja-JP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Atlantic Archipelago, 1500-1750</a:t>
            </a:r>
            <a:r>
              <a:rPr lang="en-US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endParaRPr lang="en-US" altLang="ja-JP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‘The Rise and Fall of American Slavery’ </a:t>
            </a:r>
          </a:p>
          <a:p>
            <a:r>
              <a:rPr lang="en-US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‘Power in Africa, 1800 to the present’</a:t>
            </a:r>
            <a:endParaRPr lang="en-GB" alt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899592" y="1988840"/>
            <a:ext cx="2736779" cy="183338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1 Core Module: </a:t>
            </a:r>
          </a:p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Making History</a:t>
            </a:r>
          </a:p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(double weighted)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5364088" y="1988839"/>
            <a:ext cx="2736779" cy="183338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4 Option Modules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23528" y="4076212"/>
            <a:ext cx="432048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Making history is taught by ‘strands’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from the current year include:  </a:t>
            </a:r>
          </a:p>
          <a:p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‘Queen Elizabeth I’</a:t>
            </a:r>
          </a:p>
          <a:p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‘Boxer Rebellions and Foreign Devils in Qing China, 1900-1901’</a:t>
            </a:r>
          </a:p>
          <a:p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‘Radicalism in Early Victorian Britain’</a:t>
            </a:r>
          </a:p>
          <a:p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‘Europe and the Islamic World’ </a:t>
            </a:r>
          </a:p>
          <a:p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2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‘Making History’ Strand: </a:t>
            </a:r>
            <a:b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American Nativism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8075240" cy="4525963"/>
          </a:xfrm>
        </p:spPr>
        <p:txBody>
          <a:bodyPr/>
          <a:lstStyle/>
          <a:p>
            <a:r>
              <a:rPr lang="en-GB" alt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Central paradox in US history</a:t>
            </a:r>
          </a:p>
          <a:p>
            <a:r>
              <a:rPr lang="en-GB" alt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Centred on John Higham’s </a:t>
            </a:r>
            <a:r>
              <a:rPr lang="en-GB" altLang="en-US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Strangers in the Land</a:t>
            </a:r>
          </a:p>
          <a:p>
            <a:r>
              <a:rPr lang="en-GB" alt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Claims, evidence, narrative</a:t>
            </a:r>
          </a:p>
          <a:p>
            <a:r>
              <a:rPr lang="en-GB" alt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it was received in the  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1950s, 1980s, 2010s</a:t>
            </a:r>
          </a:p>
          <a:p>
            <a:r>
              <a:rPr lang="en-GB" alt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Looking at evidence directly</a:t>
            </a:r>
          </a:p>
          <a:p>
            <a:endParaRPr lang="en-GB" altLang="en-US" dirty="0">
              <a:solidFill>
                <a:srgbClr val="FFFFFF"/>
              </a:solidFill>
            </a:endParaRPr>
          </a:p>
          <a:p>
            <a:endParaRPr lang="en-GB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229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09" b="-20709"/>
          <a:stretch>
            <a:fillRect/>
          </a:stretch>
        </p:blipFill>
        <p:spPr>
          <a:xfrm>
            <a:off x="5652120" y="2636912"/>
            <a:ext cx="3200400" cy="4525963"/>
          </a:xfrm>
        </p:spPr>
      </p:pic>
    </p:spTree>
    <p:extLst>
      <p:ext uri="{BB962C8B-B14F-4D97-AF65-F5344CB8AC3E}">
        <p14:creationId xmlns:p14="http://schemas.microsoft.com/office/powerpoint/2010/main" val="155527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 1 Option Module: </a:t>
            </a:r>
            <a:br>
              <a:rPr lang="en-US" alt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Power in Africa, 1800 to the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Sub-Saharan Africa: manmade and natural disasters or human resilience and resistance?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Partition of Africa and colonial rule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Decolonization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African initiatives and responses</a:t>
            </a:r>
            <a:endParaRPr lang="en-US" sz="24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b="1" dirty="0">
              <a:solidFill>
                <a:srgbClr val="FFFFFF"/>
              </a:solidFill>
              <a:ea typeface="ＭＳ Ｐゴシック" charset="0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Sample essay questions: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Was medicine a tool of empire?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Were young Africans drawn to the city to escape the traditions of the village?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7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 flipH="1" flipV="1">
            <a:off x="8458200" y="6096000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2875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xfrm>
            <a:off x="683568" y="558445"/>
            <a:ext cx="7924800" cy="78422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 Honours Second Year 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899592" y="1988840"/>
            <a:ext cx="2736779" cy="183338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1 Core Module: </a:t>
            </a:r>
          </a:p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Conversations with History</a:t>
            </a:r>
          </a:p>
          <a:p>
            <a:pPr algn="ctr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(doubled weighted)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364088" y="1988839"/>
            <a:ext cx="2736779" cy="183338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4 Option Modules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0032" y="4032408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modules in first and second term</a:t>
            </a:r>
          </a:p>
          <a:p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Western European, 1 x non-Western European</a:t>
            </a:r>
          </a:p>
          <a:p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from previous years include: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‘Inventing France, 1300-1500’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‘Modern China’s Transformations’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‘Black British History’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‘International Human Rights since 1945’ 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23528" y="4076212"/>
            <a:ext cx="41044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from the current year include: </a:t>
            </a:r>
          </a:p>
          <a:p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‘Nature and Power in East Asian History’ </a:t>
            </a:r>
          </a:p>
          <a:p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‘Politics and Reform in America, 1877-1914’ </a:t>
            </a:r>
          </a:p>
          <a:p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‘Demythologising the Weimar Republic’ </a:t>
            </a:r>
          </a:p>
          <a:p>
            <a:r>
              <a:rPr lang="en-GB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‘Sport in History’ </a:t>
            </a:r>
          </a:p>
          <a:p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altLang="en-US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2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 flipH="1" flipV="1">
            <a:off x="8458200" y="6096000"/>
            <a:ext cx="76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42875" y="22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0" name="Title 2"/>
          <p:cNvSpPr>
            <a:spLocks noGrp="1"/>
          </p:cNvSpPr>
          <p:nvPr>
            <p:ph type="title"/>
          </p:nvPr>
        </p:nvSpPr>
        <p:spPr>
          <a:xfrm>
            <a:off x="609600" y="482600"/>
            <a:ext cx="7924800" cy="78422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Second Year Option Modules</a:t>
            </a:r>
          </a:p>
        </p:txBody>
      </p:sp>
      <p:sp>
        <p:nvSpPr>
          <p:cNvPr id="19461" name="Content Placeholder 3"/>
          <p:cNvSpPr>
            <a:spLocks noGrp="1"/>
          </p:cNvSpPr>
          <p:nvPr>
            <p:ph idx="1"/>
          </p:nvPr>
        </p:nvSpPr>
        <p:spPr>
          <a:xfrm>
            <a:off x="323527" y="1988840"/>
            <a:ext cx="4286973" cy="432048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‘Robin Hood’</a:t>
            </a:r>
          </a:p>
          <a:p>
            <a:pPr marL="0" indent="0">
              <a:buNone/>
            </a:pP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en-GB" altLang="en-US" sz="2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Lythe</a:t>
            </a: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GB" altLang="en-US" sz="2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listin</a:t>
            </a: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altLang="en-US" sz="2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gentilmen</a:t>
            </a: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None/>
            </a:pP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be of </a:t>
            </a:r>
            <a:r>
              <a:rPr lang="en-GB" altLang="en-US" sz="2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frebore</a:t>
            </a: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blode</a:t>
            </a: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shall you </a:t>
            </a:r>
            <a:r>
              <a:rPr lang="en-GB" altLang="en-US" sz="2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</a:t>
            </a: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a </a:t>
            </a:r>
            <a:r>
              <a:rPr lang="en-GB" altLang="en-US" sz="2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gode</a:t>
            </a: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yeman</a:t>
            </a: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None/>
            </a:pP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His name was Robyn </a:t>
            </a:r>
            <a:r>
              <a:rPr lang="en-GB" altLang="en-US" sz="23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Hode</a:t>
            </a: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.’</a:t>
            </a:r>
          </a:p>
          <a:p>
            <a:pPr marL="0" indent="0">
              <a:buNone/>
            </a:pPr>
            <a:endParaRPr lang="en-GB" altLang="en-US" sz="23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alt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Using the medieval stories of this famous outlaw to understand attitudes towards authority, kingship, crime and the Church in late medieval England</a:t>
            </a:r>
          </a:p>
          <a:p>
            <a:pPr marL="0" indent="0">
              <a:buNone/>
            </a:pPr>
            <a:endParaRPr lang="en-US" altLang="en-US" sz="23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Image result for robin hood disney little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8481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9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1273</Words>
  <Application>Microsoft Office PowerPoint</Application>
  <PresentationFormat>On-screen Show (4:3)</PresentationFormat>
  <Paragraphs>195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Symbol</vt:lpstr>
      <vt:lpstr>Times New Roman</vt:lpstr>
      <vt:lpstr>Wingdings 2</vt:lpstr>
      <vt:lpstr>Office Theme</vt:lpstr>
      <vt:lpstr>STUDYING HISTORY AT DURHAM</vt:lpstr>
      <vt:lpstr>The History Department  43-46 North Bailey, Cosin’s Hall (Palace Green)</vt:lpstr>
      <vt:lpstr>PowerPoint Presentation</vt:lpstr>
      <vt:lpstr>TODAY’S SESSION</vt:lpstr>
      <vt:lpstr>Single Honours First Year </vt:lpstr>
      <vt:lpstr>‘Making History’ Strand:  American Nativism</vt:lpstr>
      <vt:lpstr>Level 1 Option Module:  Power in Africa, 1800 to the present</vt:lpstr>
      <vt:lpstr>Single Honours Second Year </vt:lpstr>
      <vt:lpstr>Second Year Option Modules</vt:lpstr>
      <vt:lpstr>Single Honours Third Year </vt:lpstr>
      <vt:lpstr>Third Year Special Subjects</vt:lpstr>
      <vt:lpstr>Module Assessments </vt:lpstr>
      <vt:lpstr>The details: Joint Honours</vt:lpstr>
      <vt:lpstr>Combined Honours in the Arts/Liberal Arts</vt:lpstr>
      <vt:lpstr>Placement Year/ Year Abroad </vt:lpstr>
      <vt:lpstr>Research-Led Teaching</vt:lpstr>
      <vt:lpstr>PowerPoint Presentation</vt:lpstr>
      <vt:lpstr>PowerPoint Presentation</vt:lpstr>
      <vt:lpstr>Seventeen distinct colleges</vt:lpstr>
      <vt:lpstr>PowerPoint Presentation</vt:lpstr>
      <vt:lpstr>History at Durham University:                Admissions </vt:lpstr>
      <vt:lpstr>Employability  History at Durham: diverse range of careers</vt:lpstr>
      <vt:lpstr>History: 'Standard offer'</vt:lpstr>
      <vt:lpstr> History: Assessment of Applications</vt:lpstr>
      <vt:lpstr>Personal Statements:  What are we looking for? 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HISTORY AT DURHAM</dc:title>
  <dc:creator>MARTIN, HANNAH</dc:creator>
  <cp:lastModifiedBy>SCALES, LEN E.</cp:lastModifiedBy>
  <cp:revision>74</cp:revision>
  <dcterms:created xsi:type="dcterms:W3CDTF">2019-02-08T09:43:37Z</dcterms:created>
  <dcterms:modified xsi:type="dcterms:W3CDTF">2022-06-17T08:09:38Z</dcterms:modified>
</cp:coreProperties>
</file>